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762" r:id="rId2"/>
    <p:sldMasterId id="2147483763" r:id="rId3"/>
    <p:sldMasterId id="2147483764" r:id="rId4"/>
    <p:sldMasterId id="2147483765" r:id="rId5"/>
  </p:sldMasterIdLst>
  <p:notesMasterIdLst>
    <p:notesMasterId r:id="rId117"/>
  </p:notesMasterIdLst>
  <p:sldIdLst>
    <p:sldId id="256" r:id="rId6"/>
    <p:sldId id="353" r:id="rId7"/>
    <p:sldId id="354" r:id="rId8"/>
    <p:sldId id="355" r:id="rId9"/>
    <p:sldId id="356" r:id="rId10"/>
    <p:sldId id="357" r:id="rId11"/>
    <p:sldId id="358" r:id="rId12"/>
    <p:sldId id="359" r:id="rId13"/>
    <p:sldId id="360" r:id="rId14"/>
    <p:sldId id="361" r:id="rId15"/>
    <p:sldId id="362" r:id="rId16"/>
    <p:sldId id="386" r:id="rId17"/>
    <p:sldId id="363" r:id="rId18"/>
    <p:sldId id="377" r:id="rId19"/>
    <p:sldId id="364" r:id="rId20"/>
    <p:sldId id="365" r:id="rId21"/>
    <p:sldId id="366" r:id="rId22"/>
    <p:sldId id="367" r:id="rId23"/>
    <p:sldId id="368" r:id="rId24"/>
    <p:sldId id="369" r:id="rId25"/>
    <p:sldId id="387" r:id="rId26"/>
    <p:sldId id="388" r:id="rId27"/>
    <p:sldId id="378" r:id="rId28"/>
    <p:sldId id="371" r:id="rId29"/>
    <p:sldId id="372" r:id="rId30"/>
    <p:sldId id="390" r:id="rId31"/>
    <p:sldId id="389" r:id="rId32"/>
    <p:sldId id="391" r:id="rId33"/>
    <p:sldId id="345" r:id="rId34"/>
    <p:sldId id="392" r:id="rId35"/>
    <p:sldId id="346" r:id="rId36"/>
    <p:sldId id="393" r:id="rId37"/>
    <p:sldId id="258" r:id="rId38"/>
    <p:sldId id="260" r:id="rId39"/>
    <p:sldId id="379" r:id="rId40"/>
    <p:sldId id="259" r:id="rId41"/>
    <p:sldId id="261" r:id="rId42"/>
    <p:sldId id="263" r:id="rId43"/>
    <p:sldId id="262" r:id="rId44"/>
    <p:sldId id="264" r:id="rId45"/>
    <p:sldId id="265" r:id="rId46"/>
    <p:sldId id="266" r:id="rId47"/>
    <p:sldId id="267" r:id="rId48"/>
    <p:sldId id="268" r:id="rId49"/>
    <p:sldId id="292" r:id="rId50"/>
    <p:sldId id="269" r:id="rId51"/>
    <p:sldId id="270" r:id="rId52"/>
    <p:sldId id="271" r:id="rId53"/>
    <p:sldId id="395" r:id="rId54"/>
    <p:sldId id="394" r:id="rId55"/>
    <p:sldId id="396" r:id="rId56"/>
    <p:sldId id="373" r:id="rId57"/>
    <p:sldId id="274" r:id="rId58"/>
    <p:sldId id="273" r:id="rId59"/>
    <p:sldId id="398" r:id="rId60"/>
    <p:sldId id="397" r:id="rId61"/>
    <p:sldId id="275" r:id="rId62"/>
    <p:sldId id="272" r:id="rId63"/>
    <p:sldId id="399" r:id="rId64"/>
    <p:sldId id="400" r:id="rId65"/>
    <p:sldId id="401" r:id="rId66"/>
    <p:sldId id="374" r:id="rId67"/>
    <p:sldId id="276" r:id="rId68"/>
    <p:sldId id="277" r:id="rId69"/>
    <p:sldId id="278" r:id="rId70"/>
    <p:sldId id="279" r:id="rId71"/>
    <p:sldId id="402" r:id="rId72"/>
    <p:sldId id="281" r:id="rId73"/>
    <p:sldId id="280" r:id="rId74"/>
    <p:sldId id="282" r:id="rId75"/>
    <p:sldId id="284" r:id="rId76"/>
    <p:sldId id="285" r:id="rId77"/>
    <p:sldId id="403" r:id="rId78"/>
    <p:sldId id="286" r:id="rId79"/>
    <p:sldId id="287" r:id="rId80"/>
    <p:sldId id="289" r:id="rId81"/>
    <p:sldId id="288" r:id="rId82"/>
    <p:sldId id="290" r:id="rId83"/>
    <p:sldId id="380" r:id="rId84"/>
    <p:sldId id="291" r:id="rId85"/>
    <p:sldId id="381" r:id="rId86"/>
    <p:sldId id="382" r:id="rId87"/>
    <p:sldId id="295" r:id="rId88"/>
    <p:sldId id="296" r:id="rId89"/>
    <p:sldId id="297" r:id="rId90"/>
    <p:sldId id="404" r:id="rId91"/>
    <p:sldId id="405" r:id="rId92"/>
    <p:sldId id="298" r:id="rId93"/>
    <p:sldId id="299" r:id="rId94"/>
    <p:sldId id="300" r:id="rId95"/>
    <p:sldId id="384" r:id="rId96"/>
    <p:sldId id="383" r:id="rId97"/>
    <p:sldId id="303" r:id="rId98"/>
    <p:sldId id="406" r:id="rId99"/>
    <p:sldId id="302" r:id="rId100"/>
    <p:sldId id="407" r:id="rId101"/>
    <p:sldId id="304" r:id="rId102"/>
    <p:sldId id="415" r:id="rId103"/>
    <p:sldId id="408" r:id="rId104"/>
    <p:sldId id="409" r:id="rId105"/>
    <p:sldId id="375" r:id="rId106"/>
    <p:sldId id="306" r:id="rId107"/>
    <p:sldId id="410" r:id="rId108"/>
    <p:sldId id="411" r:id="rId109"/>
    <p:sldId id="308" r:id="rId110"/>
    <p:sldId id="412" r:id="rId111"/>
    <p:sldId id="307" r:id="rId112"/>
    <p:sldId id="309" r:id="rId113"/>
    <p:sldId id="310" r:id="rId114"/>
    <p:sldId id="414" r:id="rId115"/>
    <p:sldId id="413" r:id="rId116"/>
  </p:sldIdLst>
  <p:sldSz cx="9144000" cy="6858000" type="screen4x3"/>
  <p:notesSz cx="6858000" cy="9144000"/>
  <p:defaultTextStyle>
    <a:defPPr>
      <a:defRPr lang="sr-Latn-C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CC99"/>
    <a:srgbClr val="B482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9" d="100"/>
          <a:sy n="79" d="100"/>
        </p:scale>
        <p:origin x="80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notesMaster" Target="notesMasters/notesMaster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viewProps" Target="viewProp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Header Placeholder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Date Placeholder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8AEDE477-1028-407B-B1BE-2D4C4CF9EC07}" type="datetimeFigureOut">
              <a:rPr lang="sr-Latn-CS"/>
              <a:pPr/>
              <a:t>6.3.2024.</a:t>
            </a:fld>
            <a:endParaRPr lang="sr-Latn-CS"/>
          </a:p>
        </p:txBody>
      </p:sp>
      <p:sp>
        <p:nvSpPr>
          <p:cNvPr id="6148"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6149"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altLang="en-US"/>
          </a:p>
        </p:txBody>
      </p:sp>
      <p:sp>
        <p:nvSpPr>
          <p:cNvPr id="6150" name="Footer Placeholder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Slide Number Placeholder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vl1pPr>
          </a:lstStyle>
          <a:p>
            <a:fld id="{4AD21D29-F691-42F9-A473-4A94C50469AE}" type="slidenum">
              <a:rPr lang="sr-Latn-CS"/>
              <a:pPr/>
              <a:t>‹#›</a:t>
            </a:fld>
            <a:endParaRPr lang="sr-Latn-CS"/>
          </a:p>
        </p:txBody>
      </p:sp>
    </p:spTree>
    <p:extLst>
      <p:ext uri="{BB962C8B-B14F-4D97-AF65-F5344CB8AC3E}">
        <p14:creationId xmlns:p14="http://schemas.microsoft.com/office/powerpoint/2010/main" val="27004820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AD21D29-F691-42F9-A473-4A94C50469AE}" type="slidenum">
              <a:rPr lang="sr-Latn-CS" smtClean="0"/>
              <a:pPr/>
              <a:t>82</a:t>
            </a:fld>
            <a:endParaRPr lang="sr-Latn-CS"/>
          </a:p>
        </p:txBody>
      </p:sp>
    </p:spTree>
    <p:extLst>
      <p:ext uri="{BB962C8B-B14F-4D97-AF65-F5344CB8AC3E}">
        <p14:creationId xmlns:p14="http://schemas.microsoft.com/office/powerpoint/2010/main" val="2834257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fld id="{8EB68B37-B4B7-42E3-9C19-05379B9101F3}"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B39DD6E-5666-4DCE-982D-1750C8E5E70B}" type="slidenum">
              <a:rPr lang="sr-Latn-CS"/>
              <a:pPr/>
              <a:t>‹#›</a:t>
            </a:fld>
            <a:endParaRPr lang="sr-Latn-CS"/>
          </a:p>
        </p:txBody>
      </p:sp>
    </p:spTree>
    <p:extLst>
      <p:ext uri="{BB962C8B-B14F-4D97-AF65-F5344CB8AC3E}">
        <p14:creationId xmlns:p14="http://schemas.microsoft.com/office/powerpoint/2010/main" val="2224665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B380148D-F5F0-47B9-B1A9-8534824681C8}"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4E41F1-A359-4F2E-93FA-1B8DF89244E2}" type="slidenum">
              <a:rPr lang="sr-Latn-CS"/>
              <a:pPr/>
              <a:t>‹#›</a:t>
            </a:fld>
            <a:endParaRPr lang="sr-Latn-CS"/>
          </a:p>
        </p:txBody>
      </p:sp>
    </p:spTree>
    <p:extLst>
      <p:ext uri="{BB962C8B-B14F-4D97-AF65-F5344CB8AC3E}">
        <p14:creationId xmlns:p14="http://schemas.microsoft.com/office/powerpoint/2010/main" val="59602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CB995378-6125-4F74-909E-53053E76D02C}"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AFA215A-84EB-46C0-AB96-A993B4B4A12B}" type="slidenum">
              <a:rPr lang="sr-Latn-CS"/>
              <a:pPr/>
              <a:t>‹#›</a:t>
            </a:fld>
            <a:endParaRPr lang="sr-Latn-CS"/>
          </a:p>
        </p:txBody>
      </p:sp>
    </p:spTree>
    <p:extLst>
      <p:ext uri="{BB962C8B-B14F-4D97-AF65-F5344CB8AC3E}">
        <p14:creationId xmlns:p14="http://schemas.microsoft.com/office/powerpoint/2010/main" val="2676433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fld id="{B7499733-4F77-48A9-BDE3-DB27A3CC0638}"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84C36A4-73CE-498A-B38A-B5263F38911A}" type="slidenum">
              <a:rPr lang="sr-Latn-CS"/>
              <a:pPr/>
              <a:t>‹#›</a:t>
            </a:fld>
            <a:endParaRPr lang="sr-Latn-CS"/>
          </a:p>
        </p:txBody>
      </p:sp>
    </p:spTree>
    <p:extLst>
      <p:ext uri="{BB962C8B-B14F-4D97-AF65-F5344CB8AC3E}">
        <p14:creationId xmlns:p14="http://schemas.microsoft.com/office/powerpoint/2010/main" val="3481626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176DD525-2602-4F0E-A6DB-DE36A700B534}"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DB411C2-FC49-4647-88C6-F324BD0F71EC}" type="slidenum">
              <a:rPr lang="sr-Latn-CS"/>
              <a:pPr/>
              <a:t>‹#›</a:t>
            </a:fld>
            <a:endParaRPr lang="sr-Latn-CS"/>
          </a:p>
        </p:txBody>
      </p:sp>
    </p:spTree>
    <p:extLst>
      <p:ext uri="{BB962C8B-B14F-4D97-AF65-F5344CB8AC3E}">
        <p14:creationId xmlns:p14="http://schemas.microsoft.com/office/powerpoint/2010/main" val="4070598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52A133A5-DEB7-4740-AA4B-802135F0CD88}"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F07FE0-5327-43DC-8DA1-9C2FBBD27262}" type="slidenum">
              <a:rPr lang="sr-Latn-CS"/>
              <a:pPr/>
              <a:t>‹#›</a:t>
            </a:fld>
            <a:endParaRPr lang="sr-Latn-CS"/>
          </a:p>
        </p:txBody>
      </p:sp>
    </p:spTree>
    <p:extLst>
      <p:ext uri="{BB962C8B-B14F-4D97-AF65-F5344CB8AC3E}">
        <p14:creationId xmlns:p14="http://schemas.microsoft.com/office/powerpoint/2010/main" val="4075824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fld id="{DFCAE1AA-33AC-4252-AA16-3E963524127C}"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DE85C64-9CAE-4E94-A53E-B282D0A8FF46}" type="slidenum">
              <a:rPr lang="sr-Latn-CS"/>
              <a:pPr/>
              <a:t>‹#›</a:t>
            </a:fld>
            <a:endParaRPr lang="sr-Latn-CS"/>
          </a:p>
        </p:txBody>
      </p:sp>
    </p:spTree>
    <p:extLst>
      <p:ext uri="{BB962C8B-B14F-4D97-AF65-F5344CB8AC3E}">
        <p14:creationId xmlns:p14="http://schemas.microsoft.com/office/powerpoint/2010/main" val="614190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fld id="{ED50FB52-A23A-4579-B937-6EB44BD9A8BE}" type="datetimeFigureOut">
              <a:rPr lang="sr-Latn-CS"/>
              <a:pPr/>
              <a:t>6.3.2024.</a:t>
            </a:fld>
            <a:endParaRPr lang="sr-Latn-C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E04E953-F8F9-4E7C-89B5-52382883E94B}" type="slidenum">
              <a:rPr lang="sr-Latn-CS"/>
              <a:pPr/>
              <a:t>‹#›</a:t>
            </a:fld>
            <a:endParaRPr lang="sr-Latn-CS"/>
          </a:p>
        </p:txBody>
      </p:sp>
    </p:spTree>
    <p:extLst>
      <p:ext uri="{BB962C8B-B14F-4D97-AF65-F5344CB8AC3E}">
        <p14:creationId xmlns:p14="http://schemas.microsoft.com/office/powerpoint/2010/main" val="15908259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fld id="{1DD67D4B-FD9F-4BB9-A05A-85E66920C747}" type="datetimeFigureOut">
              <a:rPr lang="sr-Latn-CS"/>
              <a:pPr/>
              <a:t>6.3.2024.</a:t>
            </a:fld>
            <a:endParaRPr lang="sr-Latn-C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F2A88F0-DA9F-4F20-8786-8E05CD1BEEFD}" type="slidenum">
              <a:rPr lang="sr-Latn-CS"/>
              <a:pPr/>
              <a:t>‹#›</a:t>
            </a:fld>
            <a:endParaRPr lang="sr-Latn-CS"/>
          </a:p>
        </p:txBody>
      </p:sp>
    </p:spTree>
    <p:extLst>
      <p:ext uri="{BB962C8B-B14F-4D97-AF65-F5344CB8AC3E}">
        <p14:creationId xmlns:p14="http://schemas.microsoft.com/office/powerpoint/2010/main" val="11194686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CB006308-3588-4816-B108-5277F86AFE52}" type="datetimeFigureOut">
              <a:rPr lang="sr-Latn-CS"/>
              <a:pPr/>
              <a:t>6.3.2024.</a:t>
            </a:fld>
            <a:endParaRPr lang="sr-Latn-C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04E3BAF-2166-4B14-81AD-64338B19BB74}" type="slidenum">
              <a:rPr lang="sr-Latn-CS"/>
              <a:pPr/>
              <a:t>‹#›</a:t>
            </a:fld>
            <a:endParaRPr lang="sr-Latn-CS"/>
          </a:p>
        </p:txBody>
      </p:sp>
    </p:spTree>
    <p:extLst>
      <p:ext uri="{BB962C8B-B14F-4D97-AF65-F5344CB8AC3E}">
        <p14:creationId xmlns:p14="http://schemas.microsoft.com/office/powerpoint/2010/main" val="3920478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BC5BF63-905B-4C4A-8CD3-E401CFE137ED}"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B071DE0-1C74-4709-A4E6-3479C3298465}" type="slidenum">
              <a:rPr lang="sr-Latn-CS"/>
              <a:pPr/>
              <a:t>‹#›</a:t>
            </a:fld>
            <a:endParaRPr lang="sr-Latn-CS"/>
          </a:p>
        </p:txBody>
      </p:sp>
    </p:spTree>
    <p:extLst>
      <p:ext uri="{BB962C8B-B14F-4D97-AF65-F5344CB8AC3E}">
        <p14:creationId xmlns:p14="http://schemas.microsoft.com/office/powerpoint/2010/main" val="3675743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9AAA2264-EC88-4EE2-AC5D-99FB42C3DE4D}"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D4D55E5-C2EE-4FBE-993F-35B614360E1D}" type="slidenum">
              <a:rPr lang="sr-Latn-CS"/>
              <a:pPr/>
              <a:t>‹#›</a:t>
            </a:fld>
            <a:endParaRPr lang="sr-Latn-CS"/>
          </a:p>
        </p:txBody>
      </p:sp>
    </p:spTree>
    <p:extLst>
      <p:ext uri="{BB962C8B-B14F-4D97-AF65-F5344CB8AC3E}">
        <p14:creationId xmlns:p14="http://schemas.microsoft.com/office/powerpoint/2010/main" val="4080057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7A192A7-2BCA-4469-92F6-6263AFC8D60B}"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8C15708-96C3-4F6C-BAB9-D8DAE7F77867}" type="slidenum">
              <a:rPr lang="sr-Latn-CS"/>
              <a:pPr/>
              <a:t>‹#›</a:t>
            </a:fld>
            <a:endParaRPr lang="sr-Latn-CS"/>
          </a:p>
        </p:txBody>
      </p:sp>
    </p:spTree>
    <p:extLst>
      <p:ext uri="{BB962C8B-B14F-4D97-AF65-F5344CB8AC3E}">
        <p14:creationId xmlns:p14="http://schemas.microsoft.com/office/powerpoint/2010/main" val="36259577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D498471A-5375-4F01-A661-484E92166E74}"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844976-960D-4B91-947D-EBC9A83B95AB}" type="slidenum">
              <a:rPr lang="sr-Latn-CS"/>
              <a:pPr/>
              <a:t>‹#›</a:t>
            </a:fld>
            <a:endParaRPr lang="sr-Latn-CS"/>
          </a:p>
        </p:txBody>
      </p:sp>
    </p:spTree>
    <p:extLst>
      <p:ext uri="{BB962C8B-B14F-4D97-AF65-F5344CB8AC3E}">
        <p14:creationId xmlns:p14="http://schemas.microsoft.com/office/powerpoint/2010/main" val="3093485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F4D143B7-2A6F-4427-B30E-B0EAB4154858}"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2261003-8FBC-43AA-8F83-BF06D854F96D}" type="slidenum">
              <a:rPr lang="sr-Latn-CS"/>
              <a:pPr/>
              <a:t>‹#›</a:t>
            </a:fld>
            <a:endParaRPr lang="sr-Latn-CS"/>
          </a:p>
        </p:txBody>
      </p:sp>
    </p:spTree>
    <p:extLst>
      <p:ext uri="{BB962C8B-B14F-4D97-AF65-F5344CB8AC3E}">
        <p14:creationId xmlns:p14="http://schemas.microsoft.com/office/powerpoint/2010/main" val="2774564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fld id="{BCD4A64D-59E5-4E3D-A533-00DC2FF5468A}"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8D85E59-4007-45E2-BBB0-7CBE30F7C7C5}" type="slidenum">
              <a:rPr lang="sr-Latn-CS"/>
              <a:pPr/>
              <a:t>‹#›</a:t>
            </a:fld>
            <a:endParaRPr lang="sr-Latn-CS"/>
          </a:p>
        </p:txBody>
      </p:sp>
    </p:spTree>
    <p:extLst>
      <p:ext uri="{BB962C8B-B14F-4D97-AF65-F5344CB8AC3E}">
        <p14:creationId xmlns:p14="http://schemas.microsoft.com/office/powerpoint/2010/main" val="600450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8F5A8148-F636-4718-BB23-7879F47775C3}"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958D73-25BD-4C42-956D-E51458371386}" type="slidenum">
              <a:rPr lang="sr-Latn-CS"/>
              <a:pPr/>
              <a:t>‹#›</a:t>
            </a:fld>
            <a:endParaRPr lang="sr-Latn-CS"/>
          </a:p>
        </p:txBody>
      </p:sp>
    </p:spTree>
    <p:extLst>
      <p:ext uri="{BB962C8B-B14F-4D97-AF65-F5344CB8AC3E}">
        <p14:creationId xmlns:p14="http://schemas.microsoft.com/office/powerpoint/2010/main" val="19898415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87DBFEF5-2F0A-496A-8707-092D8C5D0131}"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5828A2E-97F1-44F5-8158-88D5793894D7}" type="slidenum">
              <a:rPr lang="sr-Latn-CS"/>
              <a:pPr/>
              <a:t>‹#›</a:t>
            </a:fld>
            <a:endParaRPr lang="sr-Latn-CS"/>
          </a:p>
        </p:txBody>
      </p:sp>
    </p:spTree>
    <p:extLst>
      <p:ext uri="{BB962C8B-B14F-4D97-AF65-F5344CB8AC3E}">
        <p14:creationId xmlns:p14="http://schemas.microsoft.com/office/powerpoint/2010/main" val="34938590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fld id="{68C81D1F-CAAE-41B6-8A39-25B05FDD084C}"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53E03A7-E536-41E9-AE34-5911C342371D}" type="slidenum">
              <a:rPr lang="sr-Latn-CS"/>
              <a:pPr/>
              <a:t>‹#›</a:t>
            </a:fld>
            <a:endParaRPr lang="sr-Latn-CS"/>
          </a:p>
        </p:txBody>
      </p:sp>
    </p:spTree>
    <p:extLst>
      <p:ext uri="{BB962C8B-B14F-4D97-AF65-F5344CB8AC3E}">
        <p14:creationId xmlns:p14="http://schemas.microsoft.com/office/powerpoint/2010/main" val="3335128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fld id="{E53ED039-59EA-4292-A671-900A49461D0F}" type="datetimeFigureOut">
              <a:rPr lang="sr-Latn-CS"/>
              <a:pPr/>
              <a:t>6.3.2024.</a:t>
            </a:fld>
            <a:endParaRPr lang="sr-Latn-C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D526956-06FE-477E-B2FE-EFA1AD013067}" type="slidenum">
              <a:rPr lang="sr-Latn-CS"/>
              <a:pPr/>
              <a:t>‹#›</a:t>
            </a:fld>
            <a:endParaRPr lang="sr-Latn-CS"/>
          </a:p>
        </p:txBody>
      </p:sp>
    </p:spTree>
    <p:extLst>
      <p:ext uri="{BB962C8B-B14F-4D97-AF65-F5344CB8AC3E}">
        <p14:creationId xmlns:p14="http://schemas.microsoft.com/office/powerpoint/2010/main" val="8849021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fld id="{0244228F-FAFF-4017-BE5A-D3518E9EC3C0}" type="datetimeFigureOut">
              <a:rPr lang="sr-Latn-CS"/>
              <a:pPr/>
              <a:t>6.3.2024.</a:t>
            </a:fld>
            <a:endParaRPr lang="sr-Latn-C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CE2538E-A048-4F38-9852-9F55C69CE5CC}" type="slidenum">
              <a:rPr lang="sr-Latn-CS"/>
              <a:pPr/>
              <a:t>‹#›</a:t>
            </a:fld>
            <a:endParaRPr lang="sr-Latn-CS"/>
          </a:p>
        </p:txBody>
      </p:sp>
    </p:spTree>
    <p:extLst>
      <p:ext uri="{BB962C8B-B14F-4D97-AF65-F5344CB8AC3E}">
        <p14:creationId xmlns:p14="http://schemas.microsoft.com/office/powerpoint/2010/main" val="1595872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7C6B6C5-3A34-4AC5-A2DE-FE142307A6D5}" type="datetimeFigureOut">
              <a:rPr lang="sr-Latn-CS"/>
              <a:pPr/>
              <a:t>6.3.2024.</a:t>
            </a:fld>
            <a:endParaRPr lang="sr-Latn-C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B86D48A-6833-4B9C-847E-E97D528F8353}" type="slidenum">
              <a:rPr lang="sr-Latn-CS"/>
              <a:pPr/>
              <a:t>‹#›</a:t>
            </a:fld>
            <a:endParaRPr lang="sr-Latn-CS"/>
          </a:p>
        </p:txBody>
      </p:sp>
    </p:spTree>
    <p:extLst>
      <p:ext uri="{BB962C8B-B14F-4D97-AF65-F5344CB8AC3E}">
        <p14:creationId xmlns:p14="http://schemas.microsoft.com/office/powerpoint/2010/main" val="502232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B15650C4-CEC6-4ABA-A53D-9DFC9C42C4B2}"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FF4C5BD-1AD6-4B02-AEBF-01F863367E87}" type="slidenum">
              <a:rPr lang="sr-Latn-CS"/>
              <a:pPr/>
              <a:t>‹#›</a:t>
            </a:fld>
            <a:endParaRPr lang="sr-Latn-CS"/>
          </a:p>
        </p:txBody>
      </p:sp>
    </p:spTree>
    <p:extLst>
      <p:ext uri="{BB962C8B-B14F-4D97-AF65-F5344CB8AC3E}">
        <p14:creationId xmlns:p14="http://schemas.microsoft.com/office/powerpoint/2010/main" val="6413708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F38B8D7D-F0C5-40CB-9150-E30E2919344B}"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231D3E9-1444-4AA0-8390-612D0E69BB77}" type="slidenum">
              <a:rPr lang="sr-Latn-CS"/>
              <a:pPr/>
              <a:t>‹#›</a:t>
            </a:fld>
            <a:endParaRPr lang="sr-Latn-CS"/>
          </a:p>
        </p:txBody>
      </p:sp>
    </p:spTree>
    <p:extLst>
      <p:ext uri="{BB962C8B-B14F-4D97-AF65-F5344CB8AC3E}">
        <p14:creationId xmlns:p14="http://schemas.microsoft.com/office/powerpoint/2010/main" val="41453371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A75C9103-3747-4803-A64B-5441A096B9E8}"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0D56B8F-FD00-4E8B-A03A-DD1548A35449}" type="slidenum">
              <a:rPr lang="sr-Latn-CS"/>
              <a:pPr/>
              <a:t>‹#›</a:t>
            </a:fld>
            <a:endParaRPr lang="sr-Latn-CS"/>
          </a:p>
        </p:txBody>
      </p:sp>
    </p:spTree>
    <p:extLst>
      <p:ext uri="{BB962C8B-B14F-4D97-AF65-F5344CB8AC3E}">
        <p14:creationId xmlns:p14="http://schemas.microsoft.com/office/powerpoint/2010/main" val="42095257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CBD2287B-44B0-49CC-AA1C-7FB1A1C7CECB}"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3DF0EAF-B286-49BE-9998-F2ED37804103}" type="slidenum">
              <a:rPr lang="sr-Latn-CS"/>
              <a:pPr/>
              <a:t>‹#›</a:t>
            </a:fld>
            <a:endParaRPr lang="sr-Latn-CS"/>
          </a:p>
        </p:txBody>
      </p:sp>
    </p:spTree>
    <p:extLst>
      <p:ext uri="{BB962C8B-B14F-4D97-AF65-F5344CB8AC3E}">
        <p14:creationId xmlns:p14="http://schemas.microsoft.com/office/powerpoint/2010/main" val="30430144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0A2BA592-3B1C-48ED-976C-AA78F1120DB5}"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F218F3-60B8-4218-B95C-ED23EC0580FA}" type="slidenum">
              <a:rPr lang="sr-Latn-CS"/>
              <a:pPr/>
              <a:t>‹#›</a:t>
            </a:fld>
            <a:endParaRPr lang="sr-Latn-CS"/>
          </a:p>
        </p:txBody>
      </p:sp>
    </p:spTree>
    <p:extLst>
      <p:ext uri="{BB962C8B-B14F-4D97-AF65-F5344CB8AC3E}">
        <p14:creationId xmlns:p14="http://schemas.microsoft.com/office/powerpoint/2010/main" val="19349002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fld id="{3383D07C-3267-44A7-B0CC-9F1900F6C6B0}"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DADDB18-6F97-493D-BADB-3E1CB14DD667}" type="slidenum">
              <a:rPr lang="sr-Latn-CS"/>
              <a:pPr/>
              <a:t>‹#›</a:t>
            </a:fld>
            <a:endParaRPr lang="sr-Latn-CS"/>
          </a:p>
        </p:txBody>
      </p:sp>
    </p:spTree>
    <p:extLst>
      <p:ext uri="{BB962C8B-B14F-4D97-AF65-F5344CB8AC3E}">
        <p14:creationId xmlns:p14="http://schemas.microsoft.com/office/powerpoint/2010/main" val="3749850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5F4DC0A0-954C-441B-A942-6BD877A3B387}"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E59C7C-E747-4C0E-9353-63068E30F820}" type="slidenum">
              <a:rPr lang="sr-Latn-CS"/>
              <a:pPr/>
              <a:t>‹#›</a:t>
            </a:fld>
            <a:endParaRPr lang="sr-Latn-CS"/>
          </a:p>
        </p:txBody>
      </p:sp>
    </p:spTree>
    <p:extLst>
      <p:ext uri="{BB962C8B-B14F-4D97-AF65-F5344CB8AC3E}">
        <p14:creationId xmlns:p14="http://schemas.microsoft.com/office/powerpoint/2010/main" val="3871400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C01D4D99-9517-45BC-BA7A-5F85B355DD69}"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9989E7-B1B0-4576-B0A4-A5059C91A8B0}" type="slidenum">
              <a:rPr lang="sr-Latn-CS"/>
              <a:pPr/>
              <a:t>‹#›</a:t>
            </a:fld>
            <a:endParaRPr lang="sr-Latn-CS"/>
          </a:p>
        </p:txBody>
      </p:sp>
    </p:spTree>
    <p:extLst>
      <p:ext uri="{BB962C8B-B14F-4D97-AF65-F5344CB8AC3E}">
        <p14:creationId xmlns:p14="http://schemas.microsoft.com/office/powerpoint/2010/main" val="38380130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fld id="{1124C3C6-B4E5-4E4E-BC98-8F493EB80C2C}"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91DDC71-5BA7-4782-85D9-A8CFFA4BC1A8}" type="slidenum">
              <a:rPr lang="sr-Latn-CS"/>
              <a:pPr/>
              <a:t>‹#›</a:t>
            </a:fld>
            <a:endParaRPr lang="sr-Latn-CS"/>
          </a:p>
        </p:txBody>
      </p:sp>
    </p:spTree>
    <p:extLst>
      <p:ext uri="{BB962C8B-B14F-4D97-AF65-F5344CB8AC3E}">
        <p14:creationId xmlns:p14="http://schemas.microsoft.com/office/powerpoint/2010/main" val="25676804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fld id="{29A1C1D9-2151-4CB3-B417-7238189503E7}" type="datetimeFigureOut">
              <a:rPr lang="sr-Latn-CS"/>
              <a:pPr/>
              <a:t>6.3.2024.</a:t>
            </a:fld>
            <a:endParaRPr lang="sr-Latn-C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17E784D-D8F8-4944-8EA2-19516F5508D3}" type="slidenum">
              <a:rPr lang="sr-Latn-CS"/>
              <a:pPr/>
              <a:t>‹#›</a:t>
            </a:fld>
            <a:endParaRPr lang="sr-Latn-CS"/>
          </a:p>
        </p:txBody>
      </p:sp>
    </p:spTree>
    <p:extLst>
      <p:ext uri="{BB962C8B-B14F-4D97-AF65-F5344CB8AC3E}">
        <p14:creationId xmlns:p14="http://schemas.microsoft.com/office/powerpoint/2010/main" val="10634655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fld id="{9B07D5D2-583B-44AE-8A3C-1F060369FB0C}" type="datetimeFigureOut">
              <a:rPr lang="sr-Latn-CS"/>
              <a:pPr/>
              <a:t>6.3.2024.</a:t>
            </a:fld>
            <a:endParaRPr lang="sr-Latn-C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B2C6C34-1824-4D6A-AAB1-BD4FBABCA1DC}" type="slidenum">
              <a:rPr lang="sr-Latn-CS"/>
              <a:pPr/>
              <a:t>‹#›</a:t>
            </a:fld>
            <a:endParaRPr lang="sr-Latn-CS"/>
          </a:p>
        </p:txBody>
      </p:sp>
    </p:spTree>
    <p:extLst>
      <p:ext uri="{BB962C8B-B14F-4D97-AF65-F5344CB8AC3E}">
        <p14:creationId xmlns:p14="http://schemas.microsoft.com/office/powerpoint/2010/main" val="2047183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fld id="{E4589762-8688-4A4A-8A03-D0D1E52B8FC9}"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34B11C-90DA-43B6-A2A2-8BFBA674030B}" type="slidenum">
              <a:rPr lang="sr-Latn-CS"/>
              <a:pPr/>
              <a:t>‹#›</a:t>
            </a:fld>
            <a:endParaRPr lang="sr-Latn-CS"/>
          </a:p>
        </p:txBody>
      </p:sp>
    </p:spTree>
    <p:extLst>
      <p:ext uri="{BB962C8B-B14F-4D97-AF65-F5344CB8AC3E}">
        <p14:creationId xmlns:p14="http://schemas.microsoft.com/office/powerpoint/2010/main" val="1793820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242F7B32-150C-48D3-8B72-0805990625F0}" type="datetimeFigureOut">
              <a:rPr lang="sr-Latn-CS"/>
              <a:pPr/>
              <a:t>6.3.2024.</a:t>
            </a:fld>
            <a:endParaRPr lang="sr-Latn-C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4660B92-B912-42AD-A844-0EBA95107F8D}" type="slidenum">
              <a:rPr lang="sr-Latn-CS"/>
              <a:pPr/>
              <a:t>‹#›</a:t>
            </a:fld>
            <a:endParaRPr lang="sr-Latn-CS"/>
          </a:p>
        </p:txBody>
      </p:sp>
    </p:spTree>
    <p:extLst>
      <p:ext uri="{BB962C8B-B14F-4D97-AF65-F5344CB8AC3E}">
        <p14:creationId xmlns:p14="http://schemas.microsoft.com/office/powerpoint/2010/main" val="4394275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CD4658FA-A52B-4DA7-987D-7EC3D4CE54B9}"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5E154E1-19E5-4182-80F7-D0C87252CBB6}" type="slidenum">
              <a:rPr lang="sr-Latn-CS"/>
              <a:pPr/>
              <a:t>‹#›</a:t>
            </a:fld>
            <a:endParaRPr lang="sr-Latn-CS"/>
          </a:p>
        </p:txBody>
      </p:sp>
    </p:spTree>
    <p:extLst>
      <p:ext uri="{BB962C8B-B14F-4D97-AF65-F5344CB8AC3E}">
        <p14:creationId xmlns:p14="http://schemas.microsoft.com/office/powerpoint/2010/main" val="8135637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7523B526-B61D-4F41-AD92-82A2458B748F}"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91470B7-2E44-4681-926E-355D2874A27D}" type="slidenum">
              <a:rPr lang="sr-Latn-CS"/>
              <a:pPr/>
              <a:t>‹#›</a:t>
            </a:fld>
            <a:endParaRPr lang="sr-Latn-CS"/>
          </a:p>
        </p:txBody>
      </p:sp>
    </p:spTree>
    <p:extLst>
      <p:ext uri="{BB962C8B-B14F-4D97-AF65-F5344CB8AC3E}">
        <p14:creationId xmlns:p14="http://schemas.microsoft.com/office/powerpoint/2010/main" val="359209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BC5D43B9-8A69-4828-B9A6-37C9B99D6CAD}"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F51C107-FC8D-4AA2-BA30-EAEB0A2CFD4E}" type="slidenum">
              <a:rPr lang="sr-Latn-CS"/>
              <a:pPr/>
              <a:t>‹#›</a:t>
            </a:fld>
            <a:endParaRPr lang="sr-Latn-CS"/>
          </a:p>
        </p:txBody>
      </p:sp>
    </p:spTree>
    <p:extLst>
      <p:ext uri="{BB962C8B-B14F-4D97-AF65-F5344CB8AC3E}">
        <p14:creationId xmlns:p14="http://schemas.microsoft.com/office/powerpoint/2010/main" val="2793474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49CBA032-EE7A-4FFB-A34C-390A9872D0FD}"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D9E820C-7E70-4B45-9A3E-BA03BEC2CC24}" type="slidenum">
              <a:rPr lang="sr-Latn-CS"/>
              <a:pPr/>
              <a:t>‹#›</a:t>
            </a:fld>
            <a:endParaRPr lang="sr-Latn-CS"/>
          </a:p>
        </p:txBody>
      </p:sp>
    </p:spTree>
    <p:extLst>
      <p:ext uri="{BB962C8B-B14F-4D97-AF65-F5344CB8AC3E}">
        <p14:creationId xmlns:p14="http://schemas.microsoft.com/office/powerpoint/2010/main" val="36920079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fld id="{6DE5CA01-F3FE-4F8E-B02E-76809AA4BEAA}"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5D1D218-B924-4B0A-BD68-0693398B40F6}" type="slidenum">
              <a:rPr lang="sr-Latn-CS"/>
              <a:pPr/>
              <a:t>‹#›</a:t>
            </a:fld>
            <a:endParaRPr lang="sr-Latn-CS"/>
          </a:p>
        </p:txBody>
      </p:sp>
    </p:spTree>
    <p:extLst>
      <p:ext uri="{BB962C8B-B14F-4D97-AF65-F5344CB8AC3E}">
        <p14:creationId xmlns:p14="http://schemas.microsoft.com/office/powerpoint/2010/main" val="15584700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3529DB78-85E8-465A-B446-03D02746DC50}"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453B83-9AEC-4CF3-B4DB-C7B315293337}" type="slidenum">
              <a:rPr lang="sr-Latn-CS"/>
              <a:pPr/>
              <a:t>‹#›</a:t>
            </a:fld>
            <a:endParaRPr lang="sr-Latn-CS"/>
          </a:p>
        </p:txBody>
      </p:sp>
    </p:spTree>
    <p:extLst>
      <p:ext uri="{BB962C8B-B14F-4D97-AF65-F5344CB8AC3E}">
        <p14:creationId xmlns:p14="http://schemas.microsoft.com/office/powerpoint/2010/main" val="12778407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4F3CE371-E737-408C-A8E3-9E82397A13E2}"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7F334A9-0581-4EE6-85A8-06C4D49EBBF0}" type="slidenum">
              <a:rPr lang="sr-Latn-CS"/>
              <a:pPr/>
              <a:t>‹#›</a:t>
            </a:fld>
            <a:endParaRPr lang="sr-Latn-CS"/>
          </a:p>
        </p:txBody>
      </p:sp>
    </p:spTree>
    <p:extLst>
      <p:ext uri="{BB962C8B-B14F-4D97-AF65-F5344CB8AC3E}">
        <p14:creationId xmlns:p14="http://schemas.microsoft.com/office/powerpoint/2010/main" val="37117689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fld id="{ABDA48F3-0E71-4936-AF54-E4D312789D81}"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1D0382B-8A2D-4512-AA91-BB47B4B0E5ED}" type="slidenum">
              <a:rPr lang="sr-Latn-CS"/>
              <a:pPr/>
              <a:t>‹#›</a:t>
            </a:fld>
            <a:endParaRPr lang="sr-Latn-CS"/>
          </a:p>
        </p:txBody>
      </p:sp>
    </p:spTree>
    <p:extLst>
      <p:ext uri="{BB962C8B-B14F-4D97-AF65-F5344CB8AC3E}">
        <p14:creationId xmlns:p14="http://schemas.microsoft.com/office/powerpoint/2010/main" val="42166355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fld id="{4876AE77-EBFA-4B23-BDC0-F3DA8CBC5F6C}" type="datetimeFigureOut">
              <a:rPr lang="sr-Latn-CS"/>
              <a:pPr/>
              <a:t>6.3.2024.</a:t>
            </a:fld>
            <a:endParaRPr lang="sr-Latn-C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46C8A1D-5AB9-4550-B18E-FC2D65EE789A}" type="slidenum">
              <a:rPr lang="sr-Latn-CS"/>
              <a:pPr/>
              <a:t>‹#›</a:t>
            </a:fld>
            <a:endParaRPr lang="sr-Latn-CS"/>
          </a:p>
        </p:txBody>
      </p:sp>
    </p:spTree>
    <p:extLst>
      <p:ext uri="{BB962C8B-B14F-4D97-AF65-F5344CB8AC3E}">
        <p14:creationId xmlns:p14="http://schemas.microsoft.com/office/powerpoint/2010/main" val="1771384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fld id="{9A290CC1-EF10-4440-9BCA-F53580AB5F84}" type="datetimeFigureOut">
              <a:rPr lang="sr-Latn-CS"/>
              <a:pPr/>
              <a:t>6.3.2024.</a:t>
            </a:fld>
            <a:endParaRPr lang="sr-Latn-C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0B78908-8F8A-4CF6-A850-62B31BC4979F}" type="slidenum">
              <a:rPr lang="sr-Latn-CS"/>
              <a:pPr/>
              <a:t>‹#›</a:t>
            </a:fld>
            <a:endParaRPr lang="sr-Latn-CS"/>
          </a:p>
        </p:txBody>
      </p:sp>
    </p:spTree>
    <p:extLst>
      <p:ext uri="{BB962C8B-B14F-4D97-AF65-F5344CB8AC3E}">
        <p14:creationId xmlns:p14="http://schemas.microsoft.com/office/powerpoint/2010/main" val="16435355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fld id="{055C4B8E-9EBE-4690-BE2F-A59844121B52}" type="datetimeFigureOut">
              <a:rPr lang="sr-Latn-CS"/>
              <a:pPr/>
              <a:t>6.3.2024.</a:t>
            </a:fld>
            <a:endParaRPr lang="sr-Latn-C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E1500EE-C6C6-40B8-BB45-EDE526C1992D}" type="slidenum">
              <a:rPr lang="sr-Latn-CS"/>
              <a:pPr/>
              <a:t>‹#›</a:t>
            </a:fld>
            <a:endParaRPr lang="sr-Latn-CS"/>
          </a:p>
        </p:txBody>
      </p:sp>
    </p:spTree>
    <p:extLst>
      <p:ext uri="{BB962C8B-B14F-4D97-AF65-F5344CB8AC3E}">
        <p14:creationId xmlns:p14="http://schemas.microsoft.com/office/powerpoint/2010/main" val="1696712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5D790FC-FFE6-4544-9BBD-FA7441B00920}" type="datetimeFigureOut">
              <a:rPr lang="sr-Latn-CS"/>
              <a:pPr/>
              <a:t>6.3.2024.</a:t>
            </a:fld>
            <a:endParaRPr lang="sr-Latn-C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03A7535-2B43-47B4-AC79-96CBA183BAEA}" type="slidenum">
              <a:rPr lang="sr-Latn-CS"/>
              <a:pPr/>
              <a:t>‹#›</a:t>
            </a:fld>
            <a:endParaRPr lang="sr-Latn-CS"/>
          </a:p>
        </p:txBody>
      </p:sp>
    </p:spTree>
    <p:extLst>
      <p:ext uri="{BB962C8B-B14F-4D97-AF65-F5344CB8AC3E}">
        <p14:creationId xmlns:p14="http://schemas.microsoft.com/office/powerpoint/2010/main" val="33979968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15E6C97-9918-4154-B1F0-E139378EB610}"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A749A33-F566-40C0-9842-FD84B2B187F5}" type="slidenum">
              <a:rPr lang="sr-Latn-CS"/>
              <a:pPr/>
              <a:t>‹#›</a:t>
            </a:fld>
            <a:endParaRPr lang="sr-Latn-CS"/>
          </a:p>
        </p:txBody>
      </p:sp>
    </p:spTree>
    <p:extLst>
      <p:ext uri="{BB962C8B-B14F-4D97-AF65-F5344CB8AC3E}">
        <p14:creationId xmlns:p14="http://schemas.microsoft.com/office/powerpoint/2010/main" val="10509340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6D2D99E-8832-486F-B33D-E6F8B865FCD1}"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488A26F-8E16-402F-8D2F-B097B350003F}" type="slidenum">
              <a:rPr lang="sr-Latn-CS"/>
              <a:pPr/>
              <a:t>‹#›</a:t>
            </a:fld>
            <a:endParaRPr lang="sr-Latn-CS"/>
          </a:p>
        </p:txBody>
      </p:sp>
    </p:spTree>
    <p:extLst>
      <p:ext uri="{BB962C8B-B14F-4D97-AF65-F5344CB8AC3E}">
        <p14:creationId xmlns:p14="http://schemas.microsoft.com/office/powerpoint/2010/main" val="915499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7D2D2316-85B2-48E8-A023-BACE031390EA}"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A0D1268-6233-4E5F-9BA2-3D331872A7C5}" type="slidenum">
              <a:rPr lang="sr-Latn-CS"/>
              <a:pPr/>
              <a:t>‹#›</a:t>
            </a:fld>
            <a:endParaRPr lang="sr-Latn-CS"/>
          </a:p>
        </p:txBody>
      </p:sp>
    </p:spTree>
    <p:extLst>
      <p:ext uri="{BB962C8B-B14F-4D97-AF65-F5344CB8AC3E}">
        <p14:creationId xmlns:p14="http://schemas.microsoft.com/office/powerpoint/2010/main" val="17270269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AE50581C-2FE2-4220-B62E-567373EF6DBE}" type="datetimeFigureOut">
              <a:rPr lang="sr-Latn-CS"/>
              <a:pPr/>
              <a:t>6.3.2024.</a:t>
            </a:fld>
            <a:endParaRPr lang="sr-Latn-C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DBC4D08-790C-47A2-AF38-7C51D32867BA}" type="slidenum">
              <a:rPr lang="sr-Latn-CS"/>
              <a:pPr/>
              <a:t>‹#›</a:t>
            </a:fld>
            <a:endParaRPr lang="sr-Latn-CS"/>
          </a:p>
        </p:txBody>
      </p:sp>
    </p:spTree>
    <p:extLst>
      <p:ext uri="{BB962C8B-B14F-4D97-AF65-F5344CB8AC3E}">
        <p14:creationId xmlns:p14="http://schemas.microsoft.com/office/powerpoint/2010/main" val="3358318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fld id="{9929C1E2-1AA7-42DC-927A-D59648D9084F}" type="datetimeFigureOut">
              <a:rPr lang="sr-Latn-CS"/>
              <a:pPr/>
              <a:t>6.3.2024.</a:t>
            </a:fld>
            <a:endParaRPr lang="sr-Latn-C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1B33AD3-D50D-4712-B81E-BE96A2CF7665}" type="slidenum">
              <a:rPr lang="sr-Latn-CS"/>
              <a:pPr/>
              <a:t>‹#›</a:t>
            </a:fld>
            <a:endParaRPr lang="sr-Latn-CS"/>
          </a:p>
        </p:txBody>
      </p:sp>
    </p:spTree>
    <p:extLst>
      <p:ext uri="{BB962C8B-B14F-4D97-AF65-F5344CB8AC3E}">
        <p14:creationId xmlns:p14="http://schemas.microsoft.com/office/powerpoint/2010/main" val="1441503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3D7B7F2-ABFC-48BF-9CA3-5C3556D4F08B}" type="datetimeFigureOut">
              <a:rPr lang="sr-Latn-CS"/>
              <a:pPr/>
              <a:t>6.3.2024.</a:t>
            </a:fld>
            <a:endParaRPr lang="sr-Latn-C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0B24B45-3707-4161-8894-514EDAA709CF}" type="slidenum">
              <a:rPr lang="sr-Latn-CS"/>
              <a:pPr/>
              <a:t>‹#›</a:t>
            </a:fld>
            <a:endParaRPr lang="sr-Latn-CS"/>
          </a:p>
        </p:txBody>
      </p:sp>
    </p:spTree>
    <p:extLst>
      <p:ext uri="{BB962C8B-B14F-4D97-AF65-F5344CB8AC3E}">
        <p14:creationId xmlns:p14="http://schemas.microsoft.com/office/powerpoint/2010/main" val="2567918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66FC50A7-D210-4CBF-A130-B7D1261A0C74}"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6DBBF81-EB21-4708-AEF1-73DE88D15479}" type="slidenum">
              <a:rPr lang="sr-Latn-CS"/>
              <a:pPr/>
              <a:t>‹#›</a:t>
            </a:fld>
            <a:endParaRPr lang="sr-Latn-CS"/>
          </a:p>
        </p:txBody>
      </p:sp>
    </p:spTree>
    <p:extLst>
      <p:ext uri="{BB962C8B-B14F-4D97-AF65-F5344CB8AC3E}">
        <p14:creationId xmlns:p14="http://schemas.microsoft.com/office/powerpoint/2010/main" val="3107792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6CD5CA8F-D1D4-4933-BFD0-DBAC7BF7B44A}" type="datetimeFigureOut">
              <a:rPr lang="sr-Latn-CS"/>
              <a:pPr/>
              <a:t>6.3.2024.</a:t>
            </a:fld>
            <a:endParaRPr lang="sr-Latn-C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1763844-F392-4469-944F-9B07987B7025}" type="slidenum">
              <a:rPr lang="sr-Latn-CS"/>
              <a:pPr/>
              <a:t>‹#›</a:t>
            </a:fld>
            <a:endParaRPr lang="sr-Latn-CS"/>
          </a:p>
        </p:txBody>
      </p:sp>
    </p:spTree>
    <p:extLst>
      <p:ext uri="{BB962C8B-B14F-4D97-AF65-F5344CB8AC3E}">
        <p14:creationId xmlns:p14="http://schemas.microsoft.com/office/powerpoint/2010/main" val="400870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ounded Rectangle 6"/>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nvGrpSpPr>
          <p:cNvPr id="1027" name="Rounded Rectangle 8"/>
          <p:cNvGrpSpPr>
            <a:grpSpLocks/>
          </p:cNvGrpSpPr>
          <p:nvPr/>
        </p:nvGrpSpPr>
        <p:grpSpPr bwMode="auto">
          <a:xfrm>
            <a:off x="414338" y="427038"/>
            <a:ext cx="8315325" cy="5497512"/>
            <a:chOff x="0" y="0"/>
            <a:chExt cx="5238" cy="3463"/>
          </a:xfrm>
        </p:grpSpPr>
        <p:pic>
          <p:nvPicPr>
            <p:cNvPr id="1028" name="Rounded Rectangle 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9" name="Text Box 5"/>
            <p:cNvSpPr txBox="1">
              <a:spLocks noChangeArrowheads="1"/>
            </p:cNvSpPr>
            <p:nvPr/>
          </p:nvSpPr>
          <p:spPr bwMode="auto">
            <a:xfrm>
              <a:off x="24" y="26"/>
              <a:ext cx="5190" cy="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sp>
        <p:nvSpPr>
          <p:cNvPr id="1030" name="Title Placeholder 12"/>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t>Click to edit Master title style</a:t>
            </a:r>
          </a:p>
        </p:txBody>
      </p:sp>
      <p:sp>
        <p:nvSpPr>
          <p:cNvPr id="1031" name="Text Placeholder 3"/>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1032" name="Date Placeholder 24"/>
          <p:cNvSpPr>
            <a:spLocks noGrp="1" noChangeArrowheads="1"/>
          </p:cNvSpPr>
          <p:nvPr>
            <p:ph type="dt" sz="half" idx="2"/>
          </p:nvPr>
        </p:nvSpPr>
        <p:spPr bwMode="auto">
          <a:xfrm>
            <a:off x="3776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34D920A4-01E2-4CA6-A35F-130333F8360F}" type="datetimeFigureOut">
              <a:rPr lang="sr-Latn-CS"/>
              <a:pPr/>
              <a:t>6.3.2024.</a:t>
            </a:fld>
            <a:endParaRPr lang="sr-Latn-CS"/>
          </a:p>
        </p:txBody>
      </p:sp>
      <p:sp>
        <p:nvSpPr>
          <p:cNvPr id="1033" name="Footer Placeholder 17"/>
          <p:cNvSpPr>
            <a:spLocks noGrp="1" noChangeArrowheads="1"/>
          </p:cNvSpPr>
          <p:nvPr>
            <p:ph type="ftr" sz="quarter" idx="3"/>
          </p:nvPr>
        </p:nvSpPr>
        <p:spPr bwMode="auto">
          <a:xfrm>
            <a:off x="6062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000">
                <a:solidFill>
                  <a:srgbClr val="9B9B9D"/>
                </a:solidFill>
                <a:latin typeface="+mn-lt"/>
              </a:defRPr>
            </a:lvl1pPr>
          </a:lstStyle>
          <a:p>
            <a:endParaRPr lang="en-US"/>
          </a:p>
        </p:txBody>
      </p:sp>
      <p:sp>
        <p:nvSpPr>
          <p:cNvPr id="1034" name="Slide Number Placeholder 4"/>
          <p:cNvSpPr>
            <a:spLocks noGrp="1" noChangeArrowheads="1"/>
          </p:cNvSpPr>
          <p:nvPr>
            <p:ph type="sldNum" sz="quarter" idx="4"/>
          </p:nvPr>
        </p:nvSpPr>
        <p:spPr bwMode="auto">
          <a:xfrm>
            <a:off x="8348663" y="61118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A9114B30-C48B-4701-90B7-B6E7750E6DBD}"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rtl="0" eaLnBrk="0" fontAlgn="base" hangingPunct="0">
        <a:spcBef>
          <a:spcPct val="0"/>
        </a:spcBef>
        <a:spcAft>
          <a:spcPct val="0"/>
        </a:spcAft>
        <a:defRPr sz="3600" b="1" kern="1200">
          <a:solidFill>
            <a:srgbClr val="FFC13D"/>
          </a:solidFill>
          <a:latin typeface="+mj-lt"/>
          <a:ea typeface="+mj-ea"/>
          <a:cs typeface="+mj-cs"/>
        </a:defRPr>
      </a:lvl1pPr>
      <a:lvl2pPr algn="l" rtl="0" eaLnBrk="0" fontAlgn="base" hangingPunct="0">
        <a:spcBef>
          <a:spcPct val="0"/>
        </a:spcBef>
        <a:spcAft>
          <a:spcPct val="0"/>
        </a:spcAft>
        <a:defRPr sz="3600" b="1">
          <a:solidFill>
            <a:srgbClr val="FFC13D"/>
          </a:solidFill>
          <a:latin typeface="Verdana" panose="020B0604030504040204" pitchFamily="34" charset="0"/>
        </a:defRPr>
      </a:lvl2pPr>
      <a:lvl3pPr algn="l" rtl="0" eaLnBrk="0" fontAlgn="base" hangingPunct="0">
        <a:spcBef>
          <a:spcPct val="0"/>
        </a:spcBef>
        <a:spcAft>
          <a:spcPct val="0"/>
        </a:spcAft>
        <a:defRPr sz="3600" b="1">
          <a:solidFill>
            <a:srgbClr val="FFC13D"/>
          </a:solidFill>
          <a:latin typeface="Verdana" panose="020B0604030504040204" pitchFamily="34" charset="0"/>
        </a:defRPr>
      </a:lvl3pPr>
      <a:lvl4pPr algn="l" rtl="0" eaLnBrk="0" fontAlgn="base" hangingPunct="0">
        <a:spcBef>
          <a:spcPct val="0"/>
        </a:spcBef>
        <a:spcAft>
          <a:spcPct val="0"/>
        </a:spcAft>
        <a:defRPr sz="3600" b="1">
          <a:solidFill>
            <a:srgbClr val="FFC13D"/>
          </a:solidFill>
          <a:latin typeface="Verdana" panose="020B0604030504040204" pitchFamily="34" charset="0"/>
        </a:defRPr>
      </a:lvl4pPr>
      <a:lvl5pPr algn="l" rtl="0" eaLnBrk="0" fontAlgn="base" hangingPunct="0">
        <a:spcBef>
          <a:spcPct val="0"/>
        </a:spcBef>
        <a:spcAft>
          <a:spcPct val="0"/>
        </a:spcAft>
        <a:defRPr sz="3600" b="1">
          <a:solidFill>
            <a:srgbClr val="FFC13D"/>
          </a:solidFill>
          <a:latin typeface="Verdana" panose="020B0604030504040204" pitchFamily="34" charset="0"/>
        </a:defRPr>
      </a:lvl5pPr>
      <a:lvl6pPr marL="457200" algn="l" rtl="0" eaLnBrk="0" fontAlgn="base" hangingPunct="0">
        <a:spcBef>
          <a:spcPct val="0"/>
        </a:spcBef>
        <a:spcAft>
          <a:spcPct val="0"/>
        </a:spcAft>
        <a:defRPr sz="3600" b="1">
          <a:solidFill>
            <a:srgbClr val="FFC13D"/>
          </a:solidFill>
          <a:latin typeface="Verdana" panose="020B0604030504040204" pitchFamily="34" charset="0"/>
        </a:defRPr>
      </a:lvl6pPr>
      <a:lvl7pPr marL="914400" algn="l" rtl="0" eaLnBrk="0" fontAlgn="base" hangingPunct="0">
        <a:spcBef>
          <a:spcPct val="0"/>
        </a:spcBef>
        <a:spcAft>
          <a:spcPct val="0"/>
        </a:spcAft>
        <a:defRPr sz="3600" b="1">
          <a:solidFill>
            <a:srgbClr val="FFC13D"/>
          </a:solidFill>
          <a:latin typeface="Verdana" panose="020B0604030504040204" pitchFamily="34" charset="0"/>
        </a:defRPr>
      </a:lvl7pPr>
      <a:lvl8pPr marL="1371600" algn="l" rtl="0" eaLnBrk="0" fontAlgn="base" hangingPunct="0">
        <a:spcBef>
          <a:spcPct val="0"/>
        </a:spcBef>
        <a:spcAft>
          <a:spcPct val="0"/>
        </a:spcAft>
        <a:defRPr sz="3600" b="1">
          <a:solidFill>
            <a:srgbClr val="FFC13D"/>
          </a:solidFill>
          <a:latin typeface="Verdana" panose="020B0604030504040204" pitchFamily="34" charset="0"/>
        </a:defRPr>
      </a:lvl8pPr>
      <a:lvl9pPr marL="1828800" algn="l" rtl="0" eaLnBrk="0" fontAlgn="base" hangingPunct="0">
        <a:spcBef>
          <a:spcPct val="0"/>
        </a:spcBef>
        <a:spcAft>
          <a:spcPct val="0"/>
        </a:spcAft>
        <a:defRPr sz="3600" b="1">
          <a:solidFill>
            <a:srgbClr val="FFC13D"/>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43E7FF"/>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43E7FF"/>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415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ounded Rectangle 9"/>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nvGrpSpPr>
          <p:cNvPr id="2051" name="Rounded Rectangle 10"/>
          <p:cNvGrpSpPr>
            <a:grpSpLocks/>
          </p:cNvGrpSpPr>
          <p:nvPr/>
        </p:nvGrpSpPr>
        <p:grpSpPr bwMode="auto">
          <a:xfrm>
            <a:off x="414338" y="427038"/>
            <a:ext cx="8315325" cy="3121025"/>
            <a:chOff x="0" y="0"/>
            <a:chExt cx="5238" cy="1966"/>
          </a:xfrm>
        </p:grpSpPr>
        <p:pic>
          <p:nvPicPr>
            <p:cNvPr id="2052" name="Rounded Rectangle 10"/>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 name="Text Box 5"/>
            <p:cNvSpPr txBox="1">
              <a:spLocks noChangeArrowheads="1"/>
            </p:cNvSpPr>
            <p:nvPr/>
          </p:nvSpPr>
          <p:spPr bwMode="auto">
            <a:xfrm>
              <a:off x="29" y="31"/>
              <a:ext cx="5180" cy="1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sp>
        <p:nvSpPr>
          <p:cNvPr id="2054" name="Title Placeholder 12"/>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t>Click to edit Master title style</a:t>
            </a:r>
          </a:p>
        </p:txBody>
      </p:sp>
      <p:sp>
        <p:nvSpPr>
          <p:cNvPr id="2055" name="Text Placeholder 3"/>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2056" name="Date Placeholder 18"/>
          <p:cNvSpPr>
            <a:spLocks noGrp="1" noChangeArrowheads="1"/>
          </p:cNvSpPr>
          <p:nvPr>
            <p:ph type="dt" sz="half" idx="2"/>
          </p:nvPr>
        </p:nvSpPr>
        <p:spPr bwMode="auto">
          <a:xfrm>
            <a:off x="3776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C1A8D9A6-5191-4D0D-B0C9-CABDF334B4E3}" type="datetimeFigureOut">
              <a:rPr lang="sr-Latn-CS"/>
              <a:pPr/>
              <a:t>6.3.2024.</a:t>
            </a:fld>
            <a:endParaRPr lang="sr-Latn-CS"/>
          </a:p>
        </p:txBody>
      </p:sp>
      <p:sp>
        <p:nvSpPr>
          <p:cNvPr id="2057" name="Footer Placeholder 7"/>
          <p:cNvSpPr>
            <a:spLocks noGrp="1" noChangeArrowheads="1"/>
          </p:cNvSpPr>
          <p:nvPr>
            <p:ph type="ftr" sz="quarter" idx="3"/>
          </p:nvPr>
        </p:nvSpPr>
        <p:spPr bwMode="auto">
          <a:xfrm>
            <a:off x="6062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000">
                <a:solidFill>
                  <a:srgbClr val="9B9B9D"/>
                </a:solidFill>
                <a:latin typeface="+mn-lt"/>
              </a:defRPr>
            </a:lvl1pPr>
          </a:lstStyle>
          <a:p>
            <a:endParaRPr lang="en-US"/>
          </a:p>
        </p:txBody>
      </p:sp>
      <p:sp>
        <p:nvSpPr>
          <p:cNvPr id="2058" name="Slide Number Placeholder 10"/>
          <p:cNvSpPr>
            <a:spLocks noGrp="1" noChangeArrowheads="1"/>
          </p:cNvSpPr>
          <p:nvPr>
            <p:ph type="sldNum" sz="quarter" idx="4"/>
          </p:nvPr>
        </p:nvSpPr>
        <p:spPr bwMode="auto">
          <a:xfrm>
            <a:off x="8348663" y="61118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98DF0462-4EC1-4973-AB31-EBD1B8DD8372}"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rtl="0" eaLnBrk="0" fontAlgn="base" hangingPunct="0">
        <a:spcBef>
          <a:spcPct val="0"/>
        </a:spcBef>
        <a:spcAft>
          <a:spcPct val="0"/>
        </a:spcAft>
        <a:defRPr sz="3600" b="1" kern="1200">
          <a:solidFill>
            <a:srgbClr val="FFC13D"/>
          </a:solidFill>
          <a:latin typeface="+mj-lt"/>
          <a:ea typeface="+mj-ea"/>
          <a:cs typeface="+mj-cs"/>
        </a:defRPr>
      </a:lvl1pPr>
      <a:lvl2pPr algn="l" rtl="0" eaLnBrk="0" fontAlgn="base" hangingPunct="0">
        <a:spcBef>
          <a:spcPct val="0"/>
        </a:spcBef>
        <a:spcAft>
          <a:spcPct val="0"/>
        </a:spcAft>
        <a:defRPr sz="3600" b="1">
          <a:solidFill>
            <a:srgbClr val="FFC13D"/>
          </a:solidFill>
          <a:latin typeface="Verdana" panose="020B0604030504040204" pitchFamily="34" charset="0"/>
        </a:defRPr>
      </a:lvl2pPr>
      <a:lvl3pPr algn="l" rtl="0" eaLnBrk="0" fontAlgn="base" hangingPunct="0">
        <a:spcBef>
          <a:spcPct val="0"/>
        </a:spcBef>
        <a:spcAft>
          <a:spcPct val="0"/>
        </a:spcAft>
        <a:defRPr sz="3600" b="1">
          <a:solidFill>
            <a:srgbClr val="FFC13D"/>
          </a:solidFill>
          <a:latin typeface="Verdana" panose="020B0604030504040204" pitchFamily="34" charset="0"/>
        </a:defRPr>
      </a:lvl3pPr>
      <a:lvl4pPr algn="l" rtl="0" eaLnBrk="0" fontAlgn="base" hangingPunct="0">
        <a:spcBef>
          <a:spcPct val="0"/>
        </a:spcBef>
        <a:spcAft>
          <a:spcPct val="0"/>
        </a:spcAft>
        <a:defRPr sz="3600" b="1">
          <a:solidFill>
            <a:srgbClr val="FFC13D"/>
          </a:solidFill>
          <a:latin typeface="Verdana" panose="020B0604030504040204" pitchFamily="34" charset="0"/>
        </a:defRPr>
      </a:lvl4pPr>
      <a:lvl5pPr algn="l" rtl="0" eaLnBrk="0" fontAlgn="base" hangingPunct="0">
        <a:spcBef>
          <a:spcPct val="0"/>
        </a:spcBef>
        <a:spcAft>
          <a:spcPct val="0"/>
        </a:spcAft>
        <a:defRPr sz="3600" b="1">
          <a:solidFill>
            <a:srgbClr val="FFC13D"/>
          </a:solidFill>
          <a:latin typeface="Verdana" panose="020B0604030504040204" pitchFamily="34" charset="0"/>
        </a:defRPr>
      </a:lvl5pPr>
      <a:lvl6pPr marL="457200" algn="l" rtl="0" eaLnBrk="0" fontAlgn="base" hangingPunct="0">
        <a:spcBef>
          <a:spcPct val="0"/>
        </a:spcBef>
        <a:spcAft>
          <a:spcPct val="0"/>
        </a:spcAft>
        <a:defRPr sz="3600" b="1">
          <a:solidFill>
            <a:srgbClr val="FFC13D"/>
          </a:solidFill>
          <a:latin typeface="Verdana" panose="020B0604030504040204" pitchFamily="34" charset="0"/>
        </a:defRPr>
      </a:lvl6pPr>
      <a:lvl7pPr marL="914400" algn="l" rtl="0" eaLnBrk="0" fontAlgn="base" hangingPunct="0">
        <a:spcBef>
          <a:spcPct val="0"/>
        </a:spcBef>
        <a:spcAft>
          <a:spcPct val="0"/>
        </a:spcAft>
        <a:defRPr sz="3600" b="1">
          <a:solidFill>
            <a:srgbClr val="FFC13D"/>
          </a:solidFill>
          <a:latin typeface="Verdana" panose="020B0604030504040204" pitchFamily="34" charset="0"/>
        </a:defRPr>
      </a:lvl7pPr>
      <a:lvl8pPr marL="1371600" algn="l" rtl="0" eaLnBrk="0" fontAlgn="base" hangingPunct="0">
        <a:spcBef>
          <a:spcPct val="0"/>
        </a:spcBef>
        <a:spcAft>
          <a:spcPct val="0"/>
        </a:spcAft>
        <a:defRPr sz="3600" b="1">
          <a:solidFill>
            <a:srgbClr val="FFC13D"/>
          </a:solidFill>
          <a:latin typeface="Verdana" panose="020B0604030504040204" pitchFamily="34" charset="0"/>
        </a:defRPr>
      </a:lvl8pPr>
      <a:lvl9pPr marL="1828800" algn="l" rtl="0" eaLnBrk="0" fontAlgn="base" hangingPunct="0">
        <a:spcBef>
          <a:spcPct val="0"/>
        </a:spcBef>
        <a:spcAft>
          <a:spcPct val="0"/>
        </a:spcAft>
        <a:defRPr sz="3600" b="1">
          <a:solidFill>
            <a:srgbClr val="FFC13D"/>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43E7FF"/>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43E7FF"/>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415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ounded Rectangle 9"/>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nvGrpSpPr>
          <p:cNvPr id="3075" name="Rounded Rectangle 10"/>
          <p:cNvGrpSpPr>
            <a:grpSpLocks/>
          </p:cNvGrpSpPr>
          <p:nvPr/>
        </p:nvGrpSpPr>
        <p:grpSpPr bwMode="auto">
          <a:xfrm>
            <a:off x="414338" y="427038"/>
            <a:ext cx="8315325" cy="4352925"/>
            <a:chOff x="0" y="0"/>
            <a:chExt cx="5238" cy="2742"/>
          </a:xfrm>
        </p:grpSpPr>
        <p:pic>
          <p:nvPicPr>
            <p:cNvPr id="3076" name="Rounded Rectangle 10"/>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7" name="Text Box 5"/>
            <p:cNvSpPr txBox="1">
              <a:spLocks noChangeArrowheads="1"/>
            </p:cNvSpPr>
            <p:nvPr/>
          </p:nvSpPr>
          <p:spPr bwMode="auto">
            <a:xfrm>
              <a:off x="20" y="22"/>
              <a:ext cx="5198" cy="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grpSp>
      <p:sp>
        <p:nvSpPr>
          <p:cNvPr id="3078" name="Title Placeholder 12"/>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t>Click to edit Master title style</a:t>
            </a:r>
          </a:p>
        </p:txBody>
      </p:sp>
      <p:sp>
        <p:nvSpPr>
          <p:cNvPr id="3079" name="Text Placeholder 3"/>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3080" name="Date Placeholder 3"/>
          <p:cNvSpPr>
            <a:spLocks noGrp="1" noChangeArrowheads="1"/>
          </p:cNvSpPr>
          <p:nvPr>
            <p:ph type="dt" sz="half" idx="2"/>
          </p:nvPr>
        </p:nvSpPr>
        <p:spPr bwMode="auto">
          <a:xfrm>
            <a:off x="3776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C5AD937B-94E8-4BB9-8F05-722E0E180551}" type="datetimeFigureOut">
              <a:rPr lang="sr-Latn-CS"/>
              <a:pPr/>
              <a:t>6.3.2024.</a:t>
            </a:fld>
            <a:endParaRPr lang="sr-Latn-CS"/>
          </a:p>
        </p:txBody>
      </p:sp>
      <p:sp>
        <p:nvSpPr>
          <p:cNvPr id="3081" name="Footer Placeholder 4"/>
          <p:cNvSpPr>
            <a:spLocks noGrp="1" noChangeArrowheads="1"/>
          </p:cNvSpPr>
          <p:nvPr>
            <p:ph type="ftr" sz="quarter" idx="3"/>
          </p:nvPr>
        </p:nvSpPr>
        <p:spPr bwMode="auto">
          <a:xfrm>
            <a:off x="6062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000">
                <a:solidFill>
                  <a:srgbClr val="9B9B9D"/>
                </a:solidFill>
                <a:latin typeface="+mn-lt"/>
              </a:defRPr>
            </a:lvl1pPr>
          </a:lstStyle>
          <a:p>
            <a:endParaRPr lang="en-US"/>
          </a:p>
        </p:txBody>
      </p:sp>
      <p:sp>
        <p:nvSpPr>
          <p:cNvPr id="3082" name="Slide Number Placeholder 5"/>
          <p:cNvSpPr>
            <a:spLocks noGrp="1" noChangeArrowheads="1"/>
          </p:cNvSpPr>
          <p:nvPr>
            <p:ph type="sldNum" sz="quarter" idx="4"/>
          </p:nvPr>
        </p:nvSpPr>
        <p:spPr bwMode="auto">
          <a:xfrm>
            <a:off x="8348663" y="61118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0A8265E2-470E-436A-A0F4-433FB6B637DD}"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rtl="0" eaLnBrk="0" fontAlgn="base" hangingPunct="0">
        <a:spcBef>
          <a:spcPct val="0"/>
        </a:spcBef>
        <a:spcAft>
          <a:spcPct val="0"/>
        </a:spcAft>
        <a:defRPr sz="3600" b="1" kern="1200">
          <a:solidFill>
            <a:srgbClr val="FFC13D"/>
          </a:solidFill>
          <a:latin typeface="+mj-lt"/>
          <a:ea typeface="+mj-ea"/>
          <a:cs typeface="+mj-cs"/>
        </a:defRPr>
      </a:lvl1pPr>
      <a:lvl2pPr algn="l" rtl="0" eaLnBrk="0" fontAlgn="base" hangingPunct="0">
        <a:spcBef>
          <a:spcPct val="0"/>
        </a:spcBef>
        <a:spcAft>
          <a:spcPct val="0"/>
        </a:spcAft>
        <a:defRPr sz="3600" b="1">
          <a:solidFill>
            <a:srgbClr val="FFC13D"/>
          </a:solidFill>
          <a:latin typeface="Verdana" panose="020B0604030504040204" pitchFamily="34" charset="0"/>
        </a:defRPr>
      </a:lvl2pPr>
      <a:lvl3pPr algn="l" rtl="0" eaLnBrk="0" fontAlgn="base" hangingPunct="0">
        <a:spcBef>
          <a:spcPct val="0"/>
        </a:spcBef>
        <a:spcAft>
          <a:spcPct val="0"/>
        </a:spcAft>
        <a:defRPr sz="3600" b="1">
          <a:solidFill>
            <a:srgbClr val="FFC13D"/>
          </a:solidFill>
          <a:latin typeface="Verdana" panose="020B0604030504040204" pitchFamily="34" charset="0"/>
        </a:defRPr>
      </a:lvl3pPr>
      <a:lvl4pPr algn="l" rtl="0" eaLnBrk="0" fontAlgn="base" hangingPunct="0">
        <a:spcBef>
          <a:spcPct val="0"/>
        </a:spcBef>
        <a:spcAft>
          <a:spcPct val="0"/>
        </a:spcAft>
        <a:defRPr sz="3600" b="1">
          <a:solidFill>
            <a:srgbClr val="FFC13D"/>
          </a:solidFill>
          <a:latin typeface="Verdana" panose="020B0604030504040204" pitchFamily="34" charset="0"/>
        </a:defRPr>
      </a:lvl4pPr>
      <a:lvl5pPr algn="l" rtl="0" eaLnBrk="0" fontAlgn="base" hangingPunct="0">
        <a:spcBef>
          <a:spcPct val="0"/>
        </a:spcBef>
        <a:spcAft>
          <a:spcPct val="0"/>
        </a:spcAft>
        <a:defRPr sz="3600" b="1">
          <a:solidFill>
            <a:srgbClr val="FFC13D"/>
          </a:solidFill>
          <a:latin typeface="Verdana" panose="020B0604030504040204" pitchFamily="34" charset="0"/>
        </a:defRPr>
      </a:lvl5pPr>
      <a:lvl6pPr marL="457200" algn="l" rtl="0" eaLnBrk="0" fontAlgn="base" hangingPunct="0">
        <a:spcBef>
          <a:spcPct val="0"/>
        </a:spcBef>
        <a:spcAft>
          <a:spcPct val="0"/>
        </a:spcAft>
        <a:defRPr sz="3600" b="1">
          <a:solidFill>
            <a:srgbClr val="FFC13D"/>
          </a:solidFill>
          <a:latin typeface="Verdana" panose="020B0604030504040204" pitchFamily="34" charset="0"/>
        </a:defRPr>
      </a:lvl6pPr>
      <a:lvl7pPr marL="914400" algn="l" rtl="0" eaLnBrk="0" fontAlgn="base" hangingPunct="0">
        <a:spcBef>
          <a:spcPct val="0"/>
        </a:spcBef>
        <a:spcAft>
          <a:spcPct val="0"/>
        </a:spcAft>
        <a:defRPr sz="3600" b="1">
          <a:solidFill>
            <a:srgbClr val="FFC13D"/>
          </a:solidFill>
          <a:latin typeface="Verdana" panose="020B0604030504040204" pitchFamily="34" charset="0"/>
        </a:defRPr>
      </a:lvl7pPr>
      <a:lvl8pPr marL="1371600" algn="l" rtl="0" eaLnBrk="0" fontAlgn="base" hangingPunct="0">
        <a:spcBef>
          <a:spcPct val="0"/>
        </a:spcBef>
        <a:spcAft>
          <a:spcPct val="0"/>
        </a:spcAft>
        <a:defRPr sz="3600" b="1">
          <a:solidFill>
            <a:srgbClr val="FFC13D"/>
          </a:solidFill>
          <a:latin typeface="Verdana" panose="020B0604030504040204" pitchFamily="34" charset="0"/>
        </a:defRPr>
      </a:lvl8pPr>
      <a:lvl9pPr marL="1828800" algn="l" rtl="0" eaLnBrk="0" fontAlgn="base" hangingPunct="0">
        <a:spcBef>
          <a:spcPct val="0"/>
        </a:spcBef>
        <a:spcAft>
          <a:spcPct val="0"/>
        </a:spcAft>
        <a:defRPr sz="3600" b="1">
          <a:solidFill>
            <a:srgbClr val="FFC13D"/>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43E7FF"/>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43E7FF"/>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415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ounded Rectangle 9"/>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4099" name="Title Placeholder 12"/>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t>Click to edit Master title style</a:t>
            </a:r>
          </a:p>
        </p:txBody>
      </p:sp>
      <p:sp>
        <p:nvSpPr>
          <p:cNvPr id="4100" name="Text Placeholder 3"/>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4101" name="Date Placeholder 1"/>
          <p:cNvSpPr>
            <a:spLocks noGrp="1" noChangeArrowheads="1"/>
          </p:cNvSpPr>
          <p:nvPr>
            <p:ph type="dt" sz="half" idx="2"/>
          </p:nvPr>
        </p:nvSpPr>
        <p:spPr bwMode="auto">
          <a:xfrm>
            <a:off x="3776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2E0FACCC-FA2F-49A4-A8E8-E2805D24155E}" type="datetimeFigureOut">
              <a:rPr lang="sr-Latn-CS"/>
              <a:pPr/>
              <a:t>6.3.2024.</a:t>
            </a:fld>
            <a:endParaRPr lang="sr-Latn-CS"/>
          </a:p>
        </p:txBody>
      </p:sp>
      <p:sp>
        <p:nvSpPr>
          <p:cNvPr id="4102" name="Footer Placeholder 2"/>
          <p:cNvSpPr>
            <a:spLocks noGrp="1" noChangeArrowheads="1"/>
          </p:cNvSpPr>
          <p:nvPr>
            <p:ph type="ftr" sz="quarter" idx="3"/>
          </p:nvPr>
        </p:nvSpPr>
        <p:spPr bwMode="auto">
          <a:xfrm>
            <a:off x="6062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000">
                <a:solidFill>
                  <a:srgbClr val="9B9B9D"/>
                </a:solidFill>
                <a:latin typeface="+mn-lt"/>
              </a:defRPr>
            </a:lvl1pPr>
          </a:lstStyle>
          <a:p>
            <a:endParaRPr lang="en-US"/>
          </a:p>
        </p:txBody>
      </p:sp>
      <p:sp>
        <p:nvSpPr>
          <p:cNvPr id="4103" name="Slide Number Placeholder 3"/>
          <p:cNvSpPr>
            <a:spLocks noGrp="1" noChangeArrowheads="1"/>
          </p:cNvSpPr>
          <p:nvPr>
            <p:ph type="sldNum" sz="quarter" idx="4"/>
          </p:nvPr>
        </p:nvSpPr>
        <p:spPr bwMode="auto">
          <a:xfrm>
            <a:off x="8348663" y="61118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01A82354-05FF-43E1-B5F1-92244BA69F2B}"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xStyles>
    <p:titleStyle>
      <a:lvl1pPr algn="l" rtl="0" eaLnBrk="0" fontAlgn="base" hangingPunct="0">
        <a:spcBef>
          <a:spcPct val="0"/>
        </a:spcBef>
        <a:spcAft>
          <a:spcPct val="0"/>
        </a:spcAft>
        <a:defRPr sz="3600" b="1" kern="1200">
          <a:solidFill>
            <a:srgbClr val="FFC13D"/>
          </a:solidFill>
          <a:latin typeface="+mj-lt"/>
          <a:ea typeface="+mj-ea"/>
          <a:cs typeface="+mj-cs"/>
        </a:defRPr>
      </a:lvl1pPr>
      <a:lvl2pPr algn="l" rtl="0" eaLnBrk="0" fontAlgn="base" hangingPunct="0">
        <a:spcBef>
          <a:spcPct val="0"/>
        </a:spcBef>
        <a:spcAft>
          <a:spcPct val="0"/>
        </a:spcAft>
        <a:defRPr sz="3600" b="1">
          <a:solidFill>
            <a:srgbClr val="FFC13D"/>
          </a:solidFill>
          <a:latin typeface="Verdana" panose="020B0604030504040204" pitchFamily="34" charset="0"/>
        </a:defRPr>
      </a:lvl2pPr>
      <a:lvl3pPr algn="l" rtl="0" eaLnBrk="0" fontAlgn="base" hangingPunct="0">
        <a:spcBef>
          <a:spcPct val="0"/>
        </a:spcBef>
        <a:spcAft>
          <a:spcPct val="0"/>
        </a:spcAft>
        <a:defRPr sz="3600" b="1">
          <a:solidFill>
            <a:srgbClr val="FFC13D"/>
          </a:solidFill>
          <a:latin typeface="Verdana" panose="020B0604030504040204" pitchFamily="34" charset="0"/>
        </a:defRPr>
      </a:lvl3pPr>
      <a:lvl4pPr algn="l" rtl="0" eaLnBrk="0" fontAlgn="base" hangingPunct="0">
        <a:spcBef>
          <a:spcPct val="0"/>
        </a:spcBef>
        <a:spcAft>
          <a:spcPct val="0"/>
        </a:spcAft>
        <a:defRPr sz="3600" b="1">
          <a:solidFill>
            <a:srgbClr val="FFC13D"/>
          </a:solidFill>
          <a:latin typeface="Verdana" panose="020B0604030504040204" pitchFamily="34" charset="0"/>
        </a:defRPr>
      </a:lvl4pPr>
      <a:lvl5pPr algn="l" rtl="0" eaLnBrk="0" fontAlgn="base" hangingPunct="0">
        <a:spcBef>
          <a:spcPct val="0"/>
        </a:spcBef>
        <a:spcAft>
          <a:spcPct val="0"/>
        </a:spcAft>
        <a:defRPr sz="3600" b="1">
          <a:solidFill>
            <a:srgbClr val="FFC13D"/>
          </a:solidFill>
          <a:latin typeface="Verdana" panose="020B0604030504040204" pitchFamily="34" charset="0"/>
        </a:defRPr>
      </a:lvl5pPr>
      <a:lvl6pPr marL="457200" algn="l" rtl="0" eaLnBrk="0" fontAlgn="base" hangingPunct="0">
        <a:spcBef>
          <a:spcPct val="0"/>
        </a:spcBef>
        <a:spcAft>
          <a:spcPct val="0"/>
        </a:spcAft>
        <a:defRPr sz="3600" b="1">
          <a:solidFill>
            <a:srgbClr val="FFC13D"/>
          </a:solidFill>
          <a:latin typeface="Verdana" panose="020B0604030504040204" pitchFamily="34" charset="0"/>
        </a:defRPr>
      </a:lvl6pPr>
      <a:lvl7pPr marL="914400" algn="l" rtl="0" eaLnBrk="0" fontAlgn="base" hangingPunct="0">
        <a:spcBef>
          <a:spcPct val="0"/>
        </a:spcBef>
        <a:spcAft>
          <a:spcPct val="0"/>
        </a:spcAft>
        <a:defRPr sz="3600" b="1">
          <a:solidFill>
            <a:srgbClr val="FFC13D"/>
          </a:solidFill>
          <a:latin typeface="Verdana" panose="020B0604030504040204" pitchFamily="34" charset="0"/>
        </a:defRPr>
      </a:lvl7pPr>
      <a:lvl8pPr marL="1371600" algn="l" rtl="0" eaLnBrk="0" fontAlgn="base" hangingPunct="0">
        <a:spcBef>
          <a:spcPct val="0"/>
        </a:spcBef>
        <a:spcAft>
          <a:spcPct val="0"/>
        </a:spcAft>
        <a:defRPr sz="3600" b="1">
          <a:solidFill>
            <a:srgbClr val="FFC13D"/>
          </a:solidFill>
          <a:latin typeface="Verdana" panose="020B0604030504040204" pitchFamily="34" charset="0"/>
        </a:defRPr>
      </a:lvl8pPr>
      <a:lvl9pPr marL="1828800" algn="l" rtl="0" eaLnBrk="0" fontAlgn="base" hangingPunct="0">
        <a:spcBef>
          <a:spcPct val="0"/>
        </a:spcBef>
        <a:spcAft>
          <a:spcPct val="0"/>
        </a:spcAft>
        <a:defRPr sz="3600" b="1">
          <a:solidFill>
            <a:srgbClr val="FFC13D"/>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43E7FF"/>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43E7FF"/>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415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ounded Rectangle 9"/>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5123" name="Round Single Corner Rectangle 10"/>
          <p:cNvSpPr>
            <a:spLocks/>
          </p:cNvSpPr>
          <p:nvPr/>
        </p:nvSpPr>
        <p:spPr bwMode="auto">
          <a:xfrm>
            <a:off x="6400800" y="433388"/>
            <a:ext cx="2324100" cy="4343400"/>
          </a:xfrm>
          <a:custGeom>
            <a:avLst/>
            <a:gdLst>
              <a:gd name="T0" fmla="*/ 0 w 2324100"/>
              <a:gd name="T1" fmla="*/ 0 h 4343400"/>
              <a:gd name="T2" fmla="*/ 2260234 w 2324100"/>
              <a:gd name="T3" fmla="*/ 0 h 4343400"/>
              <a:gd name="T4" fmla="*/ 2260234 w 2324100"/>
              <a:gd name="T5" fmla="*/ 0 h 4343400"/>
              <a:gd name="T6" fmla="*/ 2324100 w 2324100"/>
              <a:gd name="T7" fmla="*/ 63866 h 4343400"/>
              <a:gd name="T8" fmla="*/ 2324100 w 2324100"/>
              <a:gd name="T9" fmla="*/ 4343400 h 4343400"/>
              <a:gd name="T10" fmla="*/ 0 w 2324100"/>
              <a:gd name="T11" fmla="*/ 4343400 h 4343400"/>
              <a:gd name="T12" fmla="*/ 0 w 2324100"/>
              <a:gd name="T13" fmla="*/ 0 h 4343400"/>
              <a:gd name="T14" fmla="*/ 2305394 w 2324100"/>
              <a:gd name="T15" fmla="*/ 4343400 h 4343400"/>
            </a:gdLst>
            <a:ahLst/>
            <a:cxnLst>
              <a:cxn ang="0">
                <a:pos x="T0" y="T1"/>
              </a:cxn>
              <a:cxn ang="0">
                <a:pos x="T2" y="T3"/>
              </a:cxn>
              <a:cxn ang="0">
                <a:pos x="T4" y="T5"/>
              </a:cxn>
              <a:cxn ang="0">
                <a:pos x="T6" y="T7"/>
              </a:cxn>
              <a:cxn ang="0">
                <a:pos x="T8" y="T9"/>
              </a:cxn>
              <a:cxn ang="0">
                <a:pos x="T10" y="T11"/>
              </a:cxn>
            </a:cxnLst>
            <a:rect l="T12" t="T13" r="T14" b="T15"/>
            <a:pathLst>
              <a:path w="2324100" h="4343400">
                <a:moveTo>
                  <a:pt x="0" y="0"/>
                </a:moveTo>
                <a:lnTo>
                  <a:pt x="2260234" y="0"/>
                </a:lnTo>
                <a:cubicBezTo>
                  <a:pt x="2295506" y="0"/>
                  <a:pt x="2324100" y="28593"/>
                  <a:pt x="2324100" y="63866"/>
                </a:cubicBezTo>
                <a:lnTo>
                  <a:pt x="2324100" y="4343400"/>
                </a:lnTo>
                <a:lnTo>
                  <a:pt x="0" y="434340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GB"/>
          </a:p>
        </p:txBody>
      </p:sp>
      <p:sp>
        <p:nvSpPr>
          <p:cNvPr id="5124" name="Title Placeholder 12"/>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t>Click to edit Master title style</a:t>
            </a:r>
          </a:p>
        </p:txBody>
      </p:sp>
      <p:sp>
        <p:nvSpPr>
          <p:cNvPr id="5125" name="Text Placeholder 3"/>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5126" name="Date Placeholder 4"/>
          <p:cNvSpPr>
            <a:spLocks noGrp="1" noChangeArrowheads="1"/>
          </p:cNvSpPr>
          <p:nvPr>
            <p:ph type="dt" sz="half" idx="2"/>
          </p:nvPr>
        </p:nvSpPr>
        <p:spPr bwMode="auto">
          <a:xfrm>
            <a:off x="3776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987B0FBB-8F08-4DA8-8A74-2D94406C759A}" type="datetimeFigureOut">
              <a:rPr lang="sr-Latn-CS"/>
              <a:pPr/>
              <a:t>6.3.2024.</a:t>
            </a:fld>
            <a:endParaRPr lang="sr-Latn-CS"/>
          </a:p>
        </p:txBody>
      </p:sp>
      <p:sp>
        <p:nvSpPr>
          <p:cNvPr id="5127" name="Footer Placeholder 5"/>
          <p:cNvSpPr>
            <a:spLocks noGrp="1" noChangeArrowheads="1"/>
          </p:cNvSpPr>
          <p:nvPr>
            <p:ph type="ftr" sz="quarter" idx="3"/>
          </p:nvPr>
        </p:nvSpPr>
        <p:spPr bwMode="auto">
          <a:xfrm>
            <a:off x="6062663" y="6111875"/>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000">
                <a:solidFill>
                  <a:srgbClr val="9B9B9D"/>
                </a:solidFill>
                <a:latin typeface="+mn-lt"/>
              </a:defRPr>
            </a:lvl1pPr>
          </a:lstStyle>
          <a:p>
            <a:endParaRPr lang="en-US"/>
          </a:p>
        </p:txBody>
      </p:sp>
      <p:sp>
        <p:nvSpPr>
          <p:cNvPr id="5128" name="Slide Number Placeholder 6"/>
          <p:cNvSpPr>
            <a:spLocks noGrp="1" noChangeArrowheads="1"/>
          </p:cNvSpPr>
          <p:nvPr>
            <p:ph type="sldNum" sz="quarter" idx="4"/>
          </p:nvPr>
        </p:nvSpPr>
        <p:spPr bwMode="auto">
          <a:xfrm>
            <a:off x="8348663" y="6111875"/>
            <a:ext cx="457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000">
                <a:solidFill>
                  <a:srgbClr val="9B9B9D"/>
                </a:solidFill>
                <a:latin typeface="+mn-lt"/>
              </a:defRPr>
            </a:lvl1pPr>
          </a:lstStyle>
          <a:p>
            <a:fld id="{80BA3A72-7D9D-4ABE-9A1A-0764893B056C}"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xStyles>
    <p:titleStyle>
      <a:lvl1pPr algn="l" rtl="0" eaLnBrk="0" fontAlgn="base" hangingPunct="0">
        <a:spcBef>
          <a:spcPct val="0"/>
        </a:spcBef>
        <a:spcAft>
          <a:spcPct val="0"/>
        </a:spcAft>
        <a:defRPr sz="3600" b="1" kern="1200">
          <a:solidFill>
            <a:srgbClr val="FFC13D"/>
          </a:solidFill>
          <a:latin typeface="+mj-lt"/>
          <a:ea typeface="+mj-ea"/>
          <a:cs typeface="+mj-cs"/>
        </a:defRPr>
      </a:lvl1pPr>
      <a:lvl2pPr algn="l" rtl="0" eaLnBrk="0" fontAlgn="base" hangingPunct="0">
        <a:spcBef>
          <a:spcPct val="0"/>
        </a:spcBef>
        <a:spcAft>
          <a:spcPct val="0"/>
        </a:spcAft>
        <a:defRPr sz="3600" b="1">
          <a:solidFill>
            <a:srgbClr val="FFC13D"/>
          </a:solidFill>
          <a:latin typeface="Verdana" panose="020B0604030504040204" pitchFamily="34" charset="0"/>
        </a:defRPr>
      </a:lvl2pPr>
      <a:lvl3pPr algn="l" rtl="0" eaLnBrk="0" fontAlgn="base" hangingPunct="0">
        <a:spcBef>
          <a:spcPct val="0"/>
        </a:spcBef>
        <a:spcAft>
          <a:spcPct val="0"/>
        </a:spcAft>
        <a:defRPr sz="3600" b="1">
          <a:solidFill>
            <a:srgbClr val="FFC13D"/>
          </a:solidFill>
          <a:latin typeface="Verdana" panose="020B0604030504040204" pitchFamily="34" charset="0"/>
        </a:defRPr>
      </a:lvl3pPr>
      <a:lvl4pPr algn="l" rtl="0" eaLnBrk="0" fontAlgn="base" hangingPunct="0">
        <a:spcBef>
          <a:spcPct val="0"/>
        </a:spcBef>
        <a:spcAft>
          <a:spcPct val="0"/>
        </a:spcAft>
        <a:defRPr sz="3600" b="1">
          <a:solidFill>
            <a:srgbClr val="FFC13D"/>
          </a:solidFill>
          <a:latin typeface="Verdana" panose="020B0604030504040204" pitchFamily="34" charset="0"/>
        </a:defRPr>
      </a:lvl4pPr>
      <a:lvl5pPr algn="l" rtl="0" eaLnBrk="0" fontAlgn="base" hangingPunct="0">
        <a:spcBef>
          <a:spcPct val="0"/>
        </a:spcBef>
        <a:spcAft>
          <a:spcPct val="0"/>
        </a:spcAft>
        <a:defRPr sz="3600" b="1">
          <a:solidFill>
            <a:srgbClr val="FFC13D"/>
          </a:solidFill>
          <a:latin typeface="Verdana" panose="020B0604030504040204" pitchFamily="34" charset="0"/>
        </a:defRPr>
      </a:lvl5pPr>
      <a:lvl6pPr marL="457200" algn="l" rtl="0" eaLnBrk="0" fontAlgn="base" hangingPunct="0">
        <a:spcBef>
          <a:spcPct val="0"/>
        </a:spcBef>
        <a:spcAft>
          <a:spcPct val="0"/>
        </a:spcAft>
        <a:defRPr sz="3600" b="1">
          <a:solidFill>
            <a:srgbClr val="FFC13D"/>
          </a:solidFill>
          <a:latin typeface="Verdana" panose="020B0604030504040204" pitchFamily="34" charset="0"/>
        </a:defRPr>
      </a:lvl6pPr>
      <a:lvl7pPr marL="914400" algn="l" rtl="0" eaLnBrk="0" fontAlgn="base" hangingPunct="0">
        <a:spcBef>
          <a:spcPct val="0"/>
        </a:spcBef>
        <a:spcAft>
          <a:spcPct val="0"/>
        </a:spcAft>
        <a:defRPr sz="3600" b="1">
          <a:solidFill>
            <a:srgbClr val="FFC13D"/>
          </a:solidFill>
          <a:latin typeface="Verdana" panose="020B0604030504040204" pitchFamily="34" charset="0"/>
        </a:defRPr>
      </a:lvl7pPr>
      <a:lvl8pPr marL="1371600" algn="l" rtl="0" eaLnBrk="0" fontAlgn="base" hangingPunct="0">
        <a:spcBef>
          <a:spcPct val="0"/>
        </a:spcBef>
        <a:spcAft>
          <a:spcPct val="0"/>
        </a:spcAft>
        <a:defRPr sz="3600" b="1">
          <a:solidFill>
            <a:srgbClr val="FFC13D"/>
          </a:solidFill>
          <a:latin typeface="Verdana" panose="020B0604030504040204" pitchFamily="34" charset="0"/>
        </a:defRPr>
      </a:lvl8pPr>
      <a:lvl9pPr marL="1828800" algn="l" rtl="0" eaLnBrk="0" fontAlgn="base" hangingPunct="0">
        <a:spcBef>
          <a:spcPct val="0"/>
        </a:spcBef>
        <a:spcAft>
          <a:spcPct val="0"/>
        </a:spcAft>
        <a:defRPr sz="3600" b="1">
          <a:solidFill>
            <a:srgbClr val="FFC13D"/>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43E7FF"/>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43E7FF"/>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FF415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10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0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0.xml"/></Relationships>
</file>

<file path=ppt/slides/_rels/slide10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0.xml"/></Relationships>
</file>

<file path=ppt/slides/_rels/slide10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0.xml"/></Relationships>
</file>

<file path=ppt/slides/_rels/slide10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10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1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44.jpg"/></Relationships>
</file>

<file path=ppt/slides/_rels/slide8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40.xml"/><Relationship Id="rId4" Type="http://schemas.openxmlformats.org/officeDocument/2006/relationships/image" Target="../media/image46.png"/></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40.xml"/><Relationship Id="rId4" Type="http://schemas.openxmlformats.org/officeDocument/2006/relationships/image" Target="../media/image47.png"/></Relationships>
</file>

<file path=ppt/slides/_rels/slide8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0.xml"/></Relationships>
</file>

<file path=ppt/slides/_rels/slide9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0.xml"/></Relationships>
</file>

<file path=ppt/slides/_rels/slide9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9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9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itle 1"/>
          <p:cNvSpPr>
            <a:spLocks noGrp="1"/>
          </p:cNvSpPr>
          <p:nvPr>
            <p:ph type="ctrTitle" idx="4294967295"/>
          </p:nvPr>
        </p:nvSpPr>
        <p:spPr>
          <a:xfrm>
            <a:off x="232569" y="1700808"/>
            <a:ext cx="8501063" cy="1267569"/>
          </a:xfrm>
        </p:spPr>
        <p:txBody>
          <a:bodyPr lIns="45720" rIns="45720"/>
          <a:lstStyle/>
          <a:p>
            <a:pPr algn="ctr" eaLnBrk="1" hangingPunct="1"/>
            <a:r>
              <a:rPr lang="en-GB" altLang="en-US" dirty="0">
                <a:effectLst>
                  <a:outerShdw blurRad="38100" dist="38100" dir="2700000" algn="tl">
                    <a:srgbClr val="000000"/>
                  </a:outerShdw>
                </a:effectLst>
                <a:latin typeface="Book Antiqua" panose="02040602050305030304" pitchFamily="18" charset="0"/>
              </a:rPr>
              <a:t>Cranial nerves</a:t>
            </a:r>
            <a:br>
              <a:rPr lang="en-US" altLang="en-US" sz="4100" dirty="0">
                <a:effectLst>
                  <a:outerShdw blurRad="38100" dist="38100" dir="2700000" algn="tl">
                    <a:srgbClr val="000000"/>
                  </a:outerShdw>
                </a:effectLst>
                <a:latin typeface="Book Antiqua" panose="02040602050305030304" pitchFamily="18" charset="0"/>
              </a:rPr>
            </a:br>
            <a:r>
              <a:rPr lang="en-GB" altLang="en-US" dirty="0">
                <a:effectLst>
                  <a:outerShdw blurRad="38100" dist="38100" dir="2700000" algn="tl">
                    <a:srgbClr val="000000"/>
                  </a:outerShdw>
                </a:effectLst>
                <a:latin typeface="Book Antiqua" panose="02040602050305030304" pitchFamily="18" charset="0"/>
              </a:rPr>
              <a:t>Vegetative ganglia of the head and neck</a:t>
            </a:r>
            <a:endParaRPr lang="en-US" altLang="en-US" dirty="0">
              <a:effectLst>
                <a:outerShdw blurRad="38100" dist="38100" dir="2700000" algn="tl">
                  <a:srgbClr val="000000"/>
                </a:outerShdw>
              </a:effectLst>
              <a:latin typeface="Book Antiqua" panose="02040602050305030304" pitchFamily="18" charset="0"/>
            </a:endParaRPr>
          </a:p>
        </p:txBody>
      </p:sp>
      <p:pic>
        <p:nvPicPr>
          <p:cNvPr id="7171" name="Picture 4" descr="D:\kranijalni nervi\54244-004-892C51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7438" y="3643313"/>
            <a:ext cx="4303712"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592" r="31445" b="11633"/>
          <a:stretch>
            <a:fillRect/>
          </a:stretch>
        </p:blipFill>
        <p:spPr bwMode="auto">
          <a:xfrm>
            <a:off x="2214563" y="357188"/>
            <a:ext cx="4392612" cy="598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508763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87673" y="3280477"/>
            <a:ext cx="4157662" cy="357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10"/>
          <p:cNvSpPr>
            <a:spLocks noChangeArrowheads="1"/>
          </p:cNvSpPr>
          <p:nvPr/>
        </p:nvSpPr>
        <p:spPr bwMode="auto">
          <a:xfrm>
            <a:off x="-18152" y="1280782"/>
            <a:ext cx="91621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Terminal branches</a:t>
            </a:r>
            <a:r>
              <a:rPr lang="en-US" altLang="en-US" dirty="0">
                <a:latin typeface="Book Antiqua" panose="02040602050305030304" pitchFamily="18" charset="0"/>
              </a:rPr>
              <a:t>:</a:t>
            </a:r>
          </a:p>
          <a:p>
            <a:pPr eaLnBrk="1" hangingPunct="1"/>
            <a:endParaRPr lang="en-US" altLang="en-US" dirty="0">
              <a:latin typeface="Book Antiqua" panose="02040602050305030304" pitchFamily="18" charset="0"/>
            </a:endParaRPr>
          </a:p>
          <a:p>
            <a:pPr algn="l"/>
            <a:r>
              <a:rPr lang="en-US" altLang="en-US" dirty="0">
                <a:latin typeface="Book Antiqua" panose="02040602050305030304" pitchFamily="18" charset="0"/>
              </a:rPr>
              <a:t>   </a:t>
            </a:r>
            <a:r>
              <a:rPr lang="en-US" altLang="en-US" b="1" dirty="0">
                <a:latin typeface="Book Antiqua" panose="02040602050305030304" pitchFamily="18" charset="0"/>
              </a:rPr>
              <a:t>- lingual </a:t>
            </a:r>
            <a:r>
              <a:rPr lang="en-US" altLang="en-US" b="1" dirty="0" err="1">
                <a:latin typeface="Book Antiqua" panose="02040602050305030304" pitchFamily="18" charset="0"/>
              </a:rPr>
              <a:t>btranches</a:t>
            </a:r>
            <a:r>
              <a:rPr lang="en-US" altLang="en-US" b="1" dirty="0">
                <a:latin typeface="Book Antiqua" panose="02040602050305030304" pitchFamily="18" charset="0"/>
              </a:rPr>
              <a:t>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linguales</a:t>
            </a:r>
            <a:r>
              <a:rPr lang="en-US" altLang="en-US" b="1"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 </a:t>
            </a:r>
            <a:r>
              <a:rPr lang="en-GB" b="0" i="0" dirty="0">
                <a:effectLst/>
                <a:latin typeface="Book Antiqua" panose="02040602050305030304" pitchFamily="18" charset="0"/>
              </a:rPr>
              <a:t>The glossopharyngeal nerve ends its course beneath the mucosa of the posterior</a:t>
            </a:r>
            <a:br>
              <a:rPr lang="en-GB" b="0" i="0" dirty="0">
                <a:effectLst/>
                <a:latin typeface="Book Antiqua" panose="02040602050305030304" pitchFamily="18" charset="0"/>
              </a:rPr>
            </a:br>
            <a:r>
              <a:rPr lang="en-GB" b="0" i="0" dirty="0">
                <a:effectLst/>
                <a:latin typeface="Book Antiqua" panose="02040602050305030304" pitchFamily="18" charset="0"/>
              </a:rPr>
              <a:t>        one-third of the tongue. Here, it divides into its terminal lingual branches.</a:t>
            </a:r>
            <a:br>
              <a:rPr lang="en-GB" b="0" i="0" dirty="0">
                <a:effectLst/>
                <a:latin typeface="Book Antiqua" panose="02040602050305030304" pitchFamily="18" charset="0"/>
              </a:rPr>
            </a:br>
            <a:r>
              <a:rPr lang="en-GB" b="0" i="0" dirty="0">
                <a:effectLst/>
                <a:latin typeface="Book Antiqua" panose="02040602050305030304" pitchFamily="18" charset="0"/>
              </a:rPr>
              <a:t>        These nerves are sensory (sensitive) and they innervate the mucosa of the </a:t>
            </a:r>
            <a:br>
              <a:rPr lang="en-GB" b="0" i="0" dirty="0">
                <a:effectLst/>
                <a:latin typeface="Book Antiqua" panose="02040602050305030304" pitchFamily="18" charset="0"/>
              </a:rPr>
            </a:br>
            <a:r>
              <a:rPr lang="en-GB" b="0" i="0" dirty="0">
                <a:effectLst/>
                <a:latin typeface="Book Antiqua" panose="02040602050305030304" pitchFamily="18" charset="0"/>
              </a:rPr>
              <a:t>        posterior 1/3 of the tongue. </a:t>
            </a:r>
          </a:p>
          <a:p>
            <a:pPr algn="l"/>
            <a:r>
              <a:rPr lang="en-GB" dirty="0">
                <a:latin typeface="Book Antiqua" panose="02040602050305030304" pitchFamily="18" charset="0"/>
              </a:rPr>
              <a:t>     - </a:t>
            </a:r>
            <a:r>
              <a:rPr lang="en-GB" b="0" i="0" dirty="0">
                <a:effectLst/>
                <a:latin typeface="Book Antiqua" panose="02040602050305030304" pitchFamily="18" charset="0"/>
              </a:rPr>
              <a:t>Besides this, these branches carry the afferent </a:t>
            </a:r>
            <a:br>
              <a:rPr lang="en-GB" b="0" i="0" dirty="0">
                <a:effectLst/>
                <a:latin typeface="Book Antiqua" panose="02040602050305030304" pitchFamily="18" charset="0"/>
              </a:rPr>
            </a:br>
            <a:r>
              <a:rPr lang="en-GB" b="0" i="0" dirty="0">
                <a:effectLst/>
                <a:latin typeface="Book Antiqua" panose="02040602050305030304" pitchFamily="18" charset="0"/>
              </a:rPr>
              <a:t>        gustatory </a:t>
            </a:r>
            <a:r>
              <a:rPr lang="en-GB" b="0" i="0" dirty="0" err="1">
                <a:effectLst/>
                <a:latin typeface="Book Antiqua" panose="02040602050305030304" pitchFamily="18" charset="0"/>
              </a:rPr>
              <a:t>fibers</a:t>
            </a:r>
            <a:r>
              <a:rPr lang="en-GB" b="0" i="0" dirty="0">
                <a:effectLst/>
                <a:latin typeface="Book Antiqua" panose="02040602050305030304" pitchFamily="18" charset="0"/>
              </a:rPr>
              <a:t> (the </a:t>
            </a:r>
            <a:r>
              <a:rPr lang="en-GB" dirty="0">
                <a:latin typeface="Book Antiqua" panose="02040602050305030304" pitchFamily="18" charset="0"/>
              </a:rPr>
              <a:t>taste) </a:t>
            </a:r>
            <a:r>
              <a:rPr lang="en-GB" b="0" i="0" dirty="0">
                <a:effectLst/>
                <a:latin typeface="Book Antiqua" panose="02040602050305030304" pitchFamily="18" charset="0"/>
              </a:rPr>
              <a:t>from the</a:t>
            </a:r>
            <a:br>
              <a:rPr lang="en-GB" b="0" i="0" dirty="0">
                <a:effectLst/>
                <a:latin typeface="Book Antiqua" panose="02040602050305030304" pitchFamily="18" charset="0"/>
              </a:rPr>
            </a:br>
            <a:r>
              <a:rPr lang="en-GB" b="0" i="0" dirty="0">
                <a:effectLst/>
                <a:latin typeface="Book Antiqua" panose="02040602050305030304" pitchFamily="18" charset="0"/>
              </a:rPr>
              <a:t>        papillae </a:t>
            </a:r>
            <a:r>
              <a:rPr lang="en-GB" b="0" i="0" dirty="0" err="1">
                <a:effectLst/>
                <a:latin typeface="Book Antiqua" panose="02040602050305030304" pitchFamily="18" charset="0"/>
              </a:rPr>
              <a:t>valate</a:t>
            </a:r>
            <a:r>
              <a:rPr lang="en-GB" b="0" i="0" dirty="0">
                <a:effectLst/>
                <a:latin typeface="Book Antiqua" panose="02040602050305030304" pitchFamily="18" charset="0"/>
              </a:rPr>
              <a:t> and papillae foliate </a:t>
            </a:r>
            <a:br>
              <a:rPr lang="en-GB" b="0" i="0" dirty="0">
                <a:effectLst/>
                <a:latin typeface="Book Antiqua" panose="02040602050305030304" pitchFamily="18" charset="0"/>
              </a:rPr>
            </a:br>
            <a:r>
              <a:rPr lang="en-GB" b="0" i="0" dirty="0">
                <a:effectLst/>
                <a:latin typeface="Book Antiqua" panose="02040602050305030304" pitchFamily="18" charset="0"/>
              </a:rPr>
              <a:t>        (papillae of posterior tongue with taste buds)</a:t>
            </a:r>
            <a:br>
              <a:rPr lang="en-GB" b="0" i="0" dirty="0">
                <a:effectLst/>
                <a:latin typeface="Book Antiqua" panose="02040602050305030304" pitchFamily="18" charset="0"/>
              </a:rPr>
            </a:br>
            <a:endParaRPr lang="en-US" altLang="en-US" dirty="0">
              <a:latin typeface="Book Antiqua" panose="02040602050305030304" pitchFamily="18" charset="0"/>
            </a:endParaRPr>
          </a:p>
        </p:txBody>
      </p:sp>
      <p:sp>
        <p:nvSpPr>
          <p:cNvPr id="57349" name="Rounded Rectangle 7"/>
          <p:cNvSpPr>
            <a:spLocks noChangeArrowheads="1"/>
          </p:cNvSpPr>
          <p:nvPr/>
        </p:nvSpPr>
        <p:spPr bwMode="auto">
          <a:xfrm>
            <a:off x="4788024" y="4581128"/>
            <a:ext cx="1143000" cy="142875"/>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D34012FD-30DC-EDE5-B74B-65487AA0F059}"/>
              </a:ext>
            </a:extLst>
          </p:cNvPr>
          <p:cNvSpPr txBox="1">
            <a:spLocks noChangeArrowheads="1"/>
          </p:cNvSpPr>
          <p:nvPr/>
        </p:nvSpPr>
        <p:spPr bwMode="auto">
          <a:xfrm>
            <a:off x="-76694" y="23503"/>
            <a:ext cx="9144000"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42478867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l="35156" t="33749" r="33789" b="21249"/>
          <a:stretch>
            <a:fillRect/>
          </a:stretch>
        </p:blipFill>
        <p:spPr bwMode="auto">
          <a:xfrm>
            <a:off x="4357910" y="2514572"/>
            <a:ext cx="473233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Rectangle 1"/>
          <p:cNvSpPr>
            <a:spLocks noChangeArrowheads="1"/>
          </p:cNvSpPr>
          <p:nvPr/>
        </p:nvSpPr>
        <p:spPr bwMode="auto">
          <a:xfrm>
            <a:off x="0" y="620689"/>
            <a:ext cx="903649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The </a:t>
            </a:r>
            <a:r>
              <a:rPr lang="en-GB" dirty="0" err="1">
                <a:latin typeface="Book Antiqua" panose="02040602050305030304" pitchFamily="18" charset="0"/>
              </a:rPr>
              <a:t>otic</a:t>
            </a:r>
            <a:r>
              <a:rPr lang="en-GB" dirty="0">
                <a:latin typeface="Book Antiqua" panose="02040602050305030304" pitchFamily="18" charset="0"/>
              </a:rPr>
              <a:t> ganglion (parasympathetic) is located in the infratemporal fossa, just inferior to the foramen </a:t>
            </a:r>
            <a:r>
              <a:rPr lang="en-GB" dirty="0" err="1">
                <a:latin typeface="Book Antiqua" panose="02040602050305030304" pitchFamily="18" charset="0"/>
              </a:rPr>
              <a:t>ovale</a:t>
            </a:r>
            <a:r>
              <a:rPr lang="en-GB" dirty="0">
                <a:latin typeface="Book Antiqua" panose="02040602050305030304" pitchFamily="18" charset="0"/>
              </a:rPr>
              <a:t>, medial to mandibular nerve and posterior to the medial pterygoid muscle</a:t>
            </a:r>
          </a:p>
          <a:p>
            <a:pPr eaLnBrk="1" hangingPunct="1"/>
            <a:endParaRPr lang="en-GB" sz="800" dirty="0">
              <a:latin typeface="Book Antiqua" panose="02040602050305030304" pitchFamily="18" charset="0"/>
            </a:endParaRPr>
          </a:p>
          <a:p>
            <a:pPr eaLnBrk="1" hangingPunct="1"/>
            <a:r>
              <a:rPr lang="en-GB" dirty="0"/>
              <a:t> </a:t>
            </a:r>
            <a:r>
              <a:rPr lang="en-GB" altLang="en-US" b="1" dirty="0">
                <a:latin typeface="Book Antiqua" panose="02040602050305030304" pitchFamily="18" charset="0"/>
              </a:rPr>
              <a:t>Input </a:t>
            </a:r>
            <a:r>
              <a:rPr lang="en-GB" altLang="en-US" b="1" dirty="0" err="1">
                <a:latin typeface="Book Antiqua" panose="02040602050305030304" pitchFamily="18" charset="0"/>
              </a:rPr>
              <a:t>fibers</a:t>
            </a:r>
            <a:r>
              <a:rPr lang="en-US" altLang="en-US" b="1" dirty="0">
                <a:latin typeface="Book Antiqua" panose="02040602050305030304" pitchFamily="18" charset="0"/>
              </a:rPr>
              <a:t>:</a:t>
            </a:r>
          </a:p>
          <a:p>
            <a:pPr eaLnBrk="1" hangingPunct="1"/>
            <a:r>
              <a:rPr lang="en-US" altLang="en-US" dirty="0">
                <a:latin typeface="Book Antiqua" panose="02040602050305030304" pitchFamily="18" charset="0"/>
              </a:rPr>
              <a:t>1) </a:t>
            </a:r>
            <a:r>
              <a:rPr lang="en-GB" altLang="en-US" dirty="0">
                <a:latin typeface="Book Antiqua" panose="02040602050305030304" pitchFamily="18" charset="0"/>
              </a:rPr>
              <a:t>Sensory </a:t>
            </a:r>
            <a:r>
              <a:rPr lang="en-GB" altLang="en-US" dirty="0" err="1">
                <a:latin typeface="Book Antiqua" panose="02040602050305030304" pitchFamily="18" charset="0"/>
              </a:rPr>
              <a:t>fibers</a:t>
            </a:r>
            <a:r>
              <a:rPr lang="en-US" altLang="en-US" dirty="0">
                <a:latin typeface="Book Antiqua" panose="02040602050305030304" pitchFamily="18" charset="0"/>
              </a:rPr>
              <a:t> – </a:t>
            </a:r>
            <a:r>
              <a:rPr lang="en-US" altLang="en-US" b="1" dirty="0">
                <a:latin typeface="Book Antiqua" panose="02040602050305030304" pitchFamily="18" charset="0"/>
              </a:rPr>
              <a:t>n. </a:t>
            </a:r>
            <a:r>
              <a:rPr lang="en-US" altLang="en-US" b="1" dirty="0" err="1">
                <a:latin typeface="Book Antiqua" panose="02040602050305030304" pitchFamily="18" charset="0"/>
              </a:rPr>
              <a:t>mandibularis</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2) </a:t>
            </a:r>
            <a:r>
              <a:rPr lang="en-GB" altLang="en-US" dirty="0">
                <a:latin typeface="Book Antiqua" panose="02040602050305030304" pitchFamily="18" charset="0"/>
              </a:rPr>
              <a:t>Parasympathetic root</a:t>
            </a:r>
            <a:r>
              <a:rPr lang="en-US" altLang="en-US" dirty="0">
                <a:latin typeface="Book Antiqua" panose="02040602050305030304" pitchFamily="18" charset="0"/>
              </a:rPr>
              <a:t> –  </a:t>
            </a:r>
            <a:r>
              <a:rPr lang="en-US" altLang="en-US" b="1" dirty="0">
                <a:latin typeface="Book Antiqua" panose="02040602050305030304" pitchFamily="18" charset="0"/>
              </a:rPr>
              <a:t>lesser petrosal nerve (n. </a:t>
            </a:r>
            <a:r>
              <a:rPr lang="en-US" altLang="en-US" b="1" dirty="0" err="1">
                <a:latin typeface="Book Antiqua" panose="02040602050305030304" pitchFamily="18" charset="0"/>
              </a:rPr>
              <a:t>petrosus</a:t>
            </a:r>
            <a:r>
              <a:rPr lang="en-US" altLang="en-US" b="1" dirty="0">
                <a:latin typeface="Book Antiqua" panose="02040602050305030304" pitchFamily="18" charset="0"/>
              </a:rPr>
              <a:t> minor - from plexus</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b="1" dirty="0" err="1">
                <a:latin typeface="Book Antiqua" panose="02040602050305030304" pitchFamily="18" charset="0"/>
              </a:rPr>
              <a:t>tympanicus</a:t>
            </a:r>
            <a:r>
              <a:rPr lang="en-US" altLang="en-US" b="1" dirty="0">
                <a:latin typeface="Book Antiqua" panose="02040602050305030304" pitchFamily="18" charset="0"/>
              </a:rPr>
              <a:t>)</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3) </a:t>
            </a:r>
            <a:r>
              <a:rPr lang="en-GB" altLang="en-US" dirty="0">
                <a:latin typeface="Book Antiqua" panose="02040602050305030304" pitchFamily="18" charset="0"/>
              </a:rPr>
              <a:t>Sympathetic root</a:t>
            </a:r>
            <a:r>
              <a:rPr lang="en-US" altLang="en-US" dirty="0">
                <a:latin typeface="Book Antiqua" panose="02040602050305030304" pitchFamily="18" charset="0"/>
              </a:rPr>
              <a:t> – </a:t>
            </a:r>
            <a:r>
              <a:rPr lang="en-US" altLang="en-US" b="1" dirty="0">
                <a:latin typeface="Book Antiqua" panose="02040602050305030304" pitchFamily="18" charset="0"/>
              </a:rPr>
              <a:t>branches from plexus </a:t>
            </a:r>
            <a:r>
              <a:rPr lang="en-US" altLang="en-US" b="1" dirty="0" err="1">
                <a:latin typeface="Book Antiqua" panose="02040602050305030304" pitchFamily="18" charset="0"/>
              </a:rPr>
              <a:t>meningeus</a:t>
            </a:r>
            <a:r>
              <a:rPr lang="en-US" altLang="en-US" b="1" dirty="0">
                <a:latin typeface="Book Antiqua" panose="02040602050305030304" pitchFamily="18" charset="0"/>
              </a:rPr>
              <a:t> </a:t>
            </a:r>
            <a:r>
              <a:rPr lang="en-US" altLang="en-US" b="1" dirty="0" err="1">
                <a:latin typeface="Book Antiqua" panose="02040602050305030304" pitchFamily="18" charset="0"/>
              </a:rPr>
              <a:t>medius</a:t>
            </a:r>
            <a:r>
              <a:rPr lang="en-US" altLang="en-US" b="1" dirty="0">
                <a:latin typeface="Book Antiqua" panose="02040602050305030304" pitchFamily="18" charset="0"/>
              </a:rPr>
              <a:t> </a:t>
            </a:r>
            <a:r>
              <a:rPr lang="en-US" altLang="en-US" dirty="0">
                <a:latin typeface="Book Antiqua" panose="02040602050305030304" pitchFamily="18" charset="0"/>
              </a:rPr>
              <a:t>– sympathetic plexus</a:t>
            </a:r>
            <a:br>
              <a:rPr lang="en-US" altLang="en-US" dirty="0">
                <a:latin typeface="Book Antiqua" panose="02040602050305030304" pitchFamily="18" charset="0"/>
              </a:rPr>
            </a:br>
            <a:r>
              <a:rPr lang="en-US" altLang="en-US" dirty="0">
                <a:latin typeface="Book Antiqua" panose="02040602050305030304" pitchFamily="18" charset="0"/>
              </a:rPr>
              <a:t>                                      that surround a. </a:t>
            </a:r>
            <a:r>
              <a:rPr lang="en-US" altLang="en-US" dirty="0" err="1">
                <a:latin typeface="Book Antiqua" panose="02040602050305030304" pitchFamily="18" charset="0"/>
              </a:rPr>
              <a:t>meningea</a:t>
            </a:r>
            <a:r>
              <a:rPr lang="en-US" altLang="en-US" dirty="0">
                <a:latin typeface="Book Antiqua" panose="02040602050305030304" pitchFamily="18" charset="0"/>
              </a:rPr>
              <a:t> media</a:t>
            </a:r>
          </a:p>
          <a:p>
            <a:pPr eaLnBrk="1" hangingPunct="1"/>
            <a:r>
              <a:rPr lang="en-GB" altLang="en-US" b="1" dirty="0">
                <a:latin typeface="Book Antiqua" panose="02040602050305030304" pitchFamily="18" charset="0"/>
              </a:rPr>
              <a:t>Output </a:t>
            </a:r>
            <a:r>
              <a:rPr lang="en-GB" altLang="en-US" b="1" dirty="0" err="1">
                <a:latin typeface="Book Antiqua" panose="02040602050305030304" pitchFamily="18" charset="0"/>
              </a:rPr>
              <a:t>fibers</a:t>
            </a:r>
            <a:r>
              <a:rPr lang="en-GB" altLang="en-US" b="1" dirty="0">
                <a:latin typeface="Book Antiqua" panose="02040602050305030304" pitchFamily="18" charset="0"/>
              </a:rPr>
              <a:t>:</a:t>
            </a:r>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 Communicating branch for </a:t>
            </a:r>
            <a:r>
              <a:rPr lang="en-US" altLang="en-US" b="1" dirty="0" err="1">
                <a:latin typeface="Book Antiqua" panose="02040602050305030304" pitchFamily="18" charset="0"/>
              </a:rPr>
              <a:t>aouriculotemporal</a:t>
            </a:r>
            <a:r>
              <a:rPr lang="en-US" altLang="en-US" b="1" dirty="0">
                <a:latin typeface="Book Antiqua" panose="02040602050305030304" pitchFamily="18" charset="0"/>
              </a:rPr>
              <a:t> nerve </a:t>
            </a:r>
            <a:br>
              <a:rPr lang="en-US" altLang="en-US" b="1" dirty="0">
                <a:latin typeface="Book Antiqua" panose="02040602050305030304" pitchFamily="18" charset="0"/>
              </a:rPr>
            </a:br>
            <a:r>
              <a:rPr lang="en-US" altLang="en-US" b="1" dirty="0">
                <a:latin typeface="Book Antiqua" panose="02040602050305030304" pitchFamily="18" charset="0"/>
              </a:rPr>
              <a:t>   (R. communicans cum n. </a:t>
            </a:r>
            <a:r>
              <a:rPr lang="en-US" altLang="en-US" b="1" dirty="0" err="1">
                <a:latin typeface="Book Antiqua" panose="02040602050305030304" pitchFamily="18" charset="0"/>
              </a:rPr>
              <a:t>auriculotemporalis</a:t>
            </a:r>
            <a:r>
              <a:rPr lang="en-US" altLang="en-US" b="1" dirty="0">
                <a:latin typeface="Book Antiqua" panose="02040602050305030304" pitchFamily="18" charset="0"/>
              </a:rPr>
              <a:t>)</a:t>
            </a:r>
          </a:p>
          <a:p>
            <a:pPr eaLnBrk="1" hangingPunct="1"/>
            <a:r>
              <a:rPr lang="en-US" altLang="en-US" dirty="0">
                <a:latin typeface="Book Antiqua" panose="02040602050305030304" pitchFamily="18" charset="0"/>
              </a:rPr>
              <a:t>   these fibers carry parasympathetic impulses</a:t>
            </a:r>
            <a:br>
              <a:rPr lang="en-US" altLang="en-US" dirty="0">
                <a:latin typeface="Book Antiqua" panose="02040602050305030304" pitchFamily="18" charset="0"/>
              </a:rPr>
            </a:br>
            <a:r>
              <a:rPr lang="en-US" altLang="en-US" dirty="0">
                <a:latin typeface="Book Antiqua" panose="02040602050305030304" pitchFamily="18" charset="0"/>
              </a:rPr>
              <a:t>   for secretory innervation of</a:t>
            </a:r>
            <a:br>
              <a:rPr lang="en-US" altLang="en-US" dirty="0">
                <a:latin typeface="Book Antiqua" panose="02040602050305030304" pitchFamily="18" charset="0"/>
              </a:rPr>
            </a:br>
            <a:r>
              <a:rPr lang="en-US" altLang="en-US" dirty="0">
                <a:latin typeface="Book Antiqua" panose="02040602050305030304" pitchFamily="18" charset="0"/>
              </a:rPr>
              <a:t>   parotid salivary gland</a:t>
            </a:r>
          </a:p>
        </p:txBody>
      </p:sp>
      <p:sp>
        <p:nvSpPr>
          <p:cNvPr id="88068" name="Title 1"/>
          <p:cNvSpPr txBox="1">
            <a:spLocks noChangeArrowheads="1"/>
          </p:cNvSpPr>
          <p:nvPr/>
        </p:nvSpPr>
        <p:spPr bwMode="auto">
          <a:xfrm>
            <a:off x="0" y="1"/>
            <a:ext cx="9143999" cy="6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3400" b="1" dirty="0">
                <a:solidFill>
                  <a:srgbClr val="246172"/>
                </a:solidFill>
                <a:effectLst>
                  <a:outerShdw blurRad="38100" dist="38100" dir="2700000" algn="tl">
                    <a:srgbClr val="000000">
                      <a:alpha val="43137"/>
                    </a:srgbClr>
                  </a:outerShdw>
                </a:effectLst>
                <a:latin typeface="Book Antiqua" panose="02040602050305030304" pitchFamily="18" charset="0"/>
              </a:rPr>
              <a:t>OTIC GANGLION (</a:t>
            </a:r>
            <a:r>
              <a:rPr lang="sr-Latn-CS" sz="3400" b="1" dirty="0">
                <a:solidFill>
                  <a:srgbClr val="246172"/>
                </a:solidFill>
                <a:effectLst>
                  <a:outerShdw blurRad="38100" dist="38100" dir="2700000" algn="tl">
                    <a:srgbClr val="000000">
                      <a:alpha val="43137"/>
                    </a:srgbClr>
                  </a:outerShdw>
                </a:effectLst>
                <a:latin typeface="Book Antiqua" panose="02040602050305030304" pitchFamily="18" charset="0"/>
              </a:rPr>
              <a:t>GANGLION OTICUM</a:t>
            </a:r>
            <a:r>
              <a:rPr lang="en-GB" sz="3400" b="1" dirty="0">
                <a:solidFill>
                  <a:srgbClr val="246172"/>
                </a:solidFill>
                <a:effectLst>
                  <a:outerShdw blurRad="38100" dist="38100" dir="2700000" algn="tl">
                    <a:srgbClr val="000000">
                      <a:alpha val="43137"/>
                    </a:srgbClr>
                  </a:outerShdw>
                </a:effectLst>
                <a:latin typeface="Book Antiqua" panose="02040602050305030304" pitchFamily="18" charset="0"/>
              </a:rPr>
              <a:t>)</a:t>
            </a:r>
            <a:endParaRPr lang="sr-Latn-CS" sz="3400" b="1" dirty="0">
              <a:solidFill>
                <a:srgbClr val="246172"/>
              </a:solidFill>
              <a:effectLst>
                <a:outerShdw blurRad="38100" dist="38100" dir="2700000" algn="tl">
                  <a:srgbClr val="000000">
                    <a:alpha val="43137"/>
                  </a:srgbClr>
                </a:outerShdw>
              </a:effectLst>
              <a:latin typeface="Book Antiqua" panose="02040602050305030304" pitchFamily="18" charset="0"/>
            </a:endParaRPr>
          </a:p>
        </p:txBody>
      </p:sp>
      <p:cxnSp>
        <p:nvCxnSpPr>
          <p:cNvPr id="88069" name="Straight Connector 4"/>
          <p:cNvCxnSpPr>
            <a:cxnSpLocks noChangeShapeType="1"/>
          </p:cNvCxnSpPr>
          <p:nvPr/>
        </p:nvCxnSpPr>
        <p:spPr bwMode="auto">
          <a:xfrm>
            <a:off x="4357910" y="5394329"/>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88070" name="Straight Connector 5"/>
          <p:cNvCxnSpPr>
            <a:cxnSpLocks noChangeShapeType="1"/>
          </p:cNvCxnSpPr>
          <p:nvPr/>
        </p:nvCxnSpPr>
        <p:spPr bwMode="auto">
          <a:xfrm>
            <a:off x="4332758" y="4738667"/>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88071" name="Straight Connector 6"/>
          <p:cNvCxnSpPr>
            <a:cxnSpLocks noChangeShapeType="1"/>
          </p:cNvCxnSpPr>
          <p:nvPr/>
        </p:nvCxnSpPr>
        <p:spPr bwMode="auto">
          <a:xfrm>
            <a:off x="4357910" y="5157192"/>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88474373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4"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49858" y="871537"/>
            <a:ext cx="4300538"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5"/>
          <p:cNvSpPr>
            <a:spLocks noChangeArrowheads="1"/>
          </p:cNvSpPr>
          <p:nvPr/>
        </p:nvSpPr>
        <p:spPr bwMode="auto">
          <a:xfrm>
            <a:off x="35496" y="575347"/>
            <a:ext cx="5107434" cy="652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marL="285750" indent="-285750" eaLnBrk="1" hangingPunct="1">
              <a:buFont typeface="Arial" panose="020B0604020202020204" pitchFamily="34" charset="0"/>
              <a:buChar char="•"/>
            </a:pPr>
            <a:r>
              <a:rPr lang="en-GB" dirty="0">
                <a:latin typeface="Book Antiqua" panose="02040602050305030304" pitchFamily="18" charset="0"/>
              </a:rPr>
              <a:t>Functions:</a:t>
            </a:r>
            <a:br>
              <a:rPr lang="en-GB" dirty="0">
                <a:latin typeface="Book Antiqua" panose="02040602050305030304" pitchFamily="18" charset="0"/>
              </a:rPr>
            </a:br>
            <a:r>
              <a:rPr lang="en-GB" dirty="0">
                <a:latin typeface="Book Antiqua" panose="02040602050305030304" pitchFamily="18" charset="0"/>
              </a:rPr>
              <a:t>  * </a:t>
            </a:r>
            <a:r>
              <a:rPr lang="en-GB" b="1" dirty="0">
                <a:latin typeface="Book Antiqua" panose="02040602050305030304" pitchFamily="18" charset="0"/>
              </a:rPr>
              <a:t>Sensory—somatic (general) sensory</a:t>
            </a:r>
            <a:r>
              <a:rPr lang="en-GB" dirty="0">
                <a:latin typeface="Book Antiqua" panose="02040602050305030304" pitchFamily="18" charset="0"/>
              </a:rPr>
              <a:t>,</a:t>
            </a:r>
            <a:br>
              <a:rPr lang="en-GB" sz="1600" dirty="0">
                <a:latin typeface="Book Antiqua" panose="02040602050305030304" pitchFamily="18" charset="0"/>
              </a:rPr>
            </a:br>
            <a:r>
              <a:rPr lang="en-GB" sz="1600" dirty="0">
                <a:latin typeface="Book Antiqua" panose="02040602050305030304" pitchFamily="18" charset="0"/>
              </a:rPr>
              <a:t>        Somatic (general) sensory from the, external</a:t>
            </a:r>
            <a:br>
              <a:rPr lang="en-GB" sz="1600" dirty="0">
                <a:latin typeface="Book Antiqua" panose="02040602050305030304" pitchFamily="18" charset="0"/>
              </a:rPr>
            </a:br>
            <a:r>
              <a:rPr lang="en-GB" sz="1600" dirty="0">
                <a:latin typeface="Book Antiqua" panose="02040602050305030304" pitchFamily="18" charset="0"/>
              </a:rPr>
              <a:t>        ear, inferior pharynx and larynx. Provides the</a:t>
            </a:r>
            <a:br>
              <a:rPr lang="en-GB" sz="1600" dirty="0">
                <a:latin typeface="Book Antiqua" panose="02040602050305030304" pitchFamily="18" charset="0"/>
              </a:rPr>
            </a:br>
            <a:r>
              <a:rPr lang="en-GB" sz="1600" dirty="0">
                <a:latin typeface="Book Antiqua" panose="02040602050305030304" pitchFamily="18" charset="0"/>
              </a:rPr>
              <a:t>        afferent (sensory) limb of the cough reflex</a:t>
            </a:r>
            <a:br>
              <a:rPr lang="en-GB" sz="1600" dirty="0">
                <a:latin typeface="Book Antiqua" panose="02040602050305030304" pitchFamily="18" charset="0"/>
              </a:rPr>
            </a:br>
            <a:r>
              <a:rPr lang="en-GB" sz="1600" dirty="0">
                <a:latin typeface="Book Antiqua" panose="02040602050305030304" pitchFamily="18" charset="0"/>
              </a:rPr>
              <a:t>        stimulated by foreign irritants, preventing</a:t>
            </a:r>
            <a:br>
              <a:rPr lang="en-GB" sz="1600" dirty="0">
                <a:latin typeface="Book Antiqua" panose="02040602050305030304" pitchFamily="18" charset="0"/>
              </a:rPr>
            </a:br>
            <a:r>
              <a:rPr lang="en-GB" sz="1600" dirty="0">
                <a:latin typeface="Book Antiqua" panose="02040602050305030304" pitchFamily="18" charset="0"/>
              </a:rPr>
              <a:t>        aspiration and infection. </a:t>
            </a:r>
            <a:br>
              <a:rPr lang="en-GB" dirty="0">
                <a:latin typeface="Book Antiqua" panose="02040602050305030304" pitchFamily="18" charset="0"/>
              </a:rPr>
            </a:br>
            <a:r>
              <a:rPr lang="en-GB" dirty="0">
                <a:latin typeface="Book Antiqua" panose="02040602050305030304" pitchFamily="18" charset="0"/>
              </a:rPr>
              <a:t>  * </a:t>
            </a:r>
            <a:r>
              <a:rPr lang="en-GB" b="1" dirty="0">
                <a:latin typeface="Book Antiqua" panose="02040602050305030304" pitchFamily="18" charset="0"/>
              </a:rPr>
              <a:t>Special sensory (taste)</a:t>
            </a:r>
            <a:r>
              <a:rPr lang="en-GB" sz="1600" dirty="0">
                <a:latin typeface="Book Antiqua" panose="02040602050305030304" pitchFamily="18" charset="0"/>
              </a:rPr>
              <a:t> </a:t>
            </a:r>
            <a:br>
              <a:rPr lang="en-GB" sz="1600" dirty="0">
                <a:latin typeface="Book Antiqua" panose="02040602050305030304" pitchFamily="18" charset="0"/>
              </a:rPr>
            </a:br>
            <a:r>
              <a:rPr lang="en-GB" sz="1600" dirty="0">
                <a:latin typeface="Book Antiqua" panose="02040602050305030304" pitchFamily="18" charset="0"/>
              </a:rPr>
              <a:t>      Taste and somatic (general) sensation from the</a:t>
            </a:r>
            <a:br>
              <a:rPr lang="en-GB" sz="1600" dirty="0">
                <a:latin typeface="Book Antiqua" panose="02040602050305030304" pitchFamily="18" charset="0"/>
              </a:rPr>
            </a:br>
            <a:r>
              <a:rPr lang="en-GB" sz="1600" dirty="0">
                <a:latin typeface="Book Antiqua" panose="02040602050305030304" pitchFamily="18" charset="0"/>
              </a:rPr>
              <a:t>       root of the tongue and taste buds on the</a:t>
            </a:r>
            <a:br>
              <a:rPr lang="en-GB" sz="1600" dirty="0">
                <a:latin typeface="Book Antiqua" panose="02040602050305030304" pitchFamily="18" charset="0"/>
              </a:rPr>
            </a:br>
            <a:r>
              <a:rPr lang="en-GB" sz="1600" dirty="0">
                <a:latin typeface="Book Antiqua" panose="02040602050305030304" pitchFamily="18" charset="0"/>
              </a:rPr>
              <a:t>       epiglottis. Branches of the internal laryngeal</a:t>
            </a:r>
            <a:br>
              <a:rPr lang="en-GB" sz="1600" dirty="0">
                <a:latin typeface="Book Antiqua" panose="02040602050305030304" pitchFamily="18" charset="0"/>
              </a:rPr>
            </a:br>
            <a:r>
              <a:rPr lang="en-GB" sz="1600" dirty="0">
                <a:latin typeface="Book Antiqua" panose="02040602050305030304" pitchFamily="18" charset="0"/>
              </a:rPr>
              <a:t>       nerve (a branch of </a:t>
            </a:r>
            <a:r>
              <a:rPr lang="en-GB" sz="1600" dirty="0" err="1">
                <a:latin typeface="Book Antiqua" panose="02040602050305030304" pitchFamily="18" charset="0"/>
              </a:rPr>
              <a:t>vagus</a:t>
            </a:r>
            <a:r>
              <a:rPr lang="en-GB" sz="1600" dirty="0">
                <a:latin typeface="Book Antiqua" panose="02040602050305030304" pitchFamily="18" charset="0"/>
              </a:rPr>
              <a:t>) supply a </a:t>
            </a:r>
            <a:br>
              <a:rPr lang="en-GB" sz="1600" dirty="0">
                <a:latin typeface="Book Antiqua" panose="02040602050305030304" pitchFamily="18" charset="0"/>
              </a:rPr>
            </a:br>
            <a:r>
              <a:rPr lang="en-GB" sz="1600" dirty="0">
                <a:latin typeface="Book Antiqua" panose="02040602050305030304" pitchFamily="18" charset="0"/>
              </a:rPr>
              <a:t>       small area, mostly somatic (general) sensory</a:t>
            </a:r>
            <a:br>
              <a:rPr lang="en-GB" sz="1600" dirty="0">
                <a:latin typeface="Book Antiqua" panose="02040602050305030304" pitchFamily="18" charset="0"/>
              </a:rPr>
            </a:br>
            <a:r>
              <a:rPr lang="en-GB" sz="1600" dirty="0">
                <a:latin typeface="Book Antiqua" panose="02040602050305030304" pitchFamily="18" charset="0"/>
              </a:rPr>
              <a:t>       but also some special sensation (taste). </a:t>
            </a:r>
            <a:br>
              <a:rPr lang="en-GB" b="1" dirty="0">
                <a:latin typeface="Book Antiqua" panose="02040602050305030304" pitchFamily="18" charset="0"/>
              </a:rPr>
            </a:br>
            <a:r>
              <a:rPr lang="en-GB" b="1" dirty="0">
                <a:latin typeface="Book Antiqua" panose="02040602050305030304" pitchFamily="18" charset="0"/>
              </a:rPr>
              <a:t>  * Visceral sensory</a:t>
            </a:r>
            <a:br>
              <a:rPr lang="en-GB" b="1" dirty="0">
                <a:latin typeface="Book Antiqua" panose="02040602050305030304" pitchFamily="18" charset="0"/>
              </a:rPr>
            </a:br>
            <a:r>
              <a:rPr lang="en-GB" b="1" dirty="0">
                <a:latin typeface="Book Antiqua" panose="02040602050305030304" pitchFamily="18" charset="0"/>
              </a:rPr>
              <a:t>      </a:t>
            </a:r>
            <a:r>
              <a:rPr lang="en-GB" sz="1600" dirty="0">
                <a:latin typeface="Book Antiqua" panose="02040602050305030304" pitchFamily="18" charset="0"/>
              </a:rPr>
              <a:t>Visceral sensory from the thoracic and</a:t>
            </a:r>
            <a:br>
              <a:rPr lang="en-GB" sz="1600" dirty="0">
                <a:latin typeface="Book Antiqua" panose="02040602050305030304" pitchFamily="18" charset="0"/>
              </a:rPr>
            </a:br>
            <a:r>
              <a:rPr lang="en-GB" sz="1600" dirty="0">
                <a:latin typeface="Book Antiqua" panose="02040602050305030304" pitchFamily="18" charset="0"/>
              </a:rPr>
              <a:t>        abdominal organs. </a:t>
            </a:r>
            <a:br>
              <a:rPr lang="en-GB" dirty="0">
                <a:latin typeface="Book Antiqua" panose="02040602050305030304" pitchFamily="18" charset="0"/>
              </a:rPr>
            </a:br>
            <a:r>
              <a:rPr lang="en-GB" dirty="0">
                <a:latin typeface="Book Antiqua" panose="02040602050305030304" pitchFamily="18" charset="0"/>
              </a:rPr>
              <a:t>  </a:t>
            </a:r>
            <a:r>
              <a:rPr lang="en-GB" b="1" dirty="0">
                <a:latin typeface="Book Antiqua" panose="02040602050305030304" pitchFamily="18" charset="0"/>
              </a:rPr>
              <a:t>* Motor—somatic (brachial) motor </a:t>
            </a:r>
            <a:br>
              <a:rPr lang="en-GB" b="1" dirty="0">
                <a:latin typeface="Book Antiqua" panose="02040602050305030304" pitchFamily="18" charset="0"/>
              </a:rPr>
            </a:br>
            <a:r>
              <a:rPr lang="en-GB" b="1" dirty="0">
                <a:latin typeface="Book Antiqua" panose="02040602050305030304" pitchFamily="18" charset="0"/>
              </a:rPr>
              <a:t>      </a:t>
            </a:r>
            <a:r>
              <a:rPr lang="en-GB" sz="1600" dirty="0">
                <a:latin typeface="Book Antiqua" panose="02040602050305030304" pitchFamily="18" charset="0"/>
              </a:rPr>
              <a:t>Somatic (branchial) motor to the soft palate,</a:t>
            </a:r>
            <a:br>
              <a:rPr lang="en-GB" sz="1600" dirty="0">
                <a:latin typeface="Book Antiqua" panose="02040602050305030304" pitchFamily="18" charset="0"/>
              </a:rPr>
            </a:br>
            <a:r>
              <a:rPr lang="en-GB" sz="1600" dirty="0">
                <a:latin typeface="Book Antiqua" panose="02040602050305030304" pitchFamily="18" charset="0"/>
              </a:rPr>
              <a:t>       pharynx, larynx, the m. palatoglossus of the</a:t>
            </a:r>
            <a:br>
              <a:rPr lang="en-GB" sz="1600" dirty="0">
                <a:latin typeface="Book Antiqua" panose="02040602050305030304" pitchFamily="18" charset="0"/>
              </a:rPr>
            </a:br>
            <a:r>
              <a:rPr lang="en-GB" sz="1600" dirty="0">
                <a:latin typeface="Book Antiqua" panose="02040602050305030304" pitchFamily="18" charset="0"/>
              </a:rPr>
              <a:t>       tongue.  </a:t>
            </a:r>
            <a:br>
              <a:rPr lang="en-GB" sz="1600" dirty="0">
                <a:latin typeface="Book Antiqua" panose="02040602050305030304" pitchFamily="18" charset="0"/>
              </a:rPr>
            </a:br>
            <a:r>
              <a:rPr lang="en-GB" dirty="0">
                <a:latin typeface="Book Antiqua" panose="02040602050305030304" pitchFamily="18" charset="0"/>
              </a:rPr>
              <a:t>  * </a:t>
            </a:r>
            <a:r>
              <a:rPr lang="en-GB" b="1" dirty="0">
                <a:latin typeface="Book Antiqua" panose="02040602050305030304" pitchFamily="18" charset="0"/>
              </a:rPr>
              <a:t>Motor - visceral (parasympathetic) </a:t>
            </a:r>
            <a:br>
              <a:rPr lang="en-GB" b="1" dirty="0">
                <a:latin typeface="Book Antiqua" panose="02040602050305030304" pitchFamily="18" charset="0"/>
              </a:rPr>
            </a:br>
            <a:r>
              <a:rPr lang="en-GB" b="1" dirty="0">
                <a:latin typeface="Book Antiqua" panose="02040602050305030304" pitchFamily="18" charset="0"/>
              </a:rPr>
              <a:t>      </a:t>
            </a:r>
            <a:r>
              <a:rPr lang="en-GB" sz="1600" dirty="0">
                <a:latin typeface="Book Antiqua" panose="02040602050305030304" pitchFamily="18" charset="0"/>
              </a:rPr>
              <a:t>Visceral (parasympathetic) motor to thoracic</a:t>
            </a:r>
            <a:br>
              <a:rPr lang="en-GB" sz="1600" dirty="0">
                <a:latin typeface="Book Antiqua" panose="02040602050305030304" pitchFamily="18" charset="0"/>
              </a:rPr>
            </a:br>
            <a:r>
              <a:rPr lang="en-GB" sz="1600" dirty="0">
                <a:latin typeface="Book Antiqua" panose="02040602050305030304" pitchFamily="18" charset="0"/>
              </a:rPr>
              <a:t>       and abdominal viscera.</a:t>
            </a:r>
            <a:endParaRPr lang="en-US" altLang="en-US" sz="1600" dirty="0">
              <a:latin typeface="Book Antiqua" panose="02040602050305030304" pitchFamily="18" charset="0"/>
              <a:cs typeface="Times New Roman" panose="02020603050405020304" pitchFamily="18" charset="0"/>
            </a:endParaRPr>
          </a:p>
        </p:txBody>
      </p:sp>
      <p:sp>
        <p:nvSpPr>
          <p:cNvPr id="59398" name="Rounded Rectangle 10"/>
          <p:cNvSpPr>
            <a:spLocks noChangeArrowheads="1"/>
          </p:cNvSpPr>
          <p:nvPr/>
        </p:nvSpPr>
        <p:spPr bwMode="auto">
          <a:xfrm>
            <a:off x="5218282" y="3933056"/>
            <a:ext cx="714375"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1B67E3C3-7AA5-2490-40D7-B4F53132AF65}"/>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4" name="TextBox 3">
            <a:extLst>
              <a:ext uri="{FF2B5EF4-FFF2-40B4-BE49-F238E27FC236}">
                <a16:creationId xmlns:a16="http://schemas.microsoft.com/office/drawing/2014/main" id="{11C83872-F4D9-8108-9010-F408EA519ED0}"/>
              </a:ext>
            </a:extLst>
          </p:cNvPr>
          <p:cNvSpPr txBox="1"/>
          <p:nvPr/>
        </p:nvSpPr>
        <p:spPr>
          <a:xfrm>
            <a:off x="4822688" y="4722715"/>
            <a:ext cx="4285816" cy="1754326"/>
          </a:xfrm>
          <a:prstGeom prst="rect">
            <a:avLst/>
          </a:prstGeom>
          <a:noFill/>
          <a:ln>
            <a:solidFill>
              <a:schemeClr val="accent1"/>
            </a:solidFill>
          </a:ln>
        </p:spPr>
        <p:txBody>
          <a:bodyPr wrap="square">
            <a:spAutoFit/>
          </a:bodyPr>
          <a:lstStyle/>
          <a:p>
            <a:r>
              <a:rPr lang="en-US" altLang="en-US" dirty="0">
                <a:latin typeface="Book Antiqua" panose="02040602050305030304" pitchFamily="18" charset="0"/>
              </a:rPr>
              <a:t> * </a:t>
            </a:r>
            <a:r>
              <a:rPr lang="en-GB" sz="1700" dirty="0">
                <a:latin typeface="Book Antiqua" panose="02040602050305030304" pitchFamily="18" charset="0"/>
              </a:rPr>
              <a:t>The sensory part is composed mainly of </a:t>
            </a:r>
            <a:br>
              <a:rPr lang="en-GB" sz="1700" dirty="0">
                <a:latin typeface="Book Antiqua" panose="02040602050305030304" pitchFamily="18" charset="0"/>
              </a:rPr>
            </a:br>
            <a:r>
              <a:rPr lang="en-GB" sz="1700" dirty="0">
                <a:latin typeface="Book Antiqua" panose="02040602050305030304" pitchFamily="18" charset="0"/>
              </a:rPr>
              <a:t>      the peripheral processes of the neurons </a:t>
            </a:r>
            <a:br>
              <a:rPr lang="en-GB" sz="1700" dirty="0">
                <a:latin typeface="Book Antiqua" panose="02040602050305030304" pitchFamily="18" charset="0"/>
              </a:rPr>
            </a:br>
            <a:r>
              <a:rPr lang="en-GB" sz="1700" dirty="0">
                <a:latin typeface="Book Antiqua" panose="02040602050305030304" pitchFamily="18" charset="0"/>
              </a:rPr>
              <a:t>      of 2 sensory ganglions, located below</a:t>
            </a:r>
            <a:br>
              <a:rPr lang="en-GB" sz="1700" dirty="0">
                <a:latin typeface="Book Antiqua" panose="02040602050305030304" pitchFamily="18" charset="0"/>
              </a:rPr>
            </a:br>
            <a:r>
              <a:rPr lang="en-GB" sz="1700" dirty="0">
                <a:latin typeface="Book Antiqua" panose="02040602050305030304" pitchFamily="18" charset="0"/>
              </a:rPr>
              <a:t>      foramen </a:t>
            </a:r>
            <a:r>
              <a:rPr lang="en-GB" sz="1700" dirty="0" err="1">
                <a:latin typeface="Book Antiqua" panose="02040602050305030304" pitchFamily="18" charset="0"/>
              </a:rPr>
              <a:t>jugulare</a:t>
            </a:r>
            <a:r>
              <a:rPr lang="en-US" altLang="en-US" sz="1700" dirty="0">
                <a:latin typeface="Book Antiqua" panose="02040602050305030304" pitchFamily="18" charset="0"/>
              </a:rPr>
              <a:t>:</a:t>
            </a:r>
            <a:br>
              <a:rPr lang="en-US" altLang="en-US" sz="1700" dirty="0">
                <a:latin typeface="Book Antiqua" panose="02040602050305030304" pitchFamily="18" charset="0"/>
              </a:rPr>
            </a:br>
            <a:r>
              <a:rPr lang="en-US" altLang="en-US" dirty="0">
                <a:latin typeface="Book Antiqua" panose="02040602050305030304" pitchFamily="18" charset="0"/>
              </a:rPr>
              <a:t>         1) ganglion superius</a:t>
            </a:r>
            <a:br>
              <a:rPr lang="en-US" altLang="en-US" dirty="0">
                <a:latin typeface="Book Antiqua" panose="02040602050305030304" pitchFamily="18" charset="0"/>
              </a:rPr>
            </a:br>
            <a:r>
              <a:rPr lang="en-US" altLang="en-US" dirty="0">
                <a:latin typeface="Book Antiqua" panose="02040602050305030304" pitchFamily="18" charset="0"/>
              </a:rPr>
              <a:t>         2) ganglion </a:t>
            </a:r>
            <a:r>
              <a:rPr lang="en-US" altLang="en-US" dirty="0" err="1">
                <a:latin typeface="Book Antiqua" panose="02040602050305030304" pitchFamily="18" charset="0"/>
              </a:rPr>
              <a:t>inferius</a:t>
            </a:r>
            <a:r>
              <a:rPr lang="en-US" altLang="en-US" dirty="0">
                <a:latin typeface="Book Antiqua" panose="02040602050305030304" pitchFamily="18" charset="0"/>
              </a:rPr>
              <a:t> (nodosum)</a:t>
            </a:r>
            <a:endParaRPr lang="en-GB"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735957" y="1578768"/>
            <a:ext cx="4300538"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5"/>
          <p:cNvSpPr>
            <a:spLocks noChangeArrowheads="1"/>
          </p:cNvSpPr>
          <p:nvPr/>
        </p:nvSpPr>
        <p:spPr bwMode="auto">
          <a:xfrm>
            <a:off x="-18152" y="575347"/>
            <a:ext cx="8974645" cy="641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marL="285750" indent="-285750" eaLnBrk="1" hangingPunct="1">
              <a:buFont typeface="Arial" panose="020B0604020202020204" pitchFamily="34" charset="0"/>
              <a:buChar char="•"/>
            </a:pPr>
            <a:r>
              <a:rPr lang="en-US" altLang="en-US" dirty="0">
                <a:latin typeface="Book Antiqua" panose="02040602050305030304" pitchFamily="18" charset="0"/>
                <a:cs typeface="Times New Roman" panose="02020603050405020304" pitchFamily="18" charset="0"/>
              </a:rPr>
              <a:t>There are 4 </a:t>
            </a:r>
            <a:r>
              <a:rPr lang="en-GB" altLang="en-US" dirty="0">
                <a:latin typeface="Book Antiqua" panose="02040602050305030304" pitchFamily="18" charset="0"/>
                <a:cs typeface="Times New Roman" panose="02020603050405020304" pitchFamily="18" charset="0"/>
              </a:rPr>
              <a:t>nuclei located in brainstem</a:t>
            </a:r>
            <a:r>
              <a:rPr lang="en-US" altLang="en-US" dirty="0">
                <a:latin typeface="Book Antiqua" panose="02040602050305030304" pitchFamily="18" charset="0"/>
                <a:cs typeface="Times New Roman" panose="02020603050405020304" pitchFamily="18" charset="0"/>
              </a:rPr>
              <a:t>:</a:t>
            </a:r>
          </a:p>
          <a:p>
            <a:pPr eaLnBrk="1" hangingPunct="1"/>
            <a:br>
              <a:rPr lang="en-US" altLang="en-US" sz="9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2 motor nuclei:</a:t>
            </a:r>
          </a:p>
          <a:p>
            <a:pPr eaLnBrk="1" hangingPunct="1"/>
            <a:endParaRPr lang="en-US" altLang="en-US" sz="800" dirty="0">
              <a:latin typeface="Book Antiqua" panose="02040602050305030304" pitchFamily="18" charset="0"/>
              <a:cs typeface="Times New Roman" panose="02020603050405020304" pitchFamily="18" charset="0"/>
            </a:endParaRPr>
          </a:p>
          <a:p>
            <a:pPr eaLnBrk="1" hangingPunct="1">
              <a:buFont typeface="Arial" panose="020B0604020202020204" pitchFamily="34" charset="0"/>
              <a:buChar char="-"/>
            </a:pPr>
            <a:r>
              <a:rPr lang="en-US" altLang="en-US" dirty="0">
                <a:latin typeface="Book Antiqua" panose="02040602050305030304" pitchFamily="18" charset="0"/>
                <a:cs typeface="Times New Roman" panose="02020603050405020304" pitchFamily="18" charset="0"/>
              </a:rPr>
              <a:t>  nucleus ambiguous</a:t>
            </a:r>
            <a:br>
              <a:rPr lang="en-US" altLang="en-US" dirty="0">
                <a:latin typeface="Book Antiqua" panose="02040602050305030304" pitchFamily="18" charset="0"/>
                <a:cs typeface="Times New Roman" panose="02020603050405020304" pitchFamily="18" charset="0"/>
              </a:rPr>
            </a:br>
            <a:r>
              <a:rPr lang="en-US" altLang="en-US" sz="1600" dirty="0">
                <a:solidFill>
                  <a:schemeClr val="accent2">
                    <a:lumMod val="75000"/>
                  </a:schemeClr>
                </a:solidFill>
                <a:latin typeface="Book Antiqua" panose="02040602050305030304" pitchFamily="18" charset="0"/>
                <a:cs typeface="Times New Roman" panose="02020603050405020304" pitchFamily="18" charset="0"/>
              </a:rPr>
              <a:t> motor innervation of the muscles of pharynx and</a:t>
            </a:r>
            <a:br>
              <a:rPr lang="en-US" altLang="en-US" sz="1600" dirty="0">
                <a:solidFill>
                  <a:schemeClr val="accent2">
                    <a:lumMod val="75000"/>
                  </a:schemeClr>
                </a:solidFill>
                <a:latin typeface="Book Antiqua" panose="02040602050305030304" pitchFamily="18" charset="0"/>
                <a:cs typeface="Times New Roman" panose="02020603050405020304" pitchFamily="18" charset="0"/>
              </a:rPr>
            </a:br>
            <a:r>
              <a:rPr lang="en-US" altLang="en-US" sz="1600" dirty="0">
                <a:solidFill>
                  <a:schemeClr val="accent2">
                    <a:lumMod val="75000"/>
                  </a:schemeClr>
                </a:solidFill>
                <a:latin typeface="Book Antiqua" panose="02040602050305030304" pitchFamily="18" charset="0"/>
                <a:cs typeface="Times New Roman" panose="02020603050405020304" pitchFamily="18" charset="0"/>
              </a:rPr>
              <a:t> larynx and m. palatoglossus of the tongue</a:t>
            </a:r>
            <a:br>
              <a:rPr lang="en-US" altLang="en-US" sz="1600" dirty="0">
                <a:solidFill>
                  <a:schemeClr val="accent2">
                    <a:lumMod val="75000"/>
                  </a:schemeClr>
                </a:solidFill>
                <a:latin typeface="Book Antiqua" panose="02040602050305030304" pitchFamily="18" charset="0"/>
                <a:cs typeface="Times New Roman" panose="02020603050405020304" pitchFamily="18" charset="0"/>
              </a:rPr>
            </a:br>
            <a:r>
              <a:rPr lang="en-US" altLang="en-US" sz="1600" dirty="0">
                <a:solidFill>
                  <a:schemeClr val="accent2">
                    <a:lumMod val="75000"/>
                  </a:schemeClr>
                </a:solidFill>
                <a:latin typeface="Book Antiqua" panose="02040602050305030304" pitchFamily="18" charset="0"/>
                <a:cs typeface="Times New Roman" panose="02020603050405020304" pitchFamily="18" charset="0"/>
              </a:rPr>
              <a:t> parasympathetic part: for the frequency of the </a:t>
            </a:r>
            <a:br>
              <a:rPr lang="en-US" altLang="en-US" sz="1600" dirty="0">
                <a:solidFill>
                  <a:schemeClr val="accent2">
                    <a:lumMod val="75000"/>
                  </a:schemeClr>
                </a:solidFill>
                <a:latin typeface="Book Antiqua" panose="02040602050305030304" pitchFamily="18" charset="0"/>
                <a:cs typeface="Times New Roman" panose="02020603050405020304" pitchFamily="18" charset="0"/>
              </a:rPr>
            </a:br>
            <a:r>
              <a:rPr lang="en-US" altLang="en-US" sz="1600" dirty="0">
                <a:solidFill>
                  <a:schemeClr val="accent2">
                    <a:lumMod val="75000"/>
                  </a:schemeClr>
                </a:solidFill>
                <a:latin typeface="Book Antiqua" panose="02040602050305030304" pitchFamily="18" charset="0"/>
                <a:cs typeface="Times New Roman" panose="02020603050405020304" pitchFamily="18" charset="0"/>
              </a:rPr>
              <a:t> heart beats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nucleus dorsalis n. </a:t>
            </a:r>
            <a:r>
              <a:rPr lang="en-US" altLang="en-US" dirty="0" err="1">
                <a:latin typeface="Book Antiqua" panose="02040602050305030304" pitchFamily="18" charset="0"/>
                <a:cs typeface="Times New Roman" panose="02020603050405020304" pitchFamily="18" charset="0"/>
              </a:rPr>
              <a:t>vagi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parasympathetic nucleus for</a:t>
            </a:r>
            <a:r>
              <a:rPr lang="en-US" altLang="en-US" sz="1600" dirty="0">
                <a:solidFill>
                  <a:srgbClr val="3792AA"/>
                </a:solidFill>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innervation of</a:t>
            </a:r>
            <a:r>
              <a:rPr lang="en-US" altLang="en-US" sz="1600" dirty="0">
                <a:solidFill>
                  <a:srgbClr val="3792AA"/>
                </a:solidFill>
                <a:latin typeface="Book Antiqua" panose="02040602050305030304" pitchFamily="18" charset="0"/>
                <a:cs typeface="Times New Roman" panose="02020603050405020304" pitchFamily="18" charset="0"/>
              </a:rPr>
              <a:t>:</a:t>
            </a:r>
          </a:p>
          <a:p>
            <a:pPr eaLnBrk="1" hangingPunct="1"/>
            <a:r>
              <a:rPr lang="en-US" altLang="en-US" sz="1600" dirty="0">
                <a:solidFill>
                  <a:srgbClr val="3792AA"/>
                </a:solidFill>
                <a:latin typeface="Book Antiqua" panose="02040602050305030304" pitchFamily="18" charset="0"/>
              </a:rPr>
              <a:t> trachea and bronchial airways, heart, esophagus,</a:t>
            </a:r>
            <a:br>
              <a:rPr lang="en-US" altLang="en-US" sz="1600" dirty="0">
                <a:solidFill>
                  <a:srgbClr val="3792AA"/>
                </a:solidFill>
                <a:latin typeface="Book Antiqua" panose="02040602050305030304" pitchFamily="18" charset="0"/>
              </a:rPr>
            </a:br>
            <a:r>
              <a:rPr lang="en-US" altLang="en-US" sz="1600" dirty="0">
                <a:solidFill>
                  <a:srgbClr val="3792AA"/>
                </a:solidFill>
                <a:latin typeface="Book Antiqua" panose="02040602050305030304" pitchFamily="18" charset="0"/>
              </a:rPr>
              <a:t> stomach, liver, spleen, intestines, kidneys, </a:t>
            </a:r>
            <a:br>
              <a:rPr lang="en-US" altLang="en-US" sz="1600" dirty="0">
                <a:solidFill>
                  <a:srgbClr val="3792AA"/>
                </a:solidFill>
                <a:latin typeface="Book Antiqua" panose="02040602050305030304" pitchFamily="18" charset="0"/>
              </a:rPr>
            </a:br>
            <a:r>
              <a:rPr lang="en-US" altLang="en-US" sz="1600" dirty="0">
                <a:solidFill>
                  <a:srgbClr val="3792AA"/>
                </a:solidFill>
                <a:latin typeface="Book Antiqua" panose="02040602050305030304" pitchFamily="18" charset="0"/>
              </a:rPr>
              <a:t> </a:t>
            </a:r>
            <a:r>
              <a:rPr lang="en-GB" altLang="en-US" sz="1600" dirty="0">
                <a:solidFill>
                  <a:srgbClr val="3792AA"/>
                </a:solidFill>
                <a:latin typeface="Book Antiqua" panose="02040602050305030304" pitchFamily="18" charset="0"/>
              </a:rPr>
              <a:t>for secretion of glands of </a:t>
            </a:r>
            <a:r>
              <a:rPr lang="en-US" altLang="en-US" sz="1600" dirty="0">
                <a:solidFill>
                  <a:srgbClr val="3792AA"/>
                </a:solidFill>
                <a:latin typeface="Book Antiqua" panose="02040602050305030304" pitchFamily="18" charset="0"/>
              </a:rPr>
              <a:t>pancreas, stomach, </a:t>
            </a:r>
            <a:br>
              <a:rPr lang="en-US" altLang="en-US" sz="1600" dirty="0">
                <a:solidFill>
                  <a:srgbClr val="3792AA"/>
                </a:solidFill>
                <a:latin typeface="Book Antiqua" panose="02040602050305030304" pitchFamily="18" charset="0"/>
              </a:rPr>
            </a:br>
            <a:r>
              <a:rPr lang="en-US" altLang="en-US" sz="1600" dirty="0">
                <a:solidFill>
                  <a:srgbClr val="3792AA"/>
                </a:solidFill>
                <a:latin typeface="Book Antiqua" panose="02040602050305030304" pitchFamily="18" charset="0"/>
              </a:rPr>
              <a:t>   secretion of bile</a:t>
            </a:r>
            <a:br>
              <a:rPr lang="en-US" altLang="en-US" sz="16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nucleus spinalis n. </a:t>
            </a:r>
            <a:r>
              <a:rPr lang="en-US" altLang="en-US" dirty="0" err="1">
                <a:latin typeface="Book Antiqua" panose="02040602050305030304" pitchFamily="18" charset="0"/>
                <a:cs typeface="Times New Roman" panose="02020603050405020304" pitchFamily="18" charset="0"/>
              </a:rPr>
              <a:t>trigeminalis</a:t>
            </a:r>
            <a:br>
              <a:rPr lang="en-US" altLang="en-US" sz="1600" dirty="0">
                <a:solidFill>
                  <a:srgbClr val="3792AA"/>
                </a:solidFill>
                <a:latin typeface="Book Antiqua" panose="02040602050305030304" pitchFamily="18" charset="0"/>
                <a:cs typeface="Times New Roman" panose="02020603050405020304" pitchFamily="18" charset="0"/>
              </a:rPr>
            </a:br>
            <a:r>
              <a:rPr lang="en-US" altLang="en-US" sz="1600" dirty="0">
                <a:solidFill>
                  <a:srgbClr val="3792AA"/>
                </a:solidFill>
                <a:latin typeface="Book Antiqua" panose="02040602050305030304" pitchFamily="18" charset="0"/>
                <a:cs typeface="Times New Roman" panose="02020603050405020304" pitchFamily="18" charset="0"/>
              </a:rPr>
              <a:t>   </a:t>
            </a:r>
            <a:r>
              <a:rPr lang="en-GB" sz="1600" b="0" i="0" dirty="0">
                <a:solidFill>
                  <a:schemeClr val="accent2">
                    <a:lumMod val="75000"/>
                  </a:schemeClr>
                </a:solidFill>
                <a:effectLst/>
                <a:latin typeface="Book Antiqua" panose="02040602050305030304" pitchFamily="18" charset="0"/>
              </a:rPr>
              <a:t>relay sensory information regarding pain,</a:t>
            </a:r>
            <a:br>
              <a:rPr lang="en-GB" sz="1600" b="0" i="0" dirty="0">
                <a:solidFill>
                  <a:schemeClr val="accent2">
                    <a:lumMod val="75000"/>
                  </a:schemeClr>
                </a:solidFill>
                <a:effectLst/>
                <a:latin typeface="Book Antiqua" panose="02040602050305030304" pitchFamily="18" charset="0"/>
              </a:rPr>
            </a:br>
            <a:r>
              <a:rPr lang="en-GB" sz="1600" b="0" i="0" dirty="0">
                <a:solidFill>
                  <a:schemeClr val="accent2">
                    <a:lumMod val="75000"/>
                  </a:schemeClr>
                </a:solidFill>
                <a:effectLst/>
                <a:latin typeface="Book Antiqua" panose="02040602050305030304" pitchFamily="18" charset="0"/>
              </a:rPr>
              <a:t>   temperature and deep touch of the outer ear,</a:t>
            </a:r>
            <a:br>
              <a:rPr lang="en-GB" sz="1600" b="0" i="0" dirty="0">
                <a:solidFill>
                  <a:schemeClr val="accent2">
                    <a:lumMod val="75000"/>
                  </a:schemeClr>
                </a:solidFill>
                <a:effectLst/>
                <a:latin typeface="Book Antiqua" panose="02040602050305030304" pitchFamily="18" charset="0"/>
              </a:rPr>
            </a:br>
            <a:r>
              <a:rPr lang="en-GB" sz="1600" b="0" i="0" dirty="0">
                <a:solidFill>
                  <a:schemeClr val="accent2">
                    <a:lumMod val="75000"/>
                  </a:schemeClr>
                </a:solidFill>
                <a:effectLst/>
                <a:latin typeface="Book Antiqua" panose="02040602050305030304" pitchFamily="18" charset="0"/>
              </a:rPr>
              <a:t>   the dura of the posterior cranial fossa and the</a:t>
            </a:r>
            <a:br>
              <a:rPr lang="en-GB" sz="1600" b="0" i="0" dirty="0">
                <a:solidFill>
                  <a:schemeClr val="accent2">
                    <a:lumMod val="75000"/>
                  </a:schemeClr>
                </a:solidFill>
                <a:effectLst/>
                <a:latin typeface="Book Antiqua" panose="02040602050305030304" pitchFamily="18" charset="0"/>
              </a:rPr>
            </a:br>
            <a:r>
              <a:rPr lang="en-GB" sz="1600" b="0" i="0" dirty="0">
                <a:solidFill>
                  <a:schemeClr val="accent2">
                    <a:lumMod val="75000"/>
                  </a:schemeClr>
                </a:solidFill>
                <a:effectLst/>
                <a:latin typeface="Book Antiqua" panose="02040602050305030304" pitchFamily="18" charset="0"/>
              </a:rPr>
              <a:t>   mucosa of the larynx</a:t>
            </a:r>
            <a:r>
              <a:rPr lang="en-GB" sz="1600" dirty="0">
                <a:solidFill>
                  <a:srgbClr val="495354"/>
                </a:solidFill>
                <a:latin typeface="PlutoSansLight"/>
              </a:rPr>
              <a:t> </a:t>
            </a:r>
            <a:r>
              <a:rPr lang="en-GB" sz="1600" dirty="0">
                <a:solidFill>
                  <a:schemeClr val="accent2">
                    <a:lumMod val="75000"/>
                  </a:schemeClr>
                </a:solidFill>
                <a:latin typeface="Book Antiqua" panose="02040602050305030304" pitchFamily="18" charset="0"/>
              </a:rPr>
              <a:t>and pharynx</a:t>
            </a:r>
            <a:endParaRPr lang="en-GB" sz="1600" b="0" i="0" dirty="0">
              <a:solidFill>
                <a:schemeClr val="accent2">
                  <a:lumMod val="75000"/>
                </a:schemeClr>
              </a:solidFill>
              <a:effectLst/>
              <a:latin typeface="Book Antiqua" panose="02040602050305030304" pitchFamily="18" charset="0"/>
            </a:endParaRPr>
          </a:p>
          <a:p>
            <a:pPr eaLnBrk="1" hangingPunct="1"/>
            <a:r>
              <a:rPr lang="en-GB" altLang="en-US" sz="1600" dirty="0">
                <a:solidFill>
                  <a:srgbClr val="3792AA"/>
                </a:solidFill>
                <a:latin typeface="Book Antiqua" panose="02040602050305030304" pitchFamily="18" charset="0"/>
                <a:cs typeface="Times New Roman" panose="02020603050405020304" pitchFamily="18" charset="0"/>
              </a:rPr>
              <a:t>  Axons from </a:t>
            </a:r>
            <a:r>
              <a:rPr lang="en-US" altLang="en-US" sz="1600" dirty="0">
                <a:solidFill>
                  <a:srgbClr val="3792AA"/>
                </a:solidFill>
                <a:latin typeface="Book Antiqua" panose="02040602050305030304" pitchFamily="18" charset="0"/>
                <a:cs typeface="Times New Roman" panose="02020603050405020304" pitchFamily="18" charset="0"/>
              </a:rPr>
              <a:t>ganglion superius end in this nucleus.</a:t>
            </a:r>
            <a:br>
              <a:rPr lang="en-US" altLang="en-US" sz="1600" dirty="0">
                <a:solidFill>
                  <a:srgbClr val="3792AA"/>
                </a:solidFill>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nucleus solitarius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Axons from </a:t>
            </a:r>
            <a:r>
              <a:rPr lang="en-US" altLang="en-US" sz="1600" dirty="0">
                <a:solidFill>
                  <a:srgbClr val="3792AA"/>
                </a:solidFill>
                <a:latin typeface="Book Antiqua" panose="02040602050305030304" pitchFamily="18" charset="0"/>
                <a:cs typeface="Times New Roman" panose="02020603050405020304" pitchFamily="18" charset="0"/>
              </a:rPr>
              <a:t>ganglion </a:t>
            </a:r>
            <a:r>
              <a:rPr lang="en-US" altLang="en-US" sz="1600" dirty="0" err="1">
                <a:solidFill>
                  <a:srgbClr val="3792AA"/>
                </a:solidFill>
                <a:latin typeface="Book Antiqua" panose="02040602050305030304" pitchFamily="18" charset="0"/>
                <a:cs typeface="Times New Roman" panose="02020603050405020304" pitchFamily="18" charset="0"/>
              </a:rPr>
              <a:t>inferius</a:t>
            </a:r>
            <a:r>
              <a:rPr lang="en-US" altLang="en-US" sz="1600" dirty="0">
                <a:solidFill>
                  <a:srgbClr val="3792AA"/>
                </a:solidFill>
                <a:latin typeface="Book Antiqua" panose="02040602050305030304" pitchFamily="18" charset="0"/>
                <a:cs typeface="Times New Roman" panose="02020603050405020304" pitchFamily="18" charset="0"/>
              </a:rPr>
              <a:t> end in this nucleus.</a:t>
            </a:r>
          </a:p>
          <a:p>
            <a:pPr eaLnBrk="1" hangingPunct="1"/>
            <a:r>
              <a:rPr lang="en-GB" sz="1600" b="0" i="0" dirty="0">
                <a:solidFill>
                  <a:schemeClr val="accent2">
                    <a:lumMod val="75000"/>
                  </a:schemeClr>
                </a:solidFill>
                <a:effectLst/>
                <a:latin typeface="Book Antiqua" panose="02040602050305030304" pitchFamily="18" charset="0"/>
              </a:rPr>
              <a:t>   This nucleus receives primary afferents from visceral organs.</a:t>
            </a:r>
            <a:r>
              <a:rPr lang="en-GB" sz="1600" dirty="0">
                <a:solidFill>
                  <a:schemeClr val="accent2">
                    <a:lumMod val="75000"/>
                  </a:schemeClr>
                </a:solidFill>
                <a:latin typeface="Book Antiqua" panose="02040602050305030304" pitchFamily="18" charset="0"/>
              </a:rPr>
              <a:t> It</a:t>
            </a:r>
            <a:r>
              <a:rPr lang="en-GB" sz="1600" b="0" i="0" dirty="0">
                <a:solidFill>
                  <a:schemeClr val="accent2">
                    <a:lumMod val="75000"/>
                  </a:schemeClr>
                </a:solidFill>
                <a:effectLst/>
                <a:latin typeface="Book Antiqua" panose="02040602050305030304" pitchFamily="18" charset="0"/>
              </a:rPr>
              <a:t>s upper part – nucleus </a:t>
            </a:r>
            <a:r>
              <a:rPr lang="en-GB" sz="1600" b="0" i="0" dirty="0" err="1">
                <a:solidFill>
                  <a:schemeClr val="accent2">
                    <a:lumMod val="75000"/>
                  </a:schemeClr>
                </a:solidFill>
                <a:effectLst/>
                <a:latin typeface="Book Antiqua" panose="02040602050305030304" pitchFamily="18" charset="0"/>
              </a:rPr>
              <a:t>gustatorius</a:t>
            </a:r>
            <a:r>
              <a:rPr lang="en-GB" sz="1600" b="0" i="0" dirty="0">
                <a:solidFill>
                  <a:schemeClr val="accent2">
                    <a:lumMod val="75000"/>
                  </a:schemeClr>
                </a:solidFill>
                <a:effectLst/>
                <a:latin typeface="Book Antiqua" panose="02040602050305030304" pitchFamily="18" charset="0"/>
              </a:rPr>
              <a:t> receives taste information.</a:t>
            </a:r>
            <a:endParaRPr lang="en-US" altLang="en-US" sz="1600" dirty="0">
              <a:solidFill>
                <a:schemeClr val="accent2">
                  <a:lumMod val="75000"/>
                </a:schemeClr>
              </a:solidFill>
              <a:latin typeface="Book Antiqua" panose="02040602050305030304" pitchFamily="18" charset="0"/>
              <a:cs typeface="Times New Roman" panose="02020603050405020304" pitchFamily="18" charset="0"/>
            </a:endParaRPr>
          </a:p>
        </p:txBody>
      </p:sp>
      <p:sp>
        <p:nvSpPr>
          <p:cNvPr id="59398" name="Rounded Rectangle 10"/>
          <p:cNvSpPr>
            <a:spLocks noChangeArrowheads="1"/>
          </p:cNvSpPr>
          <p:nvPr/>
        </p:nvSpPr>
        <p:spPr bwMode="auto">
          <a:xfrm>
            <a:off x="5076056" y="4653136"/>
            <a:ext cx="714375"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1B67E3C3-7AA5-2490-40D7-B4F53132AF65}"/>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6759282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42496" y="723918"/>
            <a:ext cx="4300538"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8"/>
          <p:cNvSpPr>
            <a:spLocks noChangeArrowheads="1"/>
          </p:cNvSpPr>
          <p:nvPr/>
        </p:nvSpPr>
        <p:spPr bwMode="auto">
          <a:xfrm>
            <a:off x="39876" y="635994"/>
            <a:ext cx="9085971"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a:latin typeface="Book Antiqua" panose="02040602050305030304" pitchFamily="18" charset="0"/>
              </a:rPr>
              <a:t>Pathway</a:t>
            </a:r>
            <a:r>
              <a:rPr lang="en-US" altLang="en-US" dirty="0">
                <a:latin typeface="Book Antiqua" panose="02040602050305030304" pitchFamily="18" charset="0"/>
              </a:rPr>
              <a:t>:</a:t>
            </a:r>
          </a:p>
          <a:p>
            <a:pPr eaLnBrk="1" hangingPunct="1"/>
            <a:br>
              <a:rPr lang="en-US" altLang="en-US" sz="800"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Exits from the brainstem (me</a:t>
            </a:r>
            <a:r>
              <a:rPr lang="en-US" altLang="en-US" dirty="0" err="1">
                <a:latin typeface="Book Antiqua" panose="02040602050305030304" pitchFamily="18" charset="0"/>
              </a:rPr>
              <a:t>dulla</a:t>
            </a:r>
            <a:r>
              <a:rPr lang="en-US" altLang="en-US" dirty="0">
                <a:latin typeface="Book Antiqua" panose="02040602050305030304" pitchFamily="18" charset="0"/>
              </a:rPr>
              <a:t> oblongata),</a:t>
            </a: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passes along the posterior cranial fossa laterally</a:t>
            </a:r>
            <a:br>
              <a:rPr lang="en-GB" altLang="en-US" dirty="0">
                <a:latin typeface="Book Antiqua" panose="02040602050305030304" pitchFamily="18" charset="0"/>
              </a:rPr>
            </a:br>
            <a:r>
              <a:rPr lang="en-GB" altLang="en-US" dirty="0">
                <a:latin typeface="Book Antiqua" panose="02040602050305030304" pitchFamily="18" charset="0"/>
              </a:rPr>
              <a:t>  exits the skull through </a:t>
            </a:r>
            <a:r>
              <a:rPr lang="en-US" altLang="en-US" dirty="0">
                <a:latin typeface="Book Antiqua" panose="02040602050305030304" pitchFamily="18" charset="0"/>
              </a:rPr>
              <a:t>foramen </a:t>
            </a:r>
            <a:r>
              <a:rPr lang="en-US" altLang="en-US" dirty="0" err="1">
                <a:latin typeface="Book Antiqua" panose="02040602050305030304" pitchFamily="18" charset="0"/>
              </a:rPr>
              <a:t>jugulare</a:t>
            </a:r>
            <a:br>
              <a:rPr lang="en-US" altLang="en-US" dirty="0">
                <a:latin typeface="Book Antiqua" panose="02040602050305030304" pitchFamily="18" charset="0"/>
              </a:rPr>
            </a:br>
            <a:r>
              <a:rPr lang="en-US" altLang="en-US" dirty="0">
                <a:latin typeface="Book Antiqua" panose="02040602050305030304" pitchFamily="18" charset="0"/>
              </a:rPr>
              <a:t>  (together with 9</a:t>
            </a:r>
            <a:r>
              <a:rPr lang="en-US" altLang="en-US" baseline="30000" dirty="0">
                <a:latin typeface="Book Antiqua" panose="02040602050305030304" pitchFamily="18" charset="0"/>
              </a:rPr>
              <a:t>th</a:t>
            </a:r>
            <a:r>
              <a:rPr lang="en-US" altLang="en-US" dirty="0">
                <a:latin typeface="Book Antiqua" panose="02040602050305030304" pitchFamily="18" charset="0"/>
              </a:rPr>
              <a:t> and 11</a:t>
            </a:r>
            <a:r>
              <a:rPr lang="en-US" altLang="en-US" baseline="30000" dirty="0">
                <a:latin typeface="Book Antiqua" panose="02040602050305030304" pitchFamily="18" charset="0"/>
              </a:rPr>
              <a:t>th</a:t>
            </a:r>
            <a:r>
              <a:rPr lang="en-US" altLang="en-US" dirty="0">
                <a:latin typeface="Book Antiqua" panose="02040602050305030304" pitchFamily="18" charset="0"/>
              </a:rPr>
              <a:t> cranial nerve)</a:t>
            </a:r>
            <a:br>
              <a:rPr lang="en-US" altLang="en-US" dirty="0">
                <a:latin typeface="Book Antiqua" panose="02040602050305030304" pitchFamily="18" charset="0"/>
              </a:rPr>
            </a:br>
            <a:r>
              <a:rPr lang="en-US" altLang="en-US" dirty="0">
                <a:latin typeface="Book Antiqua" panose="02040602050305030304" pitchFamily="18" charset="0"/>
              </a:rPr>
              <a:t>  and enters </a:t>
            </a:r>
            <a:r>
              <a:rPr lang="en-US" altLang="en-US" dirty="0" err="1">
                <a:latin typeface="Book Antiqua" panose="02040602050305030304" pitchFamily="18" charset="0"/>
              </a:rPr>
              <a:t>retrostyloid</a:t>
            </a:r>
            <a:r>
              <a:rPr lang="en-US" altLang="en-US" dirty="0">
                <a:latin typeface="Book Antiqua" panose="02040602050305030304" pitchFamily="18" charset="0"/>
              </a:rPr>
              <a:t> space that contains</a:t>
            </a:r>
            <a:br>
              <a:rPr lang="en-US" altLang="en-US" dirty="0">
                <a:latin typeface="Book Antiqua" panose="02040602050305030304" pitchFamily="18" charset="0"/>
              </a:rPr>
            </a:br>
            <a:r>
              <a:rPr lang="en-US" altLang="en-US" dirty="0">
                <a:latin typeface="Book Antiqua" panose="02040602050305030304" pitchFamily="18" charset="0"/>
              </a:rPr>
              <a:t>  last four cranial nerves, internal carotid artery,</a:t>
            </a:r>
            <a:br>
              <a:rPr lang="en-US" altLang="en-US" dirty="0">
                <a:latin typeface="Book Antiqua" panose="02040602050305030304" pitchFamily="18" charset="0"/>
              </a:rPr>
            </a:br>
            <a:r>
              <a:rPr lang="en-US" altLang="en-US" dirty="0">
                <a:latin typeface="Book Antiqua" panose="02040602050305030304" pitchFamily="18" charset="0"/>
              </a:rPr>
              <a:t>  internal jugular vein, superior cervical ganglion </a:t>
            </a:r>
            <a:br>
              <a:rPr lang="en-US" altLang="en-US" dirty="0">
                <a:latin typeface="Book Antiqua" panose="02040602050305030304" pitchFamily="18" charset="0"/>
              </a:rPr>
            </a:br>
            <a:r>
              <a:rPr lang="en-US" altLang="en-US" dirty="0">
                <a:latin typeface="Book Antiqua" panose="02040602050305030304" pitchFamily="18" charset="0"/>
              </a:rPr>
              <a:t>  of sympathetic trunk</a:t>
            </a:r>
          </a:p>
          <a:p>
            <a:pPr eaLnBrk="1" hangingPunct="1"/>
            <a:endParaRPr lang="en-US" altLang="en-US" sz="800" dirty="0">
              <a:latin typeface="Book Antiqua" panose="02040602050305030304" pitchFamily="18" charset="0"/>
            </a:endParaRPr>
          </a:p>
          <a:p>
            <a:pPr algn="l"/>
            <a:r>
              <a:rPr lang="en-US" altLang="en-US" dirty="0">
                <a:latin typeface="Book Antiqua" panose="02040602050305030304" pitchFamily="18" charset="0"/>
              </a:rPr>
              <a:t>- </a:t>
            </a:r>
            <a:r>
              <a:rPr lang="en-GB" b="0" i="0" dirty="0">
                <a:effectLst/>
                <a:latin typeface="Book Antiqua" panose="02040602050305030304" pitchFamily="18" charset="0"/>
              </a:rPr>
              <a:t>The </a:t>
            </a:r>
            <a:r>
              <a:rPr lang="en-GB" b="0" i="0" dirty="0" err="1">
                <a:effectLst/>
                <a:latin typeface="Book Antiqua" panose="02040602050305030304" pitchFamily="18" charset="0"/>
              </a:rPr>
              <a:t>vagus</a:t>
            </a:r>
            <a:r>
              <a:rPr lang="en-GB" b="0" i="0" dirty="0">
                <a:effectLst/>
                <a:latin typeface="Book Antiqua" panose="02040602050305030304" pitchFamily="18" charset="0"/>
              </a:rPr>
              <a:t> nerve trunk subsequently passes </a:t>
            </a:r>
            <a:br>
              <a:rPr lang="en-GB" b="0" i="0" dirty="0">
                <a:effectLst/>
                <a:latin typeface="Book Antiqua" panose="02040602050305030304" pitchFamily="18" charset="0"/>
              </a:rPr>
            </a:br>
            <a:r>
              <a:rPr lang="en-GB" b="0" i="0" dirty="0">
                <a:effectLst/>
                <a:latin typeface="Book Antiqua" panose="02040602050305030304" pitchFamily="18" charset="0"/>
              </a:rPr>
              <a:t>   down the neck between the carotid artery and </a:t>
            </a:r>
            <a:br>
              <a:rPr lang="en-GB" b="0" i="0" dirty="0">
                <a:effectLst/>
                <a:latin typeface="Book Antiqua" panose="02040602050305030304" pitchFamily="18" charset="0"/>
              </a:rPr>
            </a:br>
            <a:r>
              <a:rPr lang="en-GB" b="0" i="0" dirty="0">
                <a:effectLst/>
                <a:latin typeface="Book Antiqua" panose="02040602050305030304" pitchFamily="18" charset="0"/>
              </a:rPr>
              <a:t>   the internal jugular vein, within the </a:t>
            </a:r>
            <a:br>
              <a:rPr lang="en-GB" b="0" i="0" dirty="0">
                <a:effectLst/>
                <a:latin typeface="Book Antiqua" panose="02040602050305030304" pitchFamily="18" charset="0"/>
              </a:rPr>
            </a:br>
            <a:r>
              <a:rPr lang="en-GB" b="0" i="0" dirty="0">
                <a:effectLst/>
                <a:latin typeface="Book Antiqua" panose="02040602050305030304" pitchFamily="18" charset="0"/>
              </a:rPr>
              <a:t>   carotid sheath (through the trigonum </a:t>
            </a:r>
            <a:r>
              <a:rPr lang="en-GB" b="0" i="0" dirty="0" err="1">
                <a:effectLst/>
                <a:latin typeface="Book Antiqua" panose="02040602050305030304" pitchFamily="18" charset="0"/>
              </a:rPr>
              <a:t>caroticum</a:t>
            </a:r>
            <a:r>
              <a:rPr lang="en-GB" b="0" i="0" dirty="0">
                <a:effectLst/>
                <a:latin typeface="Book Antiqua" panose="02040602050305030304" pitchFamily="18" charset="0"/>
              </a:rPr>
              <a:t> </a:t>
            </a:r>
            <a:br>
              <a:rPr lang="en-GB" b="0" i="0" dirty="0">
                <a:effectLst/>
                <a:latin typeface="Book Antiqua" panose="02040602050305030304" pitchFamily="18" charset="0"/>
              </a:rPr>
            </a:br>
            <a:r>
              <a:rPr lang="en-GB" b="0" i="0" dirty="0">
                <a:effectLst/>
                <a:latin typeface="Book Antiqua" panose="02040602050305030304" pitchFamily="18" charset="0"/>
              </a:rPr>
              <a:t>   region).</a:t>
            </a:r>
            <a:br>
              <a:rPr lang="en-GB" b="0" i="0" dirty="0">
                <a:effectLst/>
                <a:latin typeface="Book Antiqua" panose="02040602050305030304" pitchFamily="18" charset="0"/>
              </a:rPr>
            </a:br>
            <a:r>
              <a:rPr lang="en-GB" b="0" i="0" dirty="0">
                <a:effectLst/>
                <a:latin typeface="Book Antiqua" panose="02040602050305030304" pitchFamily="18" charset="0"/>
              </a:rPr>
              <a:t>- At the base of the neck, the nerve enters the </a:t>
            </a:r>
            <a:r>
              <a:rPr lang="en-GB" b="0" i="0" dirty="0" err="1">
                <a:effectLst/>
                <a:latin typeface="Book Antiqua" panose="02040602050305030304" pitchFamily="18" charset="0"/>
              </a:rPr>
              <a:t>thorax,however</a:t>
            </a:r>
            <a:r>
              <a:rPr lang="en-GB" b="0" i="0" dirty="0">
                <a:effectLst/>
                <a:latin typeface="Book Antiqua" panose="02040602050305030304" pitchFamily="18" charset="0"/>
              </a:rPr>
              <a:t>, the right and left </a:t>
            </a:r>
            <a:r>
              <a:rPr lang="en-GB" b="0" i="0" dirty="0" err="1">
                <a:effectLst/>
                <a:latin typeface="Book Antiqua" panose="02040602050305030304" pitchFamily="18" charset="0"/>
              </a:rPr>
              <a:t>vagus</a:t>
            </a:r>
            <a:br>
              <a:rPr lang="en-GB" dirty="0">
                <a:latin typeface="Book Antiqua" panose="02040602050305030304" pitchFamily="18" charset="0"/>
              </a:rPr>
            </a:br>
            <a:r>
              <a:rPr lang="en-GB" dirty="0">
                <a:latin typeface="Book Antiqua" panose="02040602050305030304" pitchFamily="18" charset="0"/>
              </a:rPr>
              <a:t>  </a:t>
            </a:r>
            <a:r>
              <a:rPr lang="en-GB" b="0" i="0" dirty="0">
                <a:effectLst/>
                <a:latin typeface="Book Antiqua" panose="02040602050305030304" pitchFamily="18" charset="0"/>
              </a:rPr>
              <a:t>nerve take different paths after this point. The left </a:t>
            </a:r>
            <a:r>
              <a:rPr lang="en-GB" b="0" i="0" dirty="0" err="1">
                <a:effectLst/>
                <a:latin typeface="Book Antiqua" panose="02040602050305030304" pitchFamily="18" charset="0"/>
              </a:rPr>
              <a:t>vagus</a:t>
            </a:r>
            <a:r>
              <a:rPr lang="en-GB" b="0" i="0" dirty="0">
                <a:effectLst/>
                <a:latin typeface="Book Antiqua" panose="02040602050305030304" pitchFamily="18" charset="0"/>
              </a:rPr>
              <a:t> nerve travels anterior to the</a:t>
            </a:r>
            <a:br>
              <a:rPr lang="en-GB" b="0" i="0" dirty="0">
                <a:effectLst/>
                <a:latin typeface="Book Antiqua" panose="02040602050305030304" pitchFamily="18" charset="0"/>
              </a:rPr>
            </a:br>
            <a:r>
              <a:rPr lang="en-GB" b="0" i="0" dirty="0">
                <a:effectLst/>
                <a:latin typeface="Book Antiqua" panose="02040602050305030304" pitchFamily="18" charset="0"/>
              </a:rPr>
              <a:t>  aortic arch, behind the primary left bronchus and into the </a:t>
            </a:r>
            <a:r>
              <a:rPr lang="en-GB" b="0" i="0" dirty="0" err="1">
                <a:effectLst/>
                <a:latin typeface="Book Antiqua" panose="02040602050305030304" pitchFamily="18" charset="0"/>
              </a:rPr>
              <a:t>esophagus</a:t>
            </a:r>
            <a:r>
              <a:rPr lang="en-GB" b="0" i="0" dirty="0">
                <a:effectLst/>
                <a:latin typeface="Book Antiqua" panose="02040602050305030304" pitchFamily="18" charset="0"/>
              </a:rPr>
              <a:t>. The right </a:t>
            </a:r>
            <a:r>
              <a:rPr lang="en-GB" b="0" i="0" dirty="0" err="1">
                <a:effectLst/>
                <a:latin typeface="Book Antiqua" panose="02040602050305030304" pitchFamily="18" charset="0"/>
              </a:rPr>
              <a:t>vagus</a:t>
            </a:r>
            <a:br>
              <a:rPr lang="en-GB" dirty="0">
                <a:latin typeface="Book Antiqua" panose="02040602050305030304" pitchFamily="18" charset="0"/>
              </a:rPr>
            </a:br>
            <a:r>
              <a:rPr lang="en-GB" dirty="0">
                <a:latin typeface="Book Antiqua" panose="02040602050305030304" pitchFamily="18" charset="0"/>
              </a:rPr>
              <a:t>  </a:t>
            </a:r>
            <a:r>
              <a:rPr lang="en-GB" b="0" i="0" dirty="0">
                <a:effectLst/>
                <a:latin typeface="Book Antiqua" panose="02040602050305030304" pitchFamily="18" charset="0"/>
              </a:rPr>
              <a:t>nerve travels behind the </a:t>
            </a:r>
            <a:r>
              <a:rPr lang="en-GB" b="0" i="0" dirty="0" err="1">
                <a:effectLst/>
                <a:latin typeface="Book Antiqua" panose="02040602050305030304" pitchFamily="18" charset="0"/>
              </a:rPr>
              <a:t>esophagus</a:t>
            </a:r>
            <a:r>
              <a:rPr lang="en-GB" b="0" i="0" dirty="0">
                <a:effectLst/>
                <a:latin typeface="Book Antiqua" panose="02040602050305030304" pitchFamily="18" charset="0"/>
              </a:rPr>
              <a:t> and primary right bronchus.</a:t>
            </a:r>
          </a:p>
          <a:p>
            <a:pPr algn="l"/>
            <a:r>
              <a:rPr lang="en-GB" b="0" i="0" dirty="0">
                <a:effectLst/>
                <a:latin typeface="Book Antiqua" panose="02040602050305030304" pitchFamily="18" charset="0"/>
              </a:rPr>
              <a:t>- Both left and right </a:t>
            </a:r>
            <a:r>
              <a:rPr lang="en-GB" b="0" i="0" dirty="0" err="1">
                <a:effectLst/>
                <a:latin typeface="Book Antiqua" panose="02040602050305030304" pitchFamily="18" charset="0"/>
              </a:rPr>
              <a:t>vagus</a:t>
            </a:r>
            <a:r>
              <a:rPr lang="en-GB" b="0" i="0" dirty="0">
                <a:effectLst/>
                <a:latin typeface="Book Antiqua" panose="02040602050305030304" pitchFamily="18" charset="0"/>
              </a:rPr>
              <a:t> nerves subsequently enter the abdomen through</a:t>
            </a:r>
            <a:br>
              <a:rPr lang="en-GB" b="0" i="0" dirty="0">
                <a:effectLst/>
                <a:latin typeface="Book Antiqua" panose="02040602050305030304" pitchFamily="18" charset="0"/>
              </a:rPr>
            </a:br>
            <a:r>
              <a:rPr lang="en-GB" b="0" i="0" dirty="0">
                <a:effectLst/>
                <a:latin typeface="Book Antiqua" panose="02040602050305030304" pitchFamily="18" charset="0"/>
              </a:rPr>
              <a:t>  the </a:t>
            </a:r>
            <a:r>
              <a:rPr lang="en-GB" b="0" i="0" dirty="0" err="1">
                <a:effectLst/>
                <a:latin typeface="Book Antiqua" panose="02040602050305030304" pitchFamily="18" charset="0"/>
              </a:rPr>
              <a:t>esophageal</a:t>
            </a:r>
            <a:r>
              <a:rPr lang="en-GB" b="0" i="0" dirty="0">
                <a:effectLst/>
                <a:latin typeface="Book Antiqua" panose="02040602050305030304" pitchFamily="18" charset="0"/>
              </a:rPr>
              <a:t> hiatus of the diaphragm and follow their own individual path to their</a:t>
            </a:r>
            <a:br>
              <a:rPr lang="en-GB" b="0" i="0" dirty="0">
                <a:effectLst/>
                <a:latin typeface="Book Antiqua" panose="02040602050305030304" pitchFamily="18" charset="0"/>
              </a:rPr>
            </a:br>
            <a:r>
              <a:rPr lang="en-GB" b="0" i="0" dirty="0">
                <a:effectLst/>
                <a:latin typeface="Book Antiqua" panose="02040602050305030304" pitchFamily="18" charset="0"/>
              </a:rPr>
              <a:t>  terminal branches.</a:t>
            </a:r>
          </a:p>
        </p:txBody>
      </p:sp>
      <p:sp>
        <p:nvSpPr>
          <p:cNvPr id="59398" name="Rounded Rectangle 10"/>
          <p:cNvSpPr>
            <a:spLocks noChangeArrowheads="1"/>
          </p:cNvSpPr>
          <p:nvPr/>
        </p:nvSpPr>
        <p:spPr bwMode="auto">
          <a:xfrm>
            <a:off x="5292080" y="3789040"/>
            <a:ext cx="714375"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1B67E3C3-7AA5-2490-40D7-B4F53132AF65}"/>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7774919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l="30469" t="17812" r="29102" b="5312"/>
          <a:stretch>
            <a:fillRect/>
          </a:stretch>
        </p:blipFill>
        <p:spPr bwMode="auto">
          <a:xfrm>
            <a:off x="4427984" y="476672"/>
            <a:ext cx="4683125"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5"/>
          <p:cNvSpPr>
            <a:spLocks noChangeArrowheads="1"/>
          </p:cNvSpPr>
          <p:nvPr/>
        </p:nvSpPr>
        <p:spPr bwMode="auto">
          <a:xfrm>
            <a:off x="35496" y="404664"/>
            <a:ext cx="9144000" cy="670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a) </a:t>
            </a:r>
            <a:r>
              <a:rPr lang="en-US" altLang="en-US" b="1" dirty="0" err="1">
                <a:latin typeface="Book Antiqua" panose="02040602050305030304" pitchFamily="18" charset="0"/>
              </a:rPr>
              <a:t>r.meningeus</a:t>
            </a:r>
            <a:r>
              <a:rPr lang="en-US" altLang="en-US" b="1" dirty="0">
                <a:latin typeface="Book Antiqua" panose="02040602050305030304" pitchFamily="18" charset="0"/>
              </a:rPr>
              <a:t> -</a:t>
            </a:r>
            <a:r>
              <a:rPr lang="sr-Cyrl-CS" altLang="en-US" b="1" dirty="0">
                <a:latin typeface="Book Antiqua" panose="02040602050305030304" pitchFamily="18" charset="0"/>
              </a:rPr>
              <a:t> </a:t>
            </a:r>
            <a:r>
              <a:rPr lang="en-GB" altLang="en-US" b="1" dirty="0">
                <a:latin typeface="Book Antiqua" panose="02040602050305030304" pitchFamily="18" charset="0"/>
              </a:rPr>
              <a:t>sensory branch</a:t>
            </a:r>
            <a:br>
              <a:rPr lang="en-GB" altLang="en-US" dirty="0">
                <a:latin typeface="Book Antiqua" panose="02040602050305030304" pitchFamily="18" charset="0"/>
              </a:rPr>
            </a:br>
            <a:r>
              <a:rPr lang="en-GB" altLang="en-US" dirty="0">
                <a:latin typeface="Book Antiqua" panose="02040602050305030304" pitchFamily="18" charset="0"/>
              </a:rPr>
              <a:t>   </a:t>
            </a:r>
            <a:r>
              <a:rPr lang="en-GB" sz="1600" b="0" i="0" dirty="0">
                <a:solidFill>
                  <a:srgbClr val="495354"/>
                </a:solidFill>
                <a:effectLst/>
                <a:latin typeface="Book Antiqua" panose="02040602050305030304" pitchFamily="18" charset="0"/>
              </a:rPr>
              <a:t>arises at the superior ganglion </a:t>
            </a:r>
            <a:r>
              <a:rPr lang="en-GB" sz="1600" dirty="0">
                <a:solidFill>
                  <a:srgbClr val="495354"/>
                </a:solidFill>
                <a:latin typeface="Book Antiqua" panose="02040602050305030304" pitchFamily="18" charset="0"/>
              </a:rPr>
              <a:t>and re-enters</a:t>
            </a:r>
            <a:br>
              <a:rPr lang="en-GB" sz="1600" dirty="0">
                <a:solidFill>
                  <a:srgbClr val="495354"/>
                </a:solidFill>
                <a:latin typeface="Book Antiqua" panose="02040602050305030304" pitchFamily="18" charset="0"/>
              </a:rPr>
            </a:br>
            <a:r>
              <a:rPr lang="en-GB" sz="1600" dirty="0">
                <a:solidFill>
                  <a:srgbClr val="495354"/>
                </a:solidFill>
                <a:latin typeface="Book Antiqua" panose="02040602050305030304" pitchFamily="18" charset="0"/>
              </a:rPr>
              <a:t>   the </a:t>
            </a:r>
            <a:r>
              <a:rPr lang="en-GB" sz="1600" b="0" i="0" dirty="0">
                <a:solidFill>
                  <a:srgbClr val="495354"/>
                </a:solidFill>
                <a:effectLst/>
                <a:latin typeface="Book Antiqua" panose="02040602050305030304" pitchFamily="18" charset="0"/>
              </a:rPr>
              <a:t>skull at the jugular foramen. This branch </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contains general afferent </a:t>
            </a:r>
            <a:r>
              <a:rPr lang="en-GB" sz="1600" b="0" i="0" dirty="0" err="1">
                <a:solidFill>
                  <a:srgbClr val="495354"/>
                </a:solidFill>
                <a:effectLst/>
                <a:latin typeface="Book Antiqua" panose="02040602050305030304" pitchFamily="18" charset="0"/>
              </a:rPr>
              <a:t>fibers</a:t>
            </a:r>
            <a:r>
              <a:rPr lang="en-GB" sz="1600" b="0" i="0" dirty="0">
                <a:solidFill>
                  <a:srgbClr val="495354"/>
                </a:solidFill>
                <a:effectLst/>
                <a:latin typeface="Book Antiqua" panose="02040602050305030304" pitchFamily="18" charset="0"/>
              </a:rPr>
              <a:t> and supplies</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the dura of the posterior cranial</a:t>
            </a:r>
            <a:r>
              <a:rPr lang="en-GB" sz="1600" dirty="0">
                <a:solidFill>
                  <a:srgbClr val="495354"/>
                </a:solidFill>
                <a:latin typeface="Book Antiqua" panose="02040602050305030304" pitchFamily="18" charset="0"/>
              </a:rPr>
              <a:t> </a:t>
            </a:r>
            <a:r>
              <a:rPr lang="en-GB" sz="1600" b="0" i="0" dirty="0">
                <a:solidFill>
                  <a:srgbClr val="495354"/>
                </a:solidFill>
                <a:effectLst/>
                <a:latin typeface="Book Antiqua" panose="02040602050305030304" pitchFamily="18" charset="0"/>
              </a:rPr>
              <a:t>fossa </a:t>
            </a:r>
            <a:endParaRPr lang="en-US" altLang="en-US" sz="1600" dirty="0">
              <a:latin typeface="Book Antiqua" panose="02040602050305030304" pitchFamily="18" charset="0"/>
            </a:endParaRPr>
          </a:p>
          <a:p>
            <a:pPr eaLnBrk="1" hangingPunct="1"/>
            <a:r>
              <a:rPr lang="en-GB" altLang="en-US" dirty="0">
                <a:latin typeface="Book Antiqua" panose="02040602050305030304" pitchFamily="18" charset="0"/>
              </a:rPr>
              <a:t>b</a:t>
            </a:r>
            <a:r>
              <a:rPr lang="en-US" altLang="en-US" dirty="0">
                <a:latin typeface="Book Antiqua" panose="02040602050305030304" pitchFamily="18" charset="0"/>
              </a:rPr>
              <a:t>) </a:t>
            </a:r>
            <a:r>
              <a:rPr lang="en-US" altLang="en-US" b="1" dirty="0" err="1">
                <a:latin typeface="Book Antiqua" panose="02040602050305030304" pitchFamily="18" charset="0"/>
              </a:rPr>
              <a:t>r.auricularis</a:t>
            </a:r>
            <a:r>
              <a:rPr lang="en-US" altLang="en-US" b="1" dirty="0">
                <a:latin typeface="Book Antiqua" panose="02040602050305030304" pitchFamily="18" charset="0"/>
              </a:rPr>
              <a:t> -</a:t>
            </a:r>
            <a:r>
              <a:rPr lang="en-GB" altLang="en-US" b="1" dirty="0">
                <a:latin typeface="Book Antiqua" panose="02040602050305030304" pitchFamily="18" charset="0"/>
              </a:rPr>
              <a:t> sensory branch</a:t>
            </a:r>
            <a:br>
              <a:rPr lang="en-GB" altLang="en-US" dirty="0">
                <a:latin typeface="Book Antiqua" panose="02040602050305030304" pitchFamily="18" charset="0"/>
              </a:rPr>
            </a:br>
            <a:r>
              <a:rPr lang="en-GB" altLang="en-US" dirty="0">
                <a:latin typeface="Book Antiqua" panose="02040602050305030304" pitchFamily="18" charset="0"/>
              </a:rPr>
              <a:t>   </a:t>
            </a:r>
            <a:r>
              <a:rPr lang="en-GB" sz="1600" b="0" i="0" dirty="0">
                <a:solidFill>
                  <a:srgbClr val="495354"/>
                </a:solidFill>
                <a:effectLst/>
                <a:latin typeface="Book Antiqua" panose="02040602050305030304" pitchFamily="18" charset="0"/>
              </a:rPr>
              <a:t>arises at the superior ganglion contains general</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afferent </a:t>
            </a:r>
            <a:r>
              <a:rPr lang="en-GB" sz="1600" b="0" i="0" dirty="0" err="1">
                <a:solidFill>
                  <a:srgbClr val="495354"/>
                </a:solidFill>
                <a:effectLst/>
                <a:latin typeface="Book Antiqua" panose="02040602050305030304" pitchFamily="18" charset="0"/>
              </a:rPr>
              <a:t>fibers</a:t>
            </a:r>
            <a:r>
              <a:rPr lang="en-GB" sz="1600" b="0" i="0" dirty="0">
                <a:solidFill>
                  <a:srgbClr val="495354"/>
                </a:solidFill>
                <a:effectLst/>
                <a:latin typeface="Book Antiqua" panose="02040602050305030304" pitchFamily="18" charset="0"/>
              </a:rPr>
              <a:t> and it innervates and supplies</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sensation to the </a:t>
            </a:r>
            <a:r>
              <a:rPr lang="en-GB" sz="1600" b="0" i="0" dirty="0" err="1">
                <a:solidFill>
                  <a:srgbClr val="495354"/>
                </a:solidFill>
                <a:effectLst/>
                <a:latin typeface="Book Antiqua" panose="02040602050305030304" pitchFamily="18" charset="0"/>
              </a:rPr>
              <a:t>the</a:t>
            </a:r>
            <a:r>
              <a:rPr lang="en-GB" sz="1600" b="0" i="0" dirty="0">
                <a:solidFill>
                  <a:srgbClr val="495354"/>
                </a:solidFill>
                <a:effectLst/>
                <a:latin typeface="Book Antiqua" panose="02040602050305030304" pitchFamily="18" charset="0"/>
              </a:rPr>
              <a:t> external tympanic membrane and a</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small portion of the posterior aspect of the external ear.</a:t>
            </a:r>
            <a:endParaRPr lang="en-US" altLang="en-US" sz="1600" dirty="0">
              <a:latin typeface="Book Antiqua" panose="02040602050305030304" pitchFamily="18" charset="0"/>
            </a:endParaRPr>
          </a:p>
          <a:p>
            <a:pPr eaLnBrk="1" hangingPunct="1"/>
            <a:r>
              <a:rPr lang="en-GB" altLang="en-US" dirty="0">
                <a:latin typeface="Book Antiqua" panose="02040602050305030304" pitchFamily="18" charset="0"/>
              </a:rPr>
              <a:t>c</a:t>
            </a:r>
            <a:r>
              <a:rPr lang="en-US" altLang="en-US" dirty="0">
                <a:latin typeface="Book Antiqua" panose="02040602050305030304" pitchFamily="18" charset="0"/>
              </a:rPr>
              <a:t>) </a:t>
            </a:r>
            <a:r>
              <a:rPr lang="en-US" altLang="en-US" b="1" dirty="0" err="1">
                <a:latin typeface="Book Antiqua" panose="02040602050305030304" pitchFamily="18" charset="0"/>
              </a:rPr>
              <a:t>rr.pharyngei</a:t>
            </a:r>
            <a:r>
              <a:rPr lang="en-US" altLang="en-US" b="1" dirty="0">
                <a:latin typeface="Book Antiqua" panose="02040602050305030304" pitchFamily="18" charset="0"/>
              </a:rPr>
              <a:t> (plexus </a:t>
            </a:r>
            <a:r>
              <a:rPr lang="en-US" altLang="en-US" b="1" dirty="0" err="1">
                <a:latin typeface="Book Antiqua" panose="02040602050305030304" pitchFamily="18" charset="0"/>
              </a:rPr>
              <a:t>pharyngeus</a:t>
            </a:r>
            <a:r>
              <a:rPr lang="en-US" altLang="en-US" b="1" dirty="0">
                <a:latin typeface="Book Antiqua" panose="02040602050305030304" pitchFamily="18" charset="0"/>
              </a:rPr>
              <a:t>)</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b="1" dirty="0" err="1">
                <a:latin typeface="Book Antiqua" panose="02040602050305030304" pitchFamily="18" charset="0"/>
              </a:rPr>
              <a:t>r.communicans</a:t>
            </a:r>
            <a:r>
              <a:rPr lang="en-US" altLang="en-US" b="1" dirty="0">
                <a:latin typeface="Book Antiqua" panose="02040602050305030304" pitchFamily="18" charset="0"/>
              </a:rPr>
              <a:t> cum </a:t>
            </a:r>
            <a:r>
              <a:rPr lang="en-US" altLang="en-US" b="1" dirty="0" err="1">
                <a:latin typeface="Book Antiqua" panose="02040602050305030304" pitchFamily="18" charset="0"/>
              </a:rPr>
              <a:t>n.glossopharyngei</a:t>
            </a:r>
            <a:br>
              <a:rPr lang="en-US" altLang="en-US" dirty="0">
                <a:latin typeface="Book Antiqua" panose="02040602050305030304" pitchFamily="18" charset="0"/>
              </a:rPr>
            </a:br>
            <a:r>
              <a:rPr lang="en-GB" sz="1600" b="0" i="0" dirty="0">
                <a:effectLst/>
                <a:latin typeface="Book Antiqua" panose="02040602050305030304" pitchFamily="18" charset="0"/>
              </a:rPr>
              <a:t>arise from the inferior ganglion of the </a:t>
            </a:r>
            <a:r>
              <a:rPr lang="en-GB" sz="1600" b="0" i="0" dirty="0" err="1">
                <a:effectLst/>
                <a:latin typeface="Book Antiqua" panose="02040602050305030304" pitchFamily="18" charset="0"/>
              </a:rPr>
              <a:t>vagus</a:t>
            </a:r>
            <a:r>
              <a:rPr lang="en-GB" sz="1600" b="0" i="0" dirty="0">
                <a:effectLst/>
                <a:latin typeface="Book Antiqua" panose="02040602050305030304" pitchFamily="18" charset="0"/>
              </a:rPr>
              <a:t> nerve </a:t>
            </a:r>
            <a:br>
              <a:rPr lang="en-GB" sz="1600" b="0" i="0" dirty="0">
                <a:effectLst/>
                <a:latin typeface="Book Antiqua" panose="02040602050305030304" pitchFamily="18" charset="0"/>
              </a:rPr>
            </a:br>
            <a:r>
              <a:rPr lang="en-GB" sz="1600" b="0" i="0" dirty="0">
                <a:effectLst/>
                <a:latin typeface="Book Antiqua" panose="02040602050305030304" pitchFamily="18" charset="0"/>
              </a:rPr>
              <a:t>and contain visceral afferent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and motor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a:t>
            </a:r>
            <a:br>
              <a:rPr lang="en-GB" sz="1600" b="0" i="0" dirty="0">
                <a:effectLst/>
                <a:latin typeface="Book Antiqua" panose="02040602050305030304" pitchFamily="18" charset="0"/>
              </a:rPr>
            </a:br>
            <a:r>
              <a:rPr lang="en-GB" sz="1600" b="0" i="0" dirty="0">
                <a:effectLst/>
                <a:latin typeface="Book Antiqua" panose="02040602050305030304" pitchFamily="18" charset="0"/>
              </a:rPr>
              <a:t>The motor efferent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are supplied by the </a:t>
            </a:r>
            <a:br>
              <a:rPr lang="en-GB" sz="1600" b="0" i="0" dirty="0">
                <a:effectLst/>
                <a:latin typeface="Book Antiqua" panose="02040602050305030304" pitchFamily="18" charset="0"/>
              </a:rPr>
            </a:br>
            <a:r>
              <a:rPr lang="en-GB" sz="1600" b="0" i="0" dirty="0">
                <a:effectLst/>
                <a:latin typeface="Book Antiqua" panose="02040602050305030304" pitchFamily="18" charset="0"/>
              </a:rPr>
              <a:t> accessory nerve which joins the pharyngeal nerve.</a:t>
            </a:r>
            <a:br>
              <a:rPr lang="en-GB" sz="1600" b="0" i="0" dirty="0">
                <a:effectLst/>
                <a:latin typeface="Book Antiqua" panose="02040602050305030304" pitchFamily="18" charset="0"/>
              </a:rPr>
            </a:br>
            <a:r>
              <a:rPr lang="en-GB" sz="1600" b="0" i="0" dirty="0">
                <a:effectLst/>
                <a:latin typeface="Book Antiqua" panose="02040602050305030304" pitchFamily="18" charset="0"/>
              </a:rPr>
              <a:t>Form the plexus </a:t>
            </a:r>
            <a:r>
              <a:rPr lang="en-GB" sz="1600" b="0" i="0" dirty="0" err="1">
                <a:effectLst/>
                <a:latin typeface="Book Antiqua" panose="02040602050305030304" pitchFamily="18" charset="0"/>
              </a:rPr>
              <a:t>pharyngeus</a:t>
            </a:r>
            <a:r>
              <a:rPr lang="en-GB" sz="1600" b="0" i="0" dirty="0">
                <a:effectLst/>
                <a:latin typeface="Book Antiqua" panose="02040602050305030304" pitchFamily="18" charset="0"/>
              </a:rPr>
              <a:t> by </a:t>
            </a:r>
            <a:r>
              <a:rPr lang="en-GB" sz="1600" b="0" i="0" dirty="0" err="1">
                <a:effectLst/>
                <a:latin typeface="Book Antiqua" panose="02040602050305030304" pitchFamily="18" charset="0"/>
              </a:rPr>
              <a:t>anatomoses</a:t>
            </a:r>
            <a:r>
              <a:rPr lang="en-GB" sz="1600" b="0" i="0" dirty="0">
                <a:effectLst/>
                <a:latin typeface="Book Antiqua" panose="02040602050305030304" pitchFamily="18" charset="0"/>
              </a:rPr>
              <a:t> with</a:t>
            </a:r>
            <a:br>
              <a:rPr lang="en-GB" sz="1600" b="0" i="0" dirty="0">
                <a:effectLst/>
                <a:latin typeface="Book Antiqua" panose="02040602050305030304" pitchFamily="18" charset="0"/>
              </a:rPr>
            </a:br>
            <a:r>
              <a:rPr lang="en-GB" sz="1600" b="0" i="0" dirty="0">
                <a:effectLst/>
                <a:latin typeface="Book Antiqua" panose="02040602050305030304" pitchFamily="18" charset="0"/>
              </a:rPr>
              <a:t>glossopharyngeal nerve and </a:t>
            </a:r>
            <a:r>
              <a:rPr lang="en-GB" sz="1600" b="0" i="0" dirty="0" err="1">
                <a:effectLst/>
                <a:latin typeface="Book Antiqua" panose="02040602050305030304" pitchFamily="18" charset="0"/>
              </a:rPr>
              <a:t>nn</a:t>
            </a:r>
            <a:r>
              <a:rPr lang="en-GB" sz="1600" b="0" i="0" dirty="0">
                <a:effectLst/>
                <a:latin typeface="Book Antiqua" panose="02040602050305030304" pitchFamily="18" charset="0"/>
              </a:rPr>
              <a:t>. </a:t>
            </a:r>
            <a:r>
              <a:rPr lang="en-GB" sz="1600" dirty="0" err="1">
                <a:latin typeface="Book Antiqua" panose="02040602050305030304" pitchFamily="18" charset="0"/>
              </a:rPr>
              <a:t>l</a:t>
            </a:r>
            <a:r>
              <a:rPr lang="en-GB" sz="1600" b="0" i="0" dirty="0" err="1">
                <a:effectLst/>
                <a:latin typeface="Book Antiqua" panose="02040602050305030304" pitchFamily="18" charset="0"/>
              </a:rPr>
              <a:t>aryngopharyngei</a:t>
            </a:r>
            <a:r>
              <a:rPr lang="en-GB" sz="1600" b="0" i="0" dirty="0">
                <a:effectLst/>
                <a:latin typeface="Book Antiqua" panose="02040602050305030304" pitchFamily="18" charset="0"/>
              </a:rPr>
              <a:t>,</a:t>
            </a:r>
            <a:br>
              <a:rPr lang="en-GB" sz="1600" b="0" i="0" dirty="0">
                <a:effectLst/>
                <a:latin typeface="Book Antiqua" panose="02040602050305030304" pitchFamily="18" charset="0"/>
              </a:rPr>
            </a:br>
            <a:r>
              <a:rPr lang="en-GB" sz="1600" b="0" i="0" dirty="0">
                <a:effectLst/>
                <a:latin typeface="Book Antiqua" panose="02040602050305030304" pitchFamily="18" charset="0"/>
              </a:rPr>
              <a:t>The nerves of this plexus innervate many of the </a:t>
            </a:r>
            <a:br>
              <a:rPr lang="en-GB" sz="1600" b="0" i="0" dirty="0">
                <a:effectLst/>
                <a:latin typeface="Book Antiqua" panose="02040602050305030304" pitchFamily="18" charset="0"/>
              </a:rPr>
            </a:br>
            <a:r>
              <a:rPr lang="en-GB" sz="1600" b="0" i="0" dirty="0">
                <a:effectLst/>
                <a:latin typeface="Book Antiqua" panose="02040602050305030304" pitchFamily="18" charset="0"/>
              </a:rPr>
              <a:t>pharyngeal muscles, soft palate muscles and the </a:t>
            </a:r>
            <a:br>
              <a:rPr lang="en-GB" sz="1600" b="0" i="0" dirty="0">
                <a:effectLst/>
                <a:latin typeface="Book Antiqua" panose="02040602050305030304" pitchFamily="18" charset="0"/>
              </a:rPr>
            </a:br>
            <a:r>
              <a:rPr lang="en-GB" sz="1600" b="0" i="0" dirty="0">
                <a:effectLst/>
                <a:latin typeface="Book Antiqua" panose="02040602050305030304" pitchFamily="18" charset="0"/>
              </a:rPr>
              <a:t>mucosa of the pharynx.</a:t>
            </a:r>
          </a:p>
          <a:p>
            <a:pPr eaLnBrk="1" hangingPunct="1"/>
            <a:r>
              <a:rPr lang="en-GB" sz="1600" b="0" i="0" dirty="0">
                <a:effectLst/>
                <a:latin typeface="Book Antiqua" panose="02040602050305030304" pitchFamily="18" charset="0"/>
              </a:rPr>
              <a:t>Branches from the pharyngeal plexus also contribute to the internal carotid plexus (located on the lateral side of the internal carotid artery) along with sympathetic and glossopharyngeal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The vagal visceral afferent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transmit impulses from the chemoreceptors in the carotid body.</a:t>
            </a:r>
            <a:endParaRPr lang="en-US" altLang="en-US" sz="1600" dirty="0">
              <a:latin typeface="Book Antiqua" panose="02040602050305030304" pitchFamily="18" charset="0"/>
              <a:cs typeface="Times New Roman" panose="02020603050405020304" pitchFamily="18" charset="0"/>
            </a:endParaRPr>
          </a:p>
        </p:txBody>
      </p:sp>
      <p:sp>
        <p:nvSpPr>
          <p:cNvPr id="60421" name="Rounded Rectangle 9"/>
          <p:cNvSpPr>
            <a:spLocks noChangeArrowheads="1"/>
          </p:cNvSpPr>
          <p:nvPr/>
        </p:nvSpPr>
        <p:spPr bwMode="auto">
          <a:xfrm>
            <a:off x="7677472" y="3356992"/>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2" name="Rounded Rectangle 10"/>
          <p:cNvSpPr>
            <a:spLocks noChangeArrowheads="1"/>
          </p:cNvSpPr>
          <p:nvPr/>
        </p:nvSpPr>
        <p:spPr bwMode="auto">
          <a:xfrm>
            <a:off x="8037512" y="4726855"/>
            <a:ext cx="114300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3" name="Rounded Rectangle 11"/>
          <p:cNvSpPr>
            <a:spLocks noChangeArrowheads="1"/>
          </p:cNvSpPr>
          <p:nvPr/>
        </p:nvSpPr>
        <p:spPr bwMode="auto">
          <a:xfrm>
            <a:off x="4653136" y="3502720"/>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4" name="Rounded Rectangle 12"/>
          <p:cNvSpPr>
            <a:spLocks noChangeArrowheads="1"/>
          </p:cNvSpPr>
          <p:nvPr/>
        </p:nvSpPr>
        <p:spPr bwMode="auto">
          <a:xfrm>
            <a:off x="7812360" y="2566615"/>
            <a:ext cx="114300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4A5AB275-62DE-B215-D6D5-E8F8DA189ACD}"/>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l="30469" t="17812" r="29102" b="5312"/>
          <a:stretch>
            <a:fillRect/>
          </a:stretch>
        </p:blipFill>
        <p:spPr bwMode="auto">
          <a:xfrm>
            <a:off x="4658806" y="404664"/>
            <a:ext cx="4521706" cy="537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5"/>
          <p:cNvSpPr>
            <a:spLocks noChangeArrowheads="1"/>
          </p:cNvSpPr>
          <p:nvPr/>
        </p:nvSpPr>
        <p:spPr bwMode="auto">
          <a:xfrm>
            <a:off x="24604" y="287673"/>
            <a:ext cx="8928992"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rPr>
              <a:t>:</a:t>
            </a:r>
          </a:p>
          <a:p>
            <a:pPr eaLnBrk="1" hangingPunct="1"/>
            <a:br>
              <a:rPr lang="en-US" altLang="en-US" sz="800" dirty="0">
                <a:latin typeface="Book Antiqua" panose="02040602050305030304" pitchFamily="18" charset="0"/>
              </a:rPr>
            </a:br>
            <a:r>
              <a:rPr lang="en-GB" altLang="en-US" dirty="0">
                <a:latin typeface="Book Antiqua" panose="02040602050305030304" pitchFamily="18" charset="0"/>
              </a:rPr>
              <a:t>d</a:t>
            </a:r>
            <a:r>
              <a:rPr lang="en-US" altLang="en-US" dirty="0">
                <a:latin typeface="Book Antiqua" panose="02040602050305030304" pitchFamily="18" charset="0"/>
              </a:rPr>
              <a:t>) </a:t>
            </a:r>
            <a:r>
              <a:rPr lang="en-US" altLang="en-US" b="1" dirty="0">
                <a:latin typeface="Book Antiqua" panose="02040602050305030304" pitchFamily="18" charset="0"/>
              </a:rPr>
              <a:t>n. </a:t>
            </a:r>
            <a:r>
              <a:rPr lang="en-US" altLang="en-US" b="1" dirty="0" err="1">
                <a:latin typeface="Book Antiqua" panose="02040602050305030304" pitchFamily="18" charset="0"/>
              </a:rPr>
              <a:t>laryngeus</a:t>
            </a:r>
            <a:r>
              <a:rPr lang="en-US" altLang="en-US" b="1" dirty="0">
                <a:latin typeface="Book Antiqua" panose="02040602050305030304" pitchFamily="18" charset="0"/>
              </a:rPr>
              <a:t> superior</a:t>
            </a:r>
          </a:p>
          <a:p>
            <a:pPr eaLnBrk="1" hangingPunct="1"/>
            <a:r>
              <a:rPr lang="en-US" altLang="en-US" dirty="0">
                <a:latin typeface="Book Antiqua" panose="02040602050305030304" pitchFamily="18" charset="0"/>
              </a:rPr>
              <a:t>     </a:t>
            </a:r>
            <a:r>
              <a:rPr lang="sv-SE" altLang="en-US" dirty="0">
                <a:latin typeface="Book Antiqua" panose="02040602050305030304" pitchFamily="18" charset="0"/>
              </a:rPr>
              <a:t>r. internus – </a:t>
            </a:r>
            <a:r>
              <a:rPr lang="en-GB" altLang="en-US" sz="1600" dirty="0">
                <a:latin typeface="Book Antiqua" panose="02040602050305030304" pitchFamily="18" charset="0"/>
              </a:rPr>
              <a:t>sensory branch</a:t>
            </a:r>
            <a:r>
              <a:rPr lang="sv-SE" altLang="en-US" sz="1600" dirty="0">
                <a:latin typeface="Book Antiqua" panose="02040602050305030304" pitchFamily="18" charset="0"/>
              </a:rPr>
              <a:t>/innervates </a:t>
            </a:r>
            <a:br>
              <a:rPr lang="sv-SE" altLang="en-US" sz="1600" dirty="0">
                <a:latin typeface="Book Antiqua" panose="02040602050305030304" pitchFamily="18" charset="0"/>
              </a:rPr>
            </a:br>
            <a:r>
              <a:rPr lang="sv-SE" altLang="en-US" sz="1600" dirty="0">
                <a:latin typeface="Book Antiqua" panose="02040602050305030304" pitchFamily="18" charset="0"/>
              </a:rPr>
              <a:t>                           mucosa of larynx </a:t>
            </a:r>
            <a:r>
              <a:rPr lang="en-GB" altLang="en-US" sz="1600" dirty="0">
                <a:latin typeface="Book Antiqua" panose="02040602050305030304" pitchFamily="18" charset="0"/>
              </a:rPr>
              <a:t>above</a:t>
            </a:r>
            <a:br>
              <a:rPr lang="en-US" altLang="en-US" sz="1600" dirty="0">
                <a:latin typeface="Book Antiqua" panose="02040602050305030304" pitchFamily="18" charset="0"/>
              </a:rPr>
            </a:br>
            <a:r>
              <a:rPr lang="en-US" altLang="en-US" sz="1600" dirty="0">
                <a:latin typeface="Book Antiqua" panose="02040602050305030304" pitchFamily="18" charset="0"/>
              </a:rPr>
              <a:t>                           plica vocalis</a:t>
            </a:r>
          </a:p>
          <a:p>
            <a:pPr eaLnBrk="1" hangingPunct="1"/>
            <a:r>
              <a:rPr lang="en-US" altLang="en-US" dirty="0">
                <a:latin typeface="Book Antiqua" panose="02040602050305030304" pitchFamily="18" charset="0"/>
              </a:rPr>
              <a:t>     r. externus </a:t>
            </a:r>
            <a:r>
              <a:rPr lang="en-US" altLang="en-US" sz="1600" dirty="0">
                <a:latin typeface="Book Antiqua" panose="02040602050305030304" pitchFamily="18" charset="0"/>
              </a:rPr>
              <a:t>– </a:t>
            </a:r>
            <a:r>
              <a:rPr lang="en-GB" altLang="en-US" sz="1600" dirty="0">
                <a:latin typeface="Book Antiqua" panose="02040602050305030304" pitchFamily="18" charset="0"/>
              </a:rPr>
              <a:t>motor branch / innervates</a:t>
            </a:r>
            <a:endParaRPr lang="en-US" altLang="en-US" sz="1600" dirty="0">
              <a:latin typeface="Book Antiqua" panose="02040602050305030304" pitchFamily="18" charset="0"/>
            </a:endParaRPr>
          </a:p>
          <a:p>
            <a:pPr eaLnBrk="1" hangingPunct="1"/>
            <a:r>
              <a:rPr lang="en-US" altLang="en-US" sz="1600" dirty="0">
                <a:latin typeface="Book Antiqua" panose="02040602050305030304" pitchFamily="18" charset="0"/>
              </a:rPr>
              <a:t>             m. </a:t>
            </a:r>
            <a:r>
              <a:rPr lang="en-US" altLang="en-US" sz="1600" dirty="0" err="1">
                <a:latin typeface="Book Antiqua" panose="02040602050305030304" pitchFamily="18" charset="0"/>
              </a:rPr>
              <a:t>cricotyroideus</a:t>
            </a:r>
            <a:r>
              <a:rPr lang="en-US" altLang="en-US" sz="1600" dirty="0">
                <a:latin typeface="Book Antiqua" panose="02040602050305030304" pitchFamily="18" charset="0"/>
              </a:rPr>
              <a:t> (</a:t>
            </a:r>
            <a:r>
              <a:rPr lang="en-US" altLang="en-US" sz="1600" dirty="0" err="1">
                <a:latin typeface="Book Antiqua" panose="02040602050305030304" pitchFamily="18" charset="0"/>
              </a:rPr>
              <a:t>mucsulus</a:t>
            </a:r>
            <a:r>
              <a:rPr lang="en-US" altLang="en-US" sz="1600" dirty="0">
                <a:latin typeface="Book Antiqua" panose="02040602050305030304" pitchFamily="18" charset="0"/>
              </a:rPr>
              <a:t> of larynx)</a:t>
            </a:r>
          </a:p>
          <a:p>
            <a:pPr eaLnBrk="1" hangingPunct="1"/>
            <a:r>
              <a:rPr lang="en-US" altLang="en-US" sz="1600" dirty="0">
                <a:latin typeface="Book Antiqua" panose="02040602050305030304" pitchFamily="18" charset="0"/>
              </a:rPr>
              <a:t>             m. constrictor </a:t>
            </a:r>
            <a:r>
              <a:rPr lang="en-US" altLang="en-US" sz="1600" dirty="0" err="1">
                <a:latin typeface="Book Antiqua" panose="02040602050305030304" pitchFamily="18" charset="0"/>
              </a:rPr>
              <a:t>pharyngis</a:t>
            </a:r>
            <a:r>
              <a:rPr lang="en-US" altLang="en-US" sz="1600" dirty="0">
                <a:latin typeface="Book Antiqua" panose="02040602050305030304" pitchFamily="18" charset="0"/>
              </a:rPr>
              <a:t> inferior</a:t>
            </a:r>
          </a:p>
          <a:p>
            <a:pPr eaLnBrk="1" hangingPunct="1"/>
            <a:r>
              <a:rPr lang="en-GB" altLang="en-US" dirty="0">
                <a:latin typeface="Book Antiqua" panose="02040602050305030304" pitchFamily="18" charset="0"/>
              </a:rPr>
              <a:t>e</a:t>
            </a:r>
            <a:r>
              <a:rPr lang="en-US" altLang="en-US" dirty="0">
                <a:latin typeface="Book Antiqua" panose="02040602050305030304" pitchFamily="18" charset="0"/>
              </a:rPr>
              <a:t>) </a:t>
            </a:r>
            <a:r>
              <a:rPr lang="en-US" altLang="en-US" b="1" dirty="0" err="1">
                <a:latin typeface="Book Antiqua" panose="02040602050305030304" pitchFamily="18" charset="0"/>
              </a:rPr>
              <a:t>rr.cardiaci</a:t>
            </a:r>
            <a:br>
              <a:rPr lang="en-US" altLang="en-US" b="1" dirty="0">
                <a:latin typeface="Book Antiqua" panose="02040602050305030304" pitchFamily="18" charset="0"/>
              </a:rPr>
            </a:br>
            <a:r>
              <a:rPr lang="en-US" altLang="en-US" b="1" dirty="0">
                <a:latin typeface="Book Antiqua" panose="02040602050305030304" pitchFamily="18" charset="0"/>
              </a:rPr>
              <a:t>    for parasympathetic innervation of the heart</a:t>
            </a: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a:t>
            </a:r>
            <a:r>
              <a:rPr lang="en-US" altLang="en-US" dirty="0">
                <a:latin typeface="Book Antiqua" panose="02040602050305030304" pitchFamily="18" charset="0"/>
              </a:rPr>
              <a:t>. </a:t>
            </a:r>
            <a:r>
              <a:rPr lang="en-US" altLang="en-US" dirty="0" err="1">
                <a:latin typeface="Book Antiqua" panose="02040602050305030304" pitchFamily="18" charset="0"/>
              </a:rPr>
              <a:t>cardiaci</a:t>
            </a:r>
            <a:r>
              <a:rPr lang="en-US" altLang="en-US" dirty="0">
                <a:latin typeface="Book Antiqua" panose="02040602050305030304" pitchFamily="18" charset="0"/>
              </a:rPr>
              <a:t> </a:t>
            </a:r>
            <a:r>
              <a:rPr lang="en-US" altLang="en-US" dirty="0" err="1">
                <a:latin typeface="Book Antiqua" panose="02040602050305030304" pitchFamily="18" charset="0"/>
              </a:rPr>
              <a:t>cervicales</a:t>
            </a:r>
            <a:r>
              <a:rPr lang="en-US" altLang="en-US" dirty="0">
                <a:latin typeface="Book Antiqua" panose="02040602050305030304" pitchFamily="18" charset="0"/>
              </a:rPr>
              <a:t> </a:t>
            </a:r>
            <a:r>
              <a:rPr lang="en-US" altLang="en-US" dirty="0" err="1">
                <a:latin typeface="Book Antiqua" panose="02040602050305030304" pitchFamily="18" charset="0"/>
              </a:rPr>
              <a:t>superiores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rr.cardiaci</a:t>
            </a:r>
            <a:r>
              <a:rPr lang="en-US" altLang="en-US" dirty="0">
                <a:latin typeface="Book Antiqua" panose="02040602050305030304" pitchFamily="18" charset="0"/>
              </a:rPr>
              <a:t> </a:t>
            </a:r>
            <a:r>
              <a:rPr lang="en-US" altLang="en-US" dirty="0" err="1">
                <a:latin typeface="Book Antiqua" panose="02040602050305030304" pitchFamily="18" charset="0"/>
              </a:rPr>
              <a:t>cervicales</a:t>
            </a:r>
            <a:r>
              <a:rPr lang="en-US" altLang="en-US" dirty="0">
                <a:latin typeface="Book Antiqua" panose="02040602050305030304" pitchFamily="18" charset="0"/>
              </a:rPr>
              <a:t> </a:t>
            </a:r>
            <a:r>
              <a:rPr lang="en-US" altLang="en-US" dirty="0" err="1">
                <a:latin typeface="Book Antiqua" panose="02040602050305030304" pitchFamily="18" charset="0"/>
              </a:rPr>
              <a:t>inferiores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a:t>
            </a:r>
            <a:r>
              <a:rPr lang="en-US" altLang="en-US" dirty="0">
                <a:latin typeface="Book Antiqua" panose="02040602050305030304" pitchFamily="18" charset="0"/>
              </a:rPr>
              <a:t>. </a:t>
            </a:r>
            <a:r>
              <a:rPr lang="en-US" altLang="en-US" dirty="0" err="1">
                <a:latin typeface="Book Antiqua" panose="02040602050305030304" pitchFamily="18" charset="0"/>
              </a:rPr>
              <a:t>cardiaci</a:t>
            </a:r>
            <a:r>
              <a:rPr lang="en-US" altLang="en-US" dirty="0">
                <a:latin typeface="Book Antiqua" panose="02040602050305030304" pitchFamily="18" charset="0"/>
              </a:rPr>
              <a:t> </a:t>
            </a:r>
            <a:r>
              <a:rPr lang="en-US" altLang="en-US" dirty="0" err="1">
                <a:latin typeface="Book Antiqua" panose="02040602050305030304" pitchFamily="18" charset="0"/>
              </a:rPr>
              <a:t>thoracici</a:t>
            </a:r>
            <a:endParaRPr lang="en-US" altLang="en-US" dirty="0">
              <a:latin typeface="Book Antiqua" panose="02040602050305030304" pitchFamily="18" charset="0"/>
            </a:endParaRPr>
          </a:p>
          <a:p>
            <a:pPr eaLnBrk="1" hangingPunct="1"/>
            <a:r>
              <a:rPr lang="en-GB" altLang="en-US" dirty="0">
                <a:latin typeface="Book Antiqua" panose="02040602050305030304" pitchFamily="18" charset="0"/>
              </a:rPr>
              <a:t>f</a:t>
            </a:r>
            <a:r>
              <a:rPr lang="en-US" altLang="en-US" dirty="0">
                <a:latin typeface="Book Antiqua" panose="02040602050305030304" pitchFamily="18" charset="0"/>
              </a:rPr>
              <a:t>)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bronchiales</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sz="1600" dirty="0">
                <a:latin typeface="Book Antiqua" panose="02040602050305030304" pitchFamily="18" charset="0"/>
              </a:rPr>
              <a:t>for pulmonary plexus that innervates </a:t>
            </a:r>
            <a:br>
              <a:rPr lang="en-US" altLang="en-US" sz="1600" dirty="0">
                <a:latin typeface="Book Antiqua" panose="02040602050305030304" pitchFamily="18" charset="0"/>
              </a:rPr>
            </a:br>
            <a:r>
              <a:rPr lang="en-US" altLang="en-US" sz="1600" dirty="0">
                <a:latin typeface="Book Antiqua" panose="02040602050305030304" pitchFamily="18" charset="0"/>
              </a:rPr>
              <a:t>    bronchial tree and visceral pleura</a:t>
            </a:r>
          </a:p>
          <a:p>
            <a:pPr eaLnBrk="1" hangingPunct="1"/>
            <a:r>
              <a:rPr lang="en-GB" altLang="en-US" dirty="0">
                <a:latin typeface="Book Antiqua" panose="02040602050305030304" pitchFamily="18" charset="0"/>
              </a:rPr>
              <a:t>g</a:t>
            </a:r>
            <a:r>
              <a:rPr lang="en-US" altLang="en-US" dirty="0">
                <a:latin typeface="Book Antiqua" panose="02040602050305030304" pitchFamily="18" charset="0"/>
              </a:rPr>
              <a:t>) </a:t>
            </a:r>
            <a:r>
              <a:rPr lang="en-US" altLang="en-US" b="1" dirty="0" err="1">
                <a:latin typeface="Book Antiqua" panose="02040602050305030304" pitchFamily="18" charset="0"/>
              </a:rPr>
              <a:t>rr.esophageales</a:t>
            </a:r>
            <a:endParaRPr lang="en-US" altLang="en-US" b="1" dirty="0">
              <a:latin typeface="Book Antiqua" panose="02040602050305030304" pitchFamily="18" charset="0"/>
            </a:endParaRPr>
          </a:p>
          <a:p>
            <a:pPr eaLnBrk="1" hangingPunct="1"/>
            <a:r>
              <a:rPr lang="en-GB" altLang="en-US" b="1" dirty="0">
                <a:latin typeface="Book Antiqua" panose="02040602050305030304" pitchFamily="18" charset="0"/>
              </a:rPr>
              <a:t>h</a:t>
            </a:r>
            <a:r>
              <a:rPr lang="en-US" altLang="en-US" b="1" dirty="0">
                <a:latin typeface="Book Antiqua" panose="02040602050305030304" pitchFamily="18" charset="0"/>
              </a:rPr>
              <a:t>) </a:t>
            </a:r>
            <a:r>
              <a:rPr lang="en-US" altLang="en-US" b="1" dirty="0" err="1">
                <a:latin typeface="Book Antiqua" panose="02040602050305030304" pitchFamily="18" charset="0"/>
              </a:rPr>
              <a:t>n.laryngeus</a:t>
            </a:r>
            <a:r>
              <a:rPr lang="en-US" altLang="en-US" b="1" dirty="0">
                <a:latin typeface="Book Antiqua" panose="02040602050305030304" pitchFamily="18" charset="0"/>
              </a:rPr>
              <a:t> </a:t>
            </a:r>
            <a:r>
              <a:rPr lang="en-US" altLang="en-US" b="1" dirty="0" err="1">
                <a:latin typeface="Book Antiqua" panose="02040602050305030304" pitchFamily="18" charset="0"/>
              </a:rPr>
              <a:t>reccurrens</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a:t>
            </a:r>
            <a:r>
              <a:rPr lang="en-GB" sz="1600" b="1" i="0" dirty="0">
                <a:effectLst/>
                <a:latin typeface="Book Antiqua" panose="02040602050305030304" pitchFamily="18" charset="0"/>
              </a:rPr>
              <a:t>The right nerve </a:t>
            </a:r>
            <a:r>
              <a:rPr lang="en-GB" sz="1600" b="0" i="0" dirty="0">
                <a:effectLst/>
                <a:latin typeface="Book Antiqua" panose="02040602050305030304" pitchFamily="18" charset="0"/>
              </a:rPr>
              <a:t>branches from the </a:t>
            </a:r>
            <a:r>
              <a:rPr lang="en-GB" sz="1600" b="0" i="0" dirty="0" err="1">
                <a:effectLst/>
                <a:latin typeface="Book Antiqua" panose="02040602050305030304" pitchFamily="18" charset="0"/>
              </a:rPr>
              <a:t>vagus</a:t>
            </a:r>
            <a:r>
              <a:rPr lang="en-GB" sz="1600" b="0" i="0" dirty="0">
                <a:effectLst/>
                <a:latin typeface="Book Antiqua" panose="02040602050305030304" pitchFamily="18" charset="0"/>
              </a:rPr>
              <a:t> nerve at </a:t>
            </a:r>
            <a:br>
              <a:rPr lang="en-GB" sz="1600" b="0" i="0" dirty="0">
                <a:effectLst/>
                <a:latin typeface="Book Antiqua" panose="02040602050305030304" pitchFamily="18" charset="0"/>
              </a:rPr>
            </a:br>
            <a:r>
              <a:rPr lang="en-GB" sz="1600" b="0" i="0" dirty="0">
                <a:effectLst/>
                <a:latin typeface="Book Antiqua" panose="02040602050305030304" pitchFamily="18" charset="0"/>
              </a:rPr>
              <a:t>the base of the neck, travels under the subclavian artery, and </a:t>
            </a:r>
            <a:br>
              <a:rPr lang="en-GB" sz="1600" b="0" i="0" dirty="0">
                <a:effectLst/>
                <a:latin typeface="Book Antiqua" panose="02040602050305030304" pitchFamily="18" charset="0"/>
              </a:rPr>
            </a:br>
            <a:r>
              <a:rPr lang="en-GB" sz="1600" b="0" i="0" dirty="0">
                <a:effectLst/>
                <a:latin typeface="Book Antiqua" panose="02040602050305030304" pitchFamily="18" charset="0"/>
              </a:rPr>
              <a:t>then courses upwards in the tracheoesophageal groove and enters the larynx. </a:t>
            </a:r>
            <a:br>
              <a:rPr lang="en-GB" sz="1600" b="0" i="0" dirty="0">
                <a:effectLst/>
                <a:latin typeface="Book Antiqua" panose="02040602050305030304" pitchFamily="18" charset="0"/>
              </a:rPr>
            </a:br>
            <a:r>
              <a:rPr lang="en-GB" sz="1600" b="1" i="0" dirty="0">
                <a:effectLst/>
                <a:latin typeface="Book Antiqua" panose="02040602050305030304" pitchFamily="18" charset="0"/>
              </a:rPr>
              <a:t>The left nerve </a:t>
            </a:r>
            <a:r>
              <a:rPr lang="en-GB" sz="1600" b="0" i="0" dirty="0">
                <a:effectLst/>
                <a:latin typeface="Book Antiqua" panose="02040602050305030304" pitchFamily="18" charset="0"/>
              </a:rPr>
              <a:t>has a similar pathway, however it loops around the aortic arch.</a:t>
            </a:r>
            <a:br>
              <a:rPr lang="en-GB" sz="1600" b="0" i="0" dirty="0">
                <a:effectLst/>
                <a:latin typeface="Book Antiqua" panose="02040602050305030304" pitchFamily="18" charset="0"/>
              </a:rPr>
            </a:br>
            <a:r>
              <a:rPr lang="en-GB" sz="1600" b="0" i="0" dirty="0">
                <a:effectLst/>
                <a:latin typeface="Book Antiqua" panose="02040602050305030304" pitchFamily="18" charset="0"/>
              </a:rPr>
              <a:t>The terminal branch of recurrent laryngeal nerv</a:t>
            </a:r>
            <a:r>
              <a:rPr lang="en-GB" sz="1600" dirty="0">
                <a:latin typeface="Book Antiqua" panose="02040602050305030304" pitchFamily="18" charset="0"/>
              </a:rPr>
              <a:t>e is </a:t>
            </a:r>
            <a:r>
              <a:rPr lang="en-US" altLang="en-US" sz="1600" dirty="0">
                <a:latin typeface="Book Antiqua" panose="02040602050305030304" pitchFamily="18" charset="0"/>
              </a:rPr>
              <a:t>n. </a:t>
            </a:r>
            <a:r>
              <a:rPr lang="en-US" altLang="en-US" sz="1600" dirty="0" err="1">
                <a:latin typeface="Book Antiqua" panose="02040602050305030304" pitchFamily="18" charset="0"/>
              </a:rPr>
              <a:t>laryngeus</a:t>
            </a:r>
            <a:r>
              <a:rPr lang="en-US" altLang="en-US" sz="1600" dirty="0">
                <a:latin typeface="Book Antiqua" panose="02040602050305030304" pitchFamily="18" charset="0"/>
              </a:rPr>
              <a:t> inferior that innervates all muscles of larynx except m. </a:t>
            </a:r>
            <a:r>
              <a:rPr lang="en-US" altLang="en-US" sz="1600" dirty="0" err="1">
                <a:latin typeface="Book Antiqua" panose="02040602050305030304" pitchFamily="18" charset="0"/>
              </a:rPr>
              <a:t>cricothyroideus</a:t>
            </a:r>
            <a:endParaRPr lang="en-US" altLang="en-US" sz="1600" dirty="0">
              <a:latin typeface="Book Antiqua" panose="02040602050305030304" pitchFamily="18" charset="0"/>
              <a:cs typeface="Times New Roman" panose="02020603050405020304" pitchFamily="18" charset="0"/>
            </a:endParaRPr>
          </a:p>
        </p:txBody>
      </p:sp>
      <p:sp>
        <p:nvSpPr>
          <p:cNvPr id="60421" name="Rounded Rectangle 9"/>
          <p:cNvSpPr>
            <a:spLocks noChangeArrowheads="1"/>
          </p:cNvSpPr>
          <p:nvPr/>
        </p:nvSpPr>
        <p:spPr bwMode="auto">
          <a:xfrm>
            <a:off x="7668344" y="3212976"/>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2" name="Rounded Rectangle 10"/>
          <p:cNvSpPr>
            <a:spLocks noChangeArrowheads="1"/>
          </p:cNvSpPr>
          <p:nvPr/>
        </p:nvSpPr>
        <p:spPr bwMode="auto">
          <a:xfrm>
            <a:off x="8037512" y="4510831"/>
            <a:ext cx="114300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3" name="Rounded Rectangle 11"/>
          <p:cNvSpPr>
            <a:spLocks noChangeArrowheads="1"/>
          </p:cNvSpPr>
          <p:nvPr/>
        </p:nvSpPr>
        <p:spPr bwMode="auto">
          <a:xfrm>
            <a:off x="4779618" y="3284984"/>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60424" name="Rounded Rectangle 12"/>
          <p:cNvSpPr>
            <a:spLocks noChangeArrowheads="1"/>
          </p:cNvSpPr>
          <p:nvPr/>
        </p:nvSpPr>
        <p:spPr bwMode="auto">
          <a:xfrm>
            <a:off x="7810596" y="2409540"/>
            <a:ext cx="114300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4A5AB275-62DE-B215-D6D5-E8F8DA189ACD}"/>
              </a:ext>
            </a:extLst>
          </p:cNvPr>
          <p:cNvSpPr txBox="1">
            <a:spLocks noChangeArrowheads="1"/>
          </p:cNvSpPr>
          <p:nvPr/>
        </p:nvSpPr>
        <p:spPr bwMode="auto">
          <a:xfrm>
            <a:off x="2051720" y="0"/>
            <a:ext cx="6901876"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83829832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l="27539" t="11250" r="22656" b="25000"/>
          <a:stretch>
            <a:fillRect/>
          </a:stretch>
        </p:blipFill>
        <p:spPr bwMode="auto">
          <a:xfrm>
            <a:off x="3496628" y="2276872"/>
            <a:ext cx="5647372" cy="4517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1"/>
          <p:cNvSpPr>
            <a:spLocks noChangeArrowheads="1"/>
          </p:cNvSpPr>
          <p:nvPr/>
        </p:nvSpPr>
        <p:spPr bwMode="auto">
          <a:xfrm>
            <a:off x="0" y="608578"/>
            <a:ext cx="912584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Terminal branches – in abdomen</a:t>
            </a:r>
            <a:r>
              <a:rPr lang="en-US" altLang="en-US" dirty="0">
                <a:latin typeface="Book Antiqua" panose="02040602050305030304" pitchFamily="18" charset="0"/>
              </a:rPr>
              <a:t>:</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1) </a:t>
            </a:r>
            <a:r>
              <a:rPr lang="en-US" altLang="en-US" b="1" dirty="0">
                <a:latin typeface="Book Antiqua" panose="02040602050305030304" pitchFamily="18" charset="0"/>
              </a:rPr>
              <a:t>Truncus </a:t>
            </a:r>
            <a:r>
              <a:rPr lang="en-US" altLang="en-US" b="1" dirty="0" err="1">
                <a:latin typeface="Book Antiqua" panose="02040602050305030304" pitchFamily="18" charset="0"/>
              </a:rPr>
              <a:t>vagalis</a:t>
            </a:r>
            <a:r>
              <a:rPr lang="en-US" altLang="en-US" b="1" dirty="0">
                <a:latin typeface="Book Antiqua" panose="02040602050305030304" pitchFamily="18" charset="0"/>
              </a:rPr>
              <a:t> posterior </a:t>
            </a:r>
            <a:r>
              <a:rPr lang="en-US" altLang="en-US" dirty="0">
                <a:latin typeface="Book Antiqua" panose="02040602050305030304" pitchFamily="18" charset="0"/>
              </a:rPr>
              <a:t>– </a:t>
            </a:r>
            <a:r>
              <a:rPr lang="en-GB" altLang="en-US" b="1" dirty="0">
                <a:latin typeface="Book Antiqua" panose="02040602050305030304" pitchFamily="18" charset="0"/>
              </a:rPr>
              <a:t>from the right vagal nerve – FOR PLEXUS CELIACUS </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a:t>
            </a:r>
            <a:r>
              <a:rPr lang="en-US" altLang="en-US" dirty="0">
                <a:latin typeface="Book Antiqua" panose="02040602050305030304" pitchFamily="18" charset="0"/>
              </a:rPr>
              <a:t> </a:t>
            </a:r>
            <a:r>
              <a:rPr lang="en-US" altLang="en-US" dirty="0" err="1">
                <a:latin typeface="Book Antiqua" panose="02040602050305030304" pitchFamily="18" charset="0"/>
              </a:rPr>
              <a:t>gastrici</a:t>
            </a:r>
            <a:r>
              <a:rPr lang="en-US" altLang="en-US" dirty="0">
                <a:latin typeface="Book Antiqua" panose="02040602050305030304" pitchFamily="18" charset="0"/>
              </a:rPr>
              <a:t> posteriores</a:t>
            </a: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a:t>
            </a:r>
            <a:r>
              <a:rPr lang="en-US" altLang="en-US" dirty="0">
                <a:latin typeface="Book Antiqua" panose="02040602050305030304" pitchFamily="18" charset="0"/>
              </a:rPr>
              <a:t>. </a:t>
            </a:r>
            <a:r>
              <a:rPr lang="en-US" altLang="en-US" dirty="0" err="1">
                <a:latin typeface="Book Antiqua" panose="02040602050305030304" pitchFamily="18" charset="0"/>
              </a:rPr>
              <a:t>coeliaci</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px</a:t>
            </a:r>
            <a:r>
              <a:rPr lang="en-US" altLang="en-US" dirty="0">
                <a:latin typeface="Book Antiqua" panose="02040602050305030304" pitchFamily="18" charset="0"/>
              </a:rPr>
              <a:t> </a:t>
            </a:r>
            <a:r>
              <a:rPr lang="en-US" altLang="en-US" dirty="0" err="1">
                <a:latin typeface="Book Antiqua" panose="02040602050305030304" pitchFamily="18" charset="0"/>
              </a:rPr>
              <a:t>splenicus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px.renalis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px</a:t>
            </a:r>
            <a:r>
              <a:rPr lang="en-US" altLang="en-US" dirty="0">
                <a:latin typeface="Book Antiqua" panose="02040602050305030304" pitchFamily="18" charset="0"/>
              </a:rPr>
              <a:t>. </a:t>
            </a:r>
            <a:r>
              <a:rPr lang="en-US" altLang="en-US" dirty="0" err="1">
                <a:latin typeface="Book Antiqua" panose="02040602050305030304" pitchFamily="18" charset="0"/>
              </a:rPr>
              <a:t>suprarenalis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px.mesentericus</a:t>
            </a:r>
            <a:r>
              <a:rPr lang="en-US" altLang="en-US" dirty="0">
                <a:latin typeface="Book Antiqua" panose="02040602050305030304" pitchFamily="18" charset="0"/>
              </a:rPr>
              <a:t> sup</a:t>
            </a:r>
            <a:br>
              <a:rPr lang="en-US" altLang="en-US" dirty="0">
                <a:latin typeface="Book Antiqua" panose="02040602050305030304" pitchFamily="18" charset="0"/>
              </a:rPr>
            </a:b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2) </a:t>
            </a:r>
            <a:r>
              <a:rPr lang="en-US" altLang="en-US" b="1" dirty="0">
                <a:latin typeface="Book Antiqua" panose="02040602050305030304" pitchFamily="18" charset="0"/>
              </a:rPr>
              <a:t>Truncus </a:t>
            </a:r>
            <a:r>
              <a:rPr lang="en-US" altLang="en-US" b="1" dirty="0" err="1">
                <a:latin typeface="Book Antiqua" panose="02040602050305030304" pitchFamily="18" charset="0"/>
              </a:rPr>
              <a:t>vagalis</a:t>
            </a:r>
            <a:r>
              <a:rPr lang="en-US" altLang="en-US" b="1" dirty="0">
                <a:latin typeface="Book Antiqua" panose="02040602050305030304" pitchFamily="18" charset="0"/>
              </a:rPr>
              <a:t> anterior </a:t>
            </a:r>
            <a:br>
              <a:rPr lang="en-US" altLang="en-US" b="1" dirty="0">
                <a:latin typeface="Book Antiqua" panose="02040602050305030304" pitchFamily="18" charset="0"/>
              </a:rPr>
            </a:br>
            <a:r>
              <a:rPr lang="en-US" altLang="en-US" b="1" dirty="0">
                <a:latin typeface="Book Antiqua" panose="02040602050305030304" pitchFamily="18" charset="0"/>
              </a:rPr>
              <a:t>     – </a:t>
            </a:r>
            <a:r>
              <a:rPr lang="en-GB" altLang="en-US" b="1" dirty="0">
                <a:latin typeface="Book Antiqua" panose="02040602050305030304" pitchFamily="18" charset="0"/>
              </a:rPr>
              <a:t>from the left vagal nerve</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rr.gastrici</a:t>
            </a:r>
            <a:r>
              <a:rPr lang="en-US" altLang="en-US" dirty="0">
                <a:latin typeface="Book Antiqua" panose="02040602050305030304" pitchFamily="18" charset="0"/>
              </a:rPr>
              <a:t> </a:t>
            </a:r>
            <a:r>
              <a:rPr lang="en-US" altLang="en-US" dirty="0" err="1">
                <a:latin typeface="Book Antiqua" panose="02040602050305030304" pitchFamily="18" charset="0"/>
              </a:rPr>
              <a:t>anteriores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rr.hepatici</a:t>
            </a:r>
            <a:endParaRPr lang="en-US" altLang="en-US" dirty="0">
              <a:latin typeface="Book Antiqua" panose="02040602050305030304" pitchFamily="18" charset="0"/>
            </a:endParaRPr>
          </a:p>
        </p:txBody>
      </p:sp>
      <p:sp>
        <p:nvSpPr>
          <p:cNvPr id="2" name="Title 1">
            <a:extLst>
              <a:ext uri="{FF2B5EF4-FFF2-40B4-BE49-F238E27FC236}">
                <a16:creationId xmlns:a16="http://schemas.microsoft.com/office/drawing/2014/main" id="{864C1368-5F15-D39B-F740-E84B9AC77297}"/>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 – VAGAL NERVE (N.VAGUS)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l="18816" t="13126" r="47852" b="25000"/>
          <a:stretch>
            <a:fillRect/>
          </a:stretch>
        </p:blipFill>
        <p:spPr bwMode="auto">
          <a:xfrm>
            <a:off x="5450904" y="2281957"/>
            <a:ext cx="3657600" cy="424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Rectangle 4"/>
          <p:cNvSpPr>
            <a:spLocks noChangeArrowheads="1"/>
          </p:cNvSpPr>
          <p:nvPr/>
        </p:nvSpPr>
        <p:spPr bwMode="auto">
          <a:xfrm>
            <a:off x="15437" y="575347"/>
            <a:ext cx="8747815"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 Somatic motor to the striated sternocleidomastoid and trapezius muscles.</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Has 2 motor nuclei</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a:t>
            </a:r>
            <a:r>
              <a:rPr lang="it-IT" altLang="en-US" dirty="0">
                <a:latin typeface="Book Antiqua" panose="02040602050305030304" pitchFamily="18" charset="0"/>
              </a:rPr>
              <a:t> </a:t>
            </a:r>
            <a:r>
              <a:rPr lang="it-IT" altLang="en-US" b="1" dirty="0">
                <a:latin typeface="Book Antiqua" panose="02040602050305030304" pitchFamily="18" charset="0"/>
              </a:rPr>
              <a:t>nucleus spinalis</a:t>
            </a:r>
            <a:r>
              <a:rPr lang="it-IT" altLang="en-US" dirty="0">
                <a:latin typeface="Book Antiqua" panose="02040602050305030304" pitchFamily="18" charset="0"/>
              </a:rPr>
              <a:t> – </a:t>
            </a:r>
            <a:r>
              <a:rPr lang="en-GB" altLang="en-US" dirty="0">
                <a:latin typeface="Book Antiqua" panose="02040602050305030304" pitchFamily="18" charset="0"/>
              </a:rPr>
              <a:t>located in</a:t>
            </a:r>
            <a:r>
              <a:rPr lang="it-IT" altLang="en-US" dirty="0">
                <a:latin typeface="Book Antiqua" panose="02040602050305030304" pitchFamily="18" charset="0"/>
              </a:rPr>
              <a:t> medulla spinalis</a:t>
            </a:r>
          </a:p>
          <a:p>
            <a:pPr eaLnBrk="1" hangingPunct="1"/>
            <a:r>
              <a:rPr lang="en-US" altLang="en-US" dirty="0">
                <a:latin typeface="Book Antiqua" panose="02040602050305030304" pitchFamily="18" charset="0"/>
              </a:rPr>
              <a:t>    </a:t>
            </a:r>
            <a:r>
              <a:rPr lang="en-US" altLang="en-US" sz="1600" dirty="0">
                <a:latin typeface="Book Antiqua" panose="02040602050305030304" pitchFamily="18" charset="0"/>
              </a:rPr>
              <a:t>axons of these neurons form the spinal root of accessory nerve (radix spinalis n. </a:t>
            </a:r>
            <a:r>
              <a:rPr lang="en-US" altLang="en-US" sz="1600" dirty="0" err="1">
                <a:latin typeface="Book Antiqua" panose="02040602050305030304" pitchFamily="18" charset="0"/>
              </a:rPr>
              <a:t>accessorii</a:t>
            </a:r>
            <a:r>
              <a:rPr lang="en-US" altLang="en-US" sz="1600" dirty="0">
                <a:latin typeface="Book Antiqua" panose="02040602050305030304" pitchFamily="18" charset="0"/>
              </a:rPr>
              <a:t>)</a:t>
            </a:r>
            <a:br>
              <a:rPr lang="en-US" altLang="en-US" sz="1600" dirty="0">
                <a:latin typeface="Book Antiqua" panose="02040602050305030304" pitchFamily="18" charset="0"/>
              </a:rPr>
            </a:br>
            <a:r>
              <a:rPr lang="en-US" altLang="en-US" sz="1600" dirty="0">
                <a:latin typeface="Book Antiqua" panose="02040602050305030304" pitchFamily="18" charset="0"/>
              </a:rPr>
              <a:t>    that enters the posterior cranial fossa through foramen magnum</a:t>
            </a:r>
          </a:p>
          <a:p>
            <a:pPr eaLnBrk="1" hangingPunct="1"/>
            <a:r>
              <a:rPr lang="en-US" altLang="en-US" dirty="0">
                <a:latin typeface="Book Antiqua" panose="02040602050305030304" pitchFamily="18" charset="0"/>
              </a:rPr>
              <a:t>- </a:t>
            </a:r>
            <a:r>
              <a:rPr lang="en-US" altLang="en-US" b="1" dirty="0">
                <a:latin typeface="Book Antiqua" panose="02040602050305030304" pitchFamily="18" charset="0"/>
              </a:rPr>
              <a:t>nucleus </a:t>
            </a:r>
            <a:r>
              <a:rPr lang="en-US" altLang="en-US" b="1" dirty="0" err="1">
                <a:latin typeface="Book Antiqua" panose="02040602050305030304" pitchFamily="18" charset="0"/>
              </a:rPr>
              <a:t>ambiguus</a:t>
            </a:r>
            <a:r>
              <a:rPr lang="en-US" altLang="en-US" b="1" dirty="0">
                <a:latin typeface="Book Antiqua" panose="0204060205030503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located in</a:t>
            </a:r>
            <a:r>
              <a:rPr lang="en-US" altLang="en-US" dirty="0">
                <a:latin typeface="Book Antiqua" panose="02040602050305030304" pitchFamily="18" charset="0"/>
              </a:rPr>
              <a:t> medulla oblongata</a:t>
            </a:r>
          </a:p>
          <a:p>
            <a:pPr eaLnBrk="1" hangingPunct="1"/>
            <a:r>
              <a:rPr lang="en-US" altLang="en-US" dirty="0">
                <a:latin typeface="Book Antiqua" panose="02040602050305030304" pitchFamily="18" charset="0"/>
              </a:rPr>
              <a:t>    </a:t>
            </a:r>
            <a:r>
              <a:rPr lang="en-US" altLang="en-US" sz="1600" dirty="0">
                <a:latin typeface="Book Antiqua" panose="02040602050305030304" pitchFamily="18" charset="0"/>
              </a:rPr>
              <a:t>axons of these neurons form the cranial root of accessory </a:t>
            </a:r>
            <a:br>
              <a:rPr lang="en-US" altLang="en-US" sz="1600" dirty="0">
                <a:latin typeface="Book Antiqua" panose="02040602050305030304" pitchFamily="18" charset="0"/>
              </a:rPr>
            </a:br>
            <a:r>
              <a:rPr lang="en-US" altLang="en-US" sz="1600" dirty="0">
                <a:latin typeface="Book Antiqua" panose="02040602050305030304" pitchFamily="18" charset="0"/>
              </a:rPr>
              <a:t>    nerve (radix </a:t>
            </a:r>
            <a:r>
              <a:rPr lang="en-US" altLang="en-US" sz="1600" dirty="0" err="1">
                <a:latin typeface="Book Antiqua" panose="02040602050305030304" pitchFamily="18" charset="0"/>
              </a:rPr>
              <a:t>cranialis</a:t>
            </a:r>
            <a:r>
              <a:rPr lang="en-US" altLang="en-US" sz="1600" dirty="0">
                <a:latin typeface="Book Antiqua" panose="02040602050305030304" pitchFamily="18" charset="0"/>
              </a:rPr>
              <a:t> s. </a:t>
            </a:r>
            <a:r>
              <a:rPr lang="en-US" altLang="en-US" sz="1600" dirty="0" err="1">
                <a:latin typeface="Book Antiqua" panose="02040602050305030304" pitchFamily="18" charset="0"/>
              </a:rPr>
              <a:t>cerebralis</a:t>
            </a:r>
            <a:r>
              <a:rPr lang="en-US" altLang="en-US" sz="1600" dirty="0">
                <a:latin typeface="Book Antiqua" panose="02040602050305030304" pitchFamily="18" charset="0"/>
              </a:rPr>
              <a:t>)</a:t>
            </a:r>
          </a:p>
          <a:p>
            <a:pPr eaLnBrk="1" hangingPunct="1"/>
            <a:r>
              <a:rPr lang="en-US" altLang="en-US" dirty="0">
                <a:latin typeface="Book Antiqua" panose="02040602050305030304" pitchFamily="18" charset="0"/>
              </a:rPr>
              <a:t>     </a:t>
            </a: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Pathway</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Spinal and cranial root unite in posterior cranial fossa,</a:t>
            </a:r>
            <a:br>
              <a:rPr lang="en-GB" altLang="en-US" dirty="0">
                <a:latin typeface="Book Antiqua" panose="02040602050305030304" pitchFamily="18" charset="0"/>
              </a:rPr>
            </a:br>
            <a:r>
              <a:rPr lang="en-GB" altLang="en-US" dirty="0">
                <a:latin typeface="Book Antiqua" panose="02040602050305030304" pitchFamily="18" charset="0"/>
              </a:rPr>
              <a:t>  and form accessory nerve. Exits skull through </a:t>
            </a:r>
            <a:br>
              <a:rPr lang="en-GB" altLang="en-US" dirty="0">
                <a:latin typeface="Book Antiqua" panose="02040602050305030304" pitchFamily="18" charset="0"/>
              </a:rPr>
            </a:br>
            <a:r>
              <a:rPr lang="en-GB" altLang="en-US" dirty="0">
                <a:latin typeface="Book Antiqua" panose="02040602050305030304" pitchFamily="18" charset="0"/>
              </a:rPr>
              <a:t>  foramen </a:t>
            </a:r>
            <a:r>
              <a:rPr lang="en-GB" altLang="en-US" dirty="0" err="1">
                <a:latin typeface="Book Antiqua" panose="02040602050305030304" pitchFamily="18" charset="0"/>
              </a:rPr>
              <a:t>jugulare</a:t>
            </a:r>
            <a:r>
              <a:rPr lang="en-GB" altLang="en-US" dirty="0">
                <a:latin typeface="Book Antiqua" panose="02040602050305030304" pitchFamily="18" charset="0"/>
              </a:rPr>
              <a:t> and enters </a:t>
            </a:r>
            <a:r>
              <a:rPr lang="en-GB" altLang="en-US" dirty="0" err="1">
                <a:latin typeface="Book Antiqua" panose="02040602050305030304" pitchFamily="18" charset="0"/>
              </a:rPr>
              <a:t>retrostyloid</a:t>
            </a:r>
            <a:r>
              <a:rPr lang="en-GB" altLang="en-US" dirty="0">
                <a:latin typeface="Book Antiqua" panose="02040602050305030304" pitchFamily="18" charset="0"/>
              </a:rPr>
              <a:t> space</a:t>
            </a:r>
            <a:endParaRPr lang="en-US" altLang="en-US" dirty="0">
              <a:latin typeface="Book Antiqua" panose="02040602050305030304" pitchFamily="18" charset="0"/>
            </a:endParaRP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Terminal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b="1" dirty="0">
                <a:latin typeface="Book Antiqua" panose="02040602050305030304" pitchFamily="18" charset="0"/>
              </a:rPr>
              <a:t>a) r. internus      </a:t>
            </a: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accompanies to nervus </a:t>
            </a:r>
            <a:r>
              <a:rPr lang="en-GB" altLang="en-US" dirty="0" err="1">
                <a:latin typeface="Book Antiqua" panose="02040602050305030304" pitchFamily="18" charset="0"/>
              </a:rPr>
              <a:t>vagus</a:t>
            </a:r>
            <a:r>
              <a:rPr lang="en-GB" altLang="en-US" dirty="0">
                <a:latin typeface="Book Antiqua" panose="02040602050305030304" pitchFamily="18" charset="0"/>
              </a:rPr>
              <a:t> for the muscles of </a:t>
            </a:r>
            <a:br>
              <a:rPr lang="en-GB" altLang="en-US" dirty="0">
                <a:latin typeface="Book Antiqua" panose="02040602050305030304" pitchFamily="18" charset="0"/>
              </a:rPr>
            </a:br>
            <a:r>
              <a:rPr lang="en-GB" altLang="en-US" dirty="0">
                <a:latin typeface="Book Antiqua" panose="02040602050305030304" pitchFamily="18" charset="0"/>
              </a:rPr>
              <a:t>      pharynx, larynx</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b="1" dirty="0">
                <a:latin typeface="Book Antiqua" panose="02040602050305030304" pitchFamily="18" charset="0"/>
              </a:rPr>
              <a:t>b) r. externus </a:t>
            </a:r>
            <a:br>
              <a:rPr lang="en-US" altLang="en-US" b="1" dirty="0">
                <a:latin typeface="Book Antiqua" panose="02040602050305030304" pitchFamily="18" charset="0"/>
              </a:rPr>
            </a:br>
            <a:r>
              <a:rPr lang="en-US" altLang="en-US" dirty="0">
                <a:latin typeface="Book Antiqua" panose="02040602050305030304" pitchFamily="18" charset="0"/>
              </a:rPr>
              <a:t>          for innervation of:</a:t>
            </a:r>
            <a:br>
              <a:rPr lang="en-US" altLang="en-US" dirty="0">
                <a:latin typeface="Book Antiqua" panose="02040602050305030304" pitchFamily="18" charset="0"/>
              </a:rPr>
            </a:br>
            <a:r>
              <a:rPr lang="en-US" altLang="en-US" dirty="0">
                <a:latin typeface="Book Antiqua" panose="02040602050305030304" pitchFamily="18" charset="0"/>
              </a:rPr>
              <a:t>         - m. trapezius</a:t>
            </a: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m.sternocleidomastoideus</a:t>
            </a:r>
            <a:r>
              <a:rPr lang="en-US" altLang="en-US" dirty="0">
                <a:latin typeface="Book Antiqua" panose="02040602050305030304" pitchFamily="18" charset="0"/>
              </a:rPr>
              <a:t> </a:t>
            </a:r>
          </a:p>
        </p:txBody>
      </p:sp>
      <p:sp>
        <p:nvSpPr>
          <p:cNvPr id="2" name="Title 1">
            <a:extLst>
              <a:ext uri="{FF2B5EF4-FFF2-40B4-BE49-F238E27FC236}">
                <a16:creationId xmlns:a16="http://schemas.microsoft.com/office/drawing/2014/main" id="{2D1DF31C-6F1E-A76B-2351-B7C800B1A78D}"/>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XI – ACCESSORY NERVE (N.ACCESSORIUS)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5261887" y="944025"/>
            <a:ext cx="3882113" cy="334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Rectangle 4"/>
          <p:cNvSpPr>
            <a:spLocks noChangeArrowheads="1"/>
          </p:cNvSpPr>
          <p:nvPr/>
        </p:nvSpPr>
        <p:spPr bwMode="auto">
          <a:xfrm>
            <a:off x="0" y="927900"/>
            <a:ext cx="8964488"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b="1" dirty="0">
                <a:latin typeface="Book Antiqua" panose="02040602050305030304" pitchFamily="18" charset="0"/>
              </a:rPr>
              <a:t>Motor nucleus – in medulla oblongata</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 </a:t>
            </a:r>
            <a:r>
              <a:rPr lang="en-US" altLang="en-US" b="1" dirty="0">
                <a:latin typeface="Book Antiqua" panose="02040602050305030304" pitchFamily="18" charset="0"/>
              </a:rPr>
              <a:t>nucleus </a:t>
            </a:r>
            <a:r>
              <a:rPr lang="en-US" altLang="en-US" b="1" dirty="0" err="1">
                <a:latin typeface="Book Antiqua" panose="02040602050305030304" pitchFamily="18" charset="0"/>
              </a:rPr>
              <a:t>nervi</a:t>
            </a:r>
            <a:r>
              <a:rPr lang="en-US" altLang="en-US" b="1" dirty="0">
                <a:latin typeface="Book Antiqua" panose="02040602050305030304" pitchFamily="18" charset="0"/>
              </a:rPr>
              <a:t> </a:t>
            </a:r>
            <a:r>
              <a:rPr lang="en-US" altLang="en-US" b="1" dirty="0" err="1">
                <a:latin typeface="Book Antiqua" panose="02040602050305030304" pitchFamily="18" charset="0"/>
              </a:rPr>
              <a:t>hypoglossi</a:t>
            </a:r>
            <a:endParaRPr lang="en-US" altLang="en-US" b="1" dirty="0">
              <a:latin typeface="Book Antiqua" panose="02040602050305030304" pitchFamily="18" charset="0"/>
            </a:endParaRPr>
          </a:p>
          <a:p>
            <a:pPr eaLnBrk="1" hangingPunct="1"/>
            <a:endParaRPr lang="en-US" altLang="en-US" sz="800" b="1" dirty="0">
              <a:latin typeface="Book Antiqua" panose="02040602050305030304" pitchFamily="18" charset="0"/>
            </a:endParaRPr>
          </a:p>
          <a:p>
            <a:pPr eaLnBrk="1" hangingPunct="1"/>
            <a:r>
              <a:rPr lang="en-GB" sz="1600" b="0" i="0" dirty="0">
                <a:solidFill>
                  <a:srgbClr val="495354"/>
                </a:solidFill>
                <a:effectLst/>
                <a:latin typeface="Book Antiqua" panose="02040602050305030304" pitchFamily="18" charset="0"/>
              </a:rPr>
              <a:t>The nucleus of the hypoglossal nerve also gets a portion of </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its sensory </a:t>
            </a:r>
            <a:r>
              <a:rPr lang="en-GB" sz="1600" b="0" i="0" dirty="0" err="1">
                <a:solidFill>
                  <a:srgbClr val="495354"/>
                </a:solidFill>
                <a:effectLst/>
                <a:latin typeface="Book Antiqua" panose="02040602050305030304" pitchFamily="18" charset="0"/>
              </a:rPr>
              <a:t>fibers</a:t>
            </a:r>
            <a:r>
              <a:rPr lang="en-GB" sz="1600" b="0" i="0" dirty="0">
                <a:solidFill>
                  <a:srgbClr val="495354"/>
                </a:solidFill>
                <a:effectLst/>
                <a:latin typeface="Book Antiqua" panose="02040602050305030304" pitchFamily="18" charset="0"/>
              </a:rPr>
              <a:t> through many of its synaptic relations </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with the solitary nucleus and the sensory nuclei of the</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trigeminal nerve. In this way it is included in reflex </a:t>
            </a:r>
            <a:br>
              <a:rPr lang="en-GB" sz="1600" b="0" i="0" dirty="0">
                <a:solidFill>
                  <a:srgbClr val="495354"/>
                </a:solidFill>
                <a:effectLst/>
                <a:latin typeface="Book Antiqua" panose="02040602050305030304" pitchFamily="18" charset="0"/>
              </a:rPr>
            </a:br>
            <a:r>
              <a:rPr lang="en-GB" sz="1600" b="0" i="0" dirty="0">
                <a:solidFill>
                  <a:srgbClr val="495354"/>
                </a:solidFill>
                <a:effectLst/>
                <a:latin typeface="Book Antiqua" panose="02040602050305030304" pitchFamily="18" charset="0"/>
              </a:rPr>
              <a:t> movements of the tongue such as swallowing or chewing.</a:t>
            </a:r>
            <a:endParaRPr lang="en-US" altLang="en-US" sz="1600" dirty="0">
              <a:latin typeface="Book Antiqua" panose="02040602050305030304" pitchFamily="18" charset="0"/>
            </a:endParaRPr>
          </a:p>
          <a:p>
            <a:pPr eaLnBrk="1" hangingPunct="1"/>
            <a:endParaRPr lang="en-US" altLang="en-US" sz="800"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b="1" dirty="0">
                <a:latin typeface="Book Antiqua" panose="02040602050305030304" pitchFamily="18" charset="0"/>
              </a:rPr>
              <a:t>Pathway</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a:t>
            </a:r>
            <a:r>
              <a:rPr lang="en-US" altLang="en-US" sz="1750" dirty="0">
                <a:latin typeface="Book Antiqua" panose="02040602050305030304" pitchFamily="18" charset="0"/>
              </a:rPr>
              <a:t>Exits from medulla oblongata</a:t>
            </a:r>
          </a:p>
          <a:p>
            <a:pPr eaLnBrk="1" hangingPunct="1"/>
            <a:r>
              <a:rPr lang="en-US" altLang="en-US" sz="1750" dirty="0">
                <a:latin typeface="Book Antiqua" panose="02040602050305030304" pitchFamily="18" charset="0"/>
              </a:rPr>
              <a:t>•Exits the skull through canalis n. </a:t>
            </a:r>
            <a:r>
              <a:rPr lang="en-US" altLang="en-US" sz="1750" dirty="0" err="1">
                <a:latin typeface="Book Antiqua" panose="02040602050305030304" pitchFamily="18" charset="0"/>
              </a:rPr>
              <a:t>hypoglossi</a:t>
            </a:r>
            <a:r>
              <a:rPr lang="en-US" altLang="en-US" sz="1750" dirty="0">
                <a:latin typeface="Book Antiqua" panose="02040602050305030304" pitchFamily="18" charset="0"/>
              </a:rPr>
              <a:t> of</a:t>
            </a:r>
            <a:br>
              <a:rPr lang="en-US" altLang="en-US" sz="1750" dirty="0">
                <a:latin typeface="Book Antiqua" panose="02040602050305030304" pitchFamily="18" charset="0"/>
              </a:rPr>
            </a:br>
            <a:r>
              <a:rPr lang="en-US" altLang="en-US" sz="1750" dirty="0">
                <a:latin typeface="Book Antiqua" panose="02040602050305030304" pitchFamily="18" charset="0"/>
              </a:rPr>
              <a:t>  occipital bone</a:t>
            </a:r>
          </a:p>
          <a:p>
            <a:pPr algn="l"/>
            <a:r>
              <a:rPr lang="en-US" altLang="en-US" sz="1750" dirty="0">
                <a:latin typeface="Book Antiqua" panose="02040602050305030304" pitchFamily="18" charset="0"/>
              </a:rPr>
              <a:t>•Enters </a:t>
            </a:r>
            <a:r>
              <a:rPr lang="en-US" altLang="en-US" sz="1750" dirty="0" err="1">
                <a:latin typeface="Book Antiqua" panose="02040602050305030304" pitchFamily="18" charset="0"/>
              </a:rPr>
              <a:t>retrostyloid</a:t>
            </a:r>
            <a:r>
              <a:rPr lang="en-US" altLang="en-US" sz="1750" dirty="0">
                <a:latin typeface="Book Antiqua" panose="02040602050305030304" pitchFamily="18" charset="0"/>
              </a:rPr>
              <a:t> space </a:t>
            </a:r>
            <a:r>
              <a:rPr lang="en-GB" sz="1750" b="0" i="0" dirty="0">
                <a:effectLst/>
                <a:latin typeface="Book Antiqua" panose="02040602050305030304" pitchFamily="18" charset="0"/>
              </a:rPr>
              <a:t>where is closely related </a:t>
            </a:r>
            <a:br>
              <a:rPr lang="en-GB" sz="1750" b="0" i="0" dirty="0">
                <a:effectLst/>
                <a:latin typeface="Book Antiqua" panose="02040602050305030304" pitchFamily="18" charset="0"/>
              </a:rPr>
            </a:br>
            <a:r>
              <a:rPr lang="en-GB" sz="1750" b="0" i="0" dirty="0">
                <a:effectLst/>
                <a:latin typeface="Book Antiqua" panose="02040602050305030304" pitchFamily="18" charset="0"/>
              </a:rPr>
              <a:t>   to internal carotid artery</a:t>
            </a:r>
            <a:r>
              <a:rPr lang="en-GB" sz="1750" dirty="0">
                <a:latin typeface="Book Antiqua" panose="02040602050305030304" pitchFamily="18" charset="0"/>
              </a:rPr>
              <a:t>, </a:t>
            </a:r>
            <a:r>
              <a:rPr lang="en-GB" sz="1750" b="0" i="0" dirty="0">
                <a:effectLst/>
                <a:latin typeface="Book Antiqua" panose="02040602050305030304" pitchFamily="18" charset="0"/>
              </a:rPr>
              <a:t>internal jugular vein, 9</a:t>
            </a:r>
            <a:r>
              <a:rPr lang="en-GB" sz="1750" b="0" i="0" baseline="30000" dirty="0">
                <a:effectLst/>
                <a:latin typeface="Book Antiqua" panose="02040602050305030304" pitchFamily="18" charset="0"/>
              </a:rPr>
              <a:t>th</a:t>
            </a:r>
            <a:r>
              <a:rPr lang="en-GB" sz="1750" b="0" i="0" dirty="0">
                <a:effectLst/>
                <a:latin typeface="Book Antiqua" panose="02040602050305030304" pitchFamily="18" charset="0"/>
              </a:rPr>
              <a:t>, 10</a:t>
            </a:r>
            <a:r>
              <a:rPr lang="en-GB" sz="1750" b="0" i="0" baseline="30000" dirty="0">
                <a:effectLst/>
                <a:latin typeface="Book Antiqua" panose="02040602050305030304" pitchFamily="18" charset="0"/>
              </a:rPr>
              <a:t>th</a:t>
            </a:r>
            <a:r>
              <a:rPr lang="en-GB" sz="1750" b="0" i="0" dirty="0">
                <a:effectLst/>
                <a:latin typeface="Book Antiqua" panose="02040602050305030304" pitchFamily="18" charset="0"/>
              </a:rPr>
              <a:t> and 11</a:t>
            </a:r>
            <a:r>
              <a:rPr lang="en-GB" sz="1750" b="0" i="0" baseline="30000" dirty="0">
                <a:effectLst/>
                <a:latin typeface="Book Antiqua" panose="02040602050305030304" pitchFamily="18" charset="0"/>
              </a:rPr>
              <a:t>th</a:t>
            </a:r>
            <a:r>
              <a:rPr lang="en-GB" sz="1750" b="0" i="0" dirty="0">
                <a:effectLst/>
                <a:latin typeface="Book Antiqua" panose="02040602050305030304" pitchFamily="18" charset="0"/>
              </a:rPr>
              <a:t> cranial nerve</a:t>
            </a:r>
            <a:endParaRPr lang="en-US" altLang="en-US" sz="1750" dirty="0">
              <a:latin typeface="Book Antiqua" panose="02040602050305030304" pitchFamily="18" charset="0"/>
            </a:endParaRPr>
          </a:p>
          <a:p>
            <a:pPr eaLnBrk="1" hangingPunct="1"/>
            <a:r>
              <a:rPr lang="en-US" altLang="en-US" sz="1750" dirty="0">
                <a:latin typeface="Book Antiqua" panose="02040602050305030304" pitchFamily="18" charset="0"/>
              </a:rPr>
              <a:t>•</a:t>
            </a:r>
            <a:r>
              <a:rPr lang="en-GB" sz="1750" b="0" i="0" dirty="0">
                <a:solidFill>
                  <a:srgbClr val="495354"/>
                </a:solidFill>
                <a:effectLst/>
                <a:latin typeface="Book Antiqua" panose="02040602050305030304" pitchFamily="18" charset="0"/>
              </a:rPr>
              <a:t>The hypoglossal nerve descends vertically through the </a:t>
            </a:r>
            <a:r>
              <a:rPr lang="en-GB" sz="1750" b="0" i="0" dirty="0" err="1">
                <a:solidFill>
                  <a:srgbClr val="495354"/>
                </a:solidFill>
                <a:effectLst/>
                <a:latin typeface="Book Antiqua" panose="02040602050305030304" pitchFamily="18" charset="0"/>
              </a:rPr>
              <a:t>retrostyloid</a:t>
            </a:r>
            <a:r>
              <a:rPr lang="en-GB" sz="1750" b="0" i="0" dirty="0">
                <a:solidFill>
                  <a:srgbClr val="495354"/>
                </a:solidFill>
                <a:effectLst/>
                <a:latin typeface="Book Antiqua" panose="02040602050305030304" pitchFamily="18" charset="0"/>
              </a:rPr>
              <a:t> space lateral to internal carotid artery, then continues lateral to external carotid artery to the level of origin of the </a:t>
            </a:r>
            <a:r>
              <a:rPr lang="en-GB" sz="1750" b="0" i="0" dirty="0">
                <a:effectLst/>
                <a:latin typeface="Book Antiqua" panose="02040602050305030304" pitchFamily="18" charset="0"/>
              </a:rPr>
              <a:t>occipital artery.</a:t>
            </a:r>
            <a:r>
              <a:rPr lang="en-GB" sz="1750" b="0" i="0" dirty="0">
                <a:solidFill>
                  <a:srgbClr val="495354"/>
                </a:solidFill>
                <a:effectLst/>
                <a:latin typeface="Book Antiqua" panose="02040602050305030304" pitchFamily="18" charset="0"/>
              </a:rPr>
              <a:t> There, the nerve curves anteriorly coursing towards the tongue. It first crosses</a:t>
            </a:r>
            <a:r>
              <a:rPr lang="en-GB" sz="1750" dirty="0">
                <a:solidFill>
                  <a:srgbClr val="495354"/>
                </a:solidFill>
                <a:latin typeface="Book Antiqua" panose="02040602050305030304" pitchFamily="18" charset="0"/>
              </a:rPr>
              <a:t> </a:t>
            </a:r>
            <a:r>
              <a:rPr lang="en-GB" sz="1750" b="0" i="0" dirty="0">
                <a:solidFill>
                  <a:srgbClr val="495354"/>
                </a:solidFill>
                <a:effectLst/>
                <a:latin typeface="Book Antiqua" panose="02040602050305030304" pitchFamily="18" charset="0"/>
              </a:rPr>
              <a:t>over the </a:t>
            </a:r>
            <a:r>
              <a:rPr lang="en-GB" sz="1750" b="0" i="0" u="sng" dirty="0">
                <a:solidFill>
                  <a:srgbClr val="495354"/>
                </a:solidFill>
                <a:effectLst/>
                <a:latin typeface="Book Antiqua" panose="02040602050305030304" pitchFamily="18" charset="0"/>
              </a:rPr>
              <a:t>carotid triangle</a:t>
            </a:r>
            <a:r>
              <a:rPr lang="en-GB" sz="1750" b="0" i="0" dirty="0">
                <a:solidFill>
                  <a:srgbClr val="495354"/>
                </a:solidFill>
                <a:effectLst/>
                <a:latin typeface="Book Antiqua" panose="02040602050305030304" pitchFamily="18" charset="0"/>
              </a:rPr>
              <a:t>, then passes deeper than posterior belly of digastric muscle</a:t>
            </a:r>
            <a:r>
              <a:rPr lang="en-GB" sz="1750" dirty="0">
                <a:solidFill>
                  <a:srgbClr val="495354"/>
                </a:solidFill>
                <a:latin typeface="Book Antiqua" panose="02040602050305030304" pitchFamily="18" charset="0"/>
              </a:rPr>
              <a:t> </a:t>
            </a:r>
            <a:r>
              <a:rPr lang="en-GB" sz="1750" b="0" i="0" dirty="0">
                <a:solidFill>
                  <a:srgbClr val="495354"/>
                </a:solidFill>
                <a:effectLst/>
                <a:latin typeface="Book Antiqua" panose="02040602050305030304" pitchFamily="18" charset="0"/>
              </a:rPr>
              <a:t>and continues over the </a:t>
            </a:r>
            <a:r>
              <a:rPr lang="en-GB" sz="1750" b="0" i="0" u="sng" dirty="0">
                <a:effectLst/>
                <a:latin typeface="Book Antiqua" panose="02040602050305030304" pitchFamily="18" charset="0"/>
              </a:rPr>
              <a:t>submandibular triangle of the neck</a:t>
            </a:r>
            <a:r>
              <a:rPr lang="en-GB" sz="1750" b="0" i="0" dirty="0">
                <a:solidFill>
                  <a:srgbClr val="495354"/>
                </a:solidFill>
                <a:effectLst/>
                <a:latin typeface="Book Antiqua" panose="02040602050305030304" pitchFamily="18" charset="0"/>
              </a:rPr>
              <a:t>. After this, the</a:t>
            </a:r>
            <a:r>
              <a:rPr lang="en-GB" sz="1750" dirty="0">
                <a:solidFill>
                  <a:srgbClr val="495354"/>
                </a:solidFill>
                <a:latin typeface="Book Antiqua" panose="02040602050305030304" pitchFamily="18" charset="0"/>
              </a:rPr>
              <a:t> </a:t>
            </a:r>
            <a:r>
              <a:rPr lang="en-GB" sz="1750" b="0" i="0" dirty="0">
                <a:solidFill>
                  <a:srgbClr val="495354"/>
                </a:solidFill>
                <a:effectLst/>
                <a:latin typeface="Book Antiqua" panose="02040602050305030304" pitchFamily="18" charset="0"/>
              </a:rPr>
              <a:t>hypoglossal nerve passes over the </a:t>
            </a:r>
            <a:r>
              <a:rPr lang="en-GB" sz="1750" b="0" i="0" u="sng" dirty="0">
                <a:solidFill>
                  <a:srgbClr val="495354"/>
                </a:solidFill>
                <a:effectLst/>
                <a:latin typeface="Book Antiqua" panose="02040602050305030304" pitchFamily="18" charset="0"/>
              </a:rPr>
              <a:t>superficial</a:t>
            </a:r>
            <a:r>
              <a:rPr lang="en-GB" sz="1750" b="0" i="0" dirty="0">
                <a:solidFill>
                  <a:srgbClr val="495354"/>
                </a:solidFill>
                <a:effectLst/>
                <a:latin typeface="Book Antiqua" panose="02040602050305030304" pitchFamily="18" charset="0"/>
              </a:rPr>
              <a:t> side of the hyoglossus muscle, and passes above the greater horn of the hyoid bone</a:t>
            </a:r>
            <a:r>
              <a:rPr lang="en-GB" sz="1750" dirty="0">
                <a:solidFill>
                  <a:srgbClr val="495354"/>
                </a:solidFill>
                <a:latin typeface="Book Antiqua" panose="02040602050305030304" pitchFamily="18" charset="0"/>
              </a:rPr>
              <a:t>, forming </a:t>
            </a:r>
            <a:r>
              <a:rPr lang="en-GB" sz="1750" b="0" i="0" dirty="0">
                <a:solidFill>
                  <a:srgbClr val="495354"/>
                </a:solidFill>
                <a:effectLst/>
                <a:latin typeface="Book Antiqua" panose="02040602050305030304" pitchFamily="18" charset="0"/>
              </a:rPr>
              <a:t>the superior edge of</a:t>
            </a:r>
            <a:br>
              <a:rPr lang="en-GB" sz="1750" b="0" i="0" dirty="0">
                <a:solidFill>
                  <a:srgbClr val="495354"/>
                </a:solidFill>
                <a:effectLst/>
                <a:latin typeface="Book Antiqua" panose="02040602050305030304" pitchFamily="18" charset="0"/>
              </a:rPr>
            </a:br>
            <a:r>
              <a:rPr lang="en-GB" sz="1750" b="0" i="0" dirty="0" err="1">
                <a:solidFill>
                  <a:srgbClr val="495354"/>
                </a:solidFill>
                <a:effectLst/>
                <a:latin typeface="Book Antiqua" panose="02040602050305030304" pitchFamily="18" charset="0"/>
              </a:rPr>
              <a:t>Pirogoff</a:t>
            </a:r>
            <a:r>
              <a:rPr lang="en-GB" sz="1750" b="0" i="0" dirty="0">
                <a:solidFill>
                  <a:srgbClr val="495354"/>
                </a:solidFill>
                <a:effectLst/>
                <a:latin typeface="Book Antiqua" panose="02040602050305030304" pitchFamily="18" charset="0"/>
              </a:rPr>
              <a:t> triangle), and it is covered by the submandibular gland.</a:t>
            </a:r>
          </a:p>
        </p:txBody>
      </p:sp>
      <p:sp>
        <p:nvSpPr>
          <p:cNvPr id="7" name="Rounded Rectangle 11"/>
          <p:cNvSpPr>
            <a:spLocks noChangeArrowheads="1"/>
          </p:cNvSpPr>
          <p:nvPr/>
        </p:nvSpPr>
        <p:spPr bwMode="auto">
          <a:xfrm>
            <a:off x="7984726" y="3321844"/>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 name="Title 1">
            <a:extLst>
              <a:ext uri="{FF2B5EF4-FFF2-40B4-BE49-F238E27FC236}">
                <a16:creationId xmlns:a16="http://schemas.microsoft.com/office/drawing/2014/main" id="{D3C1540A-AD65-F604-DD29-3019CBA28EB9}"/>
              </a:ext>
            </a:extLst>
          </p:cNvPr>
          <p:cNvSpPr txBox="1">
            <a:spLocks noChangeArrowheads="1"/>
          </p:cNvSpPr>
          <p:nvPr/>
        </p:nvSpPr>
        <p:spPr bwMode="auto">
          <a:xfrm>
            <a:off x="-76694" y="23503"/>
            <a:ext cx="9144000" cy="90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XII –HYPOGLOSSAL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HYPOGLOSSUS)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10986" r="31445" b="9912"/>
          <a:stretch>
            <a:fillRect/>
          </a:stretch>
        </p:blipFill>
        <p:spPr bwMode="auto">
          <a:xfrm>
            <a:off x="2428875" y="642938"/>
            <a:ext cx="4392613" cy="57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34615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5158722" y="3212976"/>
            <a:ext cx="3882113" cy="334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Rectangle 4"/>
          <p:cNvSpPr>
            <a:spLocks noChangeArrowheads="1"/>
          </p:cNvSpPr>
          <p:nvPr/>
        </p:nvSpPr>
        <p:spPr bwMode="auto">
          <a:xfrm>
            <a:off x="-10544" y="1268760"/>
            <a:ext cx="896448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b="0" i="0" dirty="0">
                <a:effectLst/>
                <a:latin typeface="Book Antiqua" panose="02040602050305030304" pitchFamily="18" charset="0"/>
              </a:rPr>
              <a:t>Finally, the hypoglossal nerve together with the </a:t>
            </a:r>
            <a:br>
              <a:rPr lang="en-GB" b="0" i="0" dirty="0">
                <a:effectLst/>
                <a:latin typeface="Book Antiqua" panose="02040602050305030304" pitchFamily="18" charset="0"/>
              </a:rPr>
            </a:br>
            <a:r>
              <a:rPr lang="en-GB" b="0" i="0" dirty="0">
                <a:effectLst/>
                <a:latin typeface="Book Antiqua" panose="02040602050305030304" pitchFamily="18" charset="0"/>
              </a:rPr>
              <a:t>   secretory duct of the submandibular gland passes </a:t>
            </a:r>
            <a:br>
              <a:rPr lang="en-GB" b="0" i="0" dirty="0">
                <a:effectLst/>
                <a:latin typeface="Book Antiqua" panose="02040602050305030304" pitchFamily="18" charset="0"/>
              </a:rPr>
            </a:br>
            <a:r>
              <a:rPr lang="en-GB" b="0" i="0" dirty="0">
                <a:effectLst/>
                <a:latin typeface="Book Antiqua" panose="02040602050305030304" pitchFamily="18" charset="0"/>
              </a:rPr>
              <a:t>   through the intermuscular crack, between the </a:t>
            </a:r>
            <a:br>
              <a:rPr lang="en-GB" b="0" i="0" dirty="0">
                <a:effectLst/>
                <a:latin typeface="Book Antiqua" panose="02040602050305030304" pitchFamily="18" charset="0"/>
              </a:rPr>
            </a:br>
            <a:r>
              <a:rPr lang="en-GB" b="0" i="0" dirty="0">
                <a:effectLst/>
                <a:latin typeface="Book Antiqua" panose="02040602050305030304" pitchFamily="18" charset="0"/>
              </a:rPr>
              <a:t>   anterior edge of the hyoglossus muscle and </a:t>
            </a:r>
            <a:br>
              <a:rPr lang="en-GB" b="0" i="0" dirty="0">
                <a:effectLst/>
                <a:latin typeface="Book Antiqua" panose="02040602050305030304" pitchFamily="18" charset="0"/>
              </a:rPr>
            </a:br>
            <a:r>
              <a:rPr lang="en-GB" b="0" i="0" dirty="0">
                <a:effectLst/>
                <a:latin typeface="Book Antiqua" panose="02040602050305030304" pitchFamily="18" charset="0"/>
              </a:rPr>
              <a:t>   the posterior edge of the mylohyoid muscle and </a:t>
            </a:r>
            <a:br>
              <a:rPr lang="en-GB" b="0" i="0" dirty="0">
                <a:effectLst/>
                <a:latin typeface="Book Antiqua" panose="02040602050305030304" pitchFamily="18" charset="0"/>
              </a:rPr>
            </a:br>
            <a:r>
              <a:rPr lang="en-GB" b="0" i="0" dirty="0">
                <a:effectLst/>
                <a:latin typeface="Book Antiqua" panose="02040602050305030304" pitchFamily="18" charset="0"/>
              </a:rPr>
              <a:t>   enters the sublingual area where it splits into its </a:t>
            </a:r>
            <a:br>
              <a:rPr lang="en-GB" b="0" i="0" dirty="0">
                <a:effectLst/>
                <a:latin typeface="Book Antiqua" panose="02040602050305030304" pitchFamily="18" charset="0"/>
              </a:rPr>
            </a:br>
            <a:r>
              <a:rPr lang="en-GB" b="0" i="0" dirty="0">
                <a:effectLst/>
                <a:latin typeface="Book Antiqua" panose="02040602050305030304" pitchFamily="18" charset="0"/>
              </a:rPr>
              <a:t>   terminal lingual branches. </a:t>
            </a:r>
          </a:p>
          <a:p>
            <a:pPr eaLnBrk="1" hangingPunct="1"/>
            <a:r>
              <a:rPr lang="en-GB" b="0" i="0" dirty="0">
                <a:effectLst/>
                <a:latin typeface="Book Antiqua" panose="02040602050305030304" pitchFamily="18" charset="0"/>
              </a:rPr>
              <a:t>* At this final part of the pathway, the lingual nerve </a:t>
            </a:r>
            <a:br>
              <a:rPr lang="en-GB" b="0" i="0" dirty="0">
                <a:effectLst/>
                <a:latin typeface="Book Antiqua" panose="02040602050305030304" pitchFamily="18" charset="0"/>
              </a:rPr>
            </a:br>
            <a:r>
              <a:rPr lang="en-GB" b="0" i="0" dirty="0">
                <a:effectLst/>
                <a:latin typeface="Book Antiqua" panose="02040602050305030304" pitchFamily="18" charset="0"/>
              </a:rPr>
              <a:t>  is positioned superiorly to the hypoglossal nerve.</a:t>
            </a:r>
            <a:endParaRPr lang="en-US" altLang="en-US" dirty="0">
              <a:latin typeface="Book Antiqua" panose="02040602050305030304" pitchFamily="18" charset="0"/>
            </a:endParaRPr>
          </a:p>
        </p:txBody>
      </p:sp>
      <p:sp>
        <p:nvSpPr>
          <p:cNvPr id="7" name="Rounded Rectangle 11"/>
          <p:cNvSpPr>
            <a:spLocks noChangeArrowheads="1"/>
          </p:cNvSpPr>
          <p:nvPr/>
        </p:nvSpPr>
        <p:spPr bwMode="auto">
          <a:xfrm>
            <a:off x="7924306" y="5589240"/>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 name="Title 1">
            <a:extLst>
              <a:ext uri="{FF2B5EF4-FFF2-40B4-BE49-F238E27FC236}">
                <a16:creationId xmlns:a16="http://schemas.microsoft.com/office/drawing/2014/main" id="{D3C1540A-AD65-F604-DD29-3019CBA28EB9}"/>
              </a:ext>
            </a:extLst>
          </p:cNvPr>
          <p:cNvSpPr txBox="1">
            <a:spLocks noChangeArrowheads="1"/>
          </p:cNvSpPr>
          <p:nvPr/>
        </p:nvSpPr>
        <p:spPr bwMode="auto">
          <a:xfrm>
            <a:off x="-76694" y="23503"/>
            <a:ext cx="9144000" cy="90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XII –HYPOGLOSSAL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HYPOGLOSSUS)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1942921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l="18750" t="7500" r="26758" b="4375"/>
          <a:stretch>
            <a:fillRect/>
          </a:stretch>
        </p:blipFill>
        <p:spPr bwMode="auto">
          <a:xfrm>
            <a:off x="971600" y="3429000"/>
            <a:ext cx="3078163" cy="3111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l="24219" t="19061" r="25391" b="11562"/>
          <a:stretch>
            <a:fillRect/>
          </a:stretch>
        </p:blipFill>
        <p:spPr bwMode="auto">
          <a:xfrm>
            <a:off x="4572000" y="3429000"/>
            <a:ext cx="3882113" cy="334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0354" y="1473583"/>
            <a:ext cx="9023291" cy="1754326"/>
          </a:xfrm>
          <a:prstGeom prst="rect">
            <a:avLst/>
          </a:prstGeom>
          <a:noFill/>
        </p:spPr>
        <p:txBody>
          <a:bodyPr wrap="square" rtlCol="0">
            <a:spAutoFit/>
          </a:body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Branches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 </a:t>
            </a:r>
            <a:r>
              <a:rPr lang="en-US" altLang="en-US" b="1" dirty="0">
                <a:latin typeface="Book Antiqua" panose="02040602050305030304" pitchFamily="18" charset="0"/>
              </a:rPr>
              <a:t>lingual branches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linguales</a:t>
            </a:r>
            <a:r>
              <a:rPr lang="en-US" altLang="en-US" b="1" dirty="0">
                <a:latin typeface="Book Antiqua" panose="02040602050305030304" pitchFamily="18" charset="0"/>
              </a:rPr>
              <a:t>)</a:t>
            </a:r>
          </a:p>
          <a:p>
            <a:pPr eaLnBrk="1" hangingPunct="1"/>
            <a:r>
              <a:rPr lang="pl-PL" altLang="en-US" dirty="0">
                <a:latin typeface="Book Antiqua" panose="02040602050305030304" pitchFamily="18" charset="0"/>
              </a:rPr>
              <a:t>     </a:t>
            </a:r>
            <a:r>
              <a:rPr lang="en-GB" altLang="en-US" dirty="0">
                <a:latin typeface="Book Antiqua" panose="02040602050305030304" pitchFamily="18" charset="0"/>
              </a:rPr>
              <a:t> -</a:t>
            </a:r>
            <a:r>
              <a:rPr lang="pl-PL" altLang="en-US" dirty="0">
                <a:latin typeface="Book Antiqua" panose="02040602050305030304" pitchFamily="18" charset="0"/>
              </a:rPr>
              <a:t> </a:t>
            </a:r>
            <a:r>
              <a:rPr lang="en-GB" altLang="en-US" dirty="0">
                <a:latin typeface="Book Antiqua" panose="02040602050305030304" pitchFamily="18" charset="0"/>
              </a:rPr>
              <a:t>for all muscles of the tongue (except for </a:t>
            </a:r>
            <a:r>
              <a:rPr lang="en-US" altLang="en-US" dirty="0">
                <a:latin typeface="Book Antiqua" panose="02040602050305030304" pitchFamily="18" charset="0"/>
              </a:rPr>
              <a:t>m. palatoglossus </a:t>
            </a:r>
            <a:r>
              <a:rPr lang="en-GB" altLang="en-US" dirty="0">
                <a:latin typeface="Book Antiqua" panose="02040602050305030304" pitchFamily="18" charset="0"/>
              </a:rPr>
              <a:t>and glossopharyngeal</a:t>
            </a:r>
            <a:br>
              <a:rPr lang="en-GB" altLang="en-US" dirty="0">
                <a:latin typeface="Book Antiqua" panose="02040602050305030304" pitchFamily="18" charset="0"/>
              </a:rPr>
            </a:br>
            <a:r>
              <a:rPr lang="en-GB" altLang="en-US" dirty="0">
                <a:latin typeface="Book Antiqua" panose="02040602050305030304" pitchFamily="18" charset="0"/>
              </a:rPr>
              <a:t>         part of  </a:t>
            </a:r>
            <a:r>
              <a:rPr lang="en-GB" altLang="en-US" dirty="0" err="1">
                <a:latin typeface="Book Antiqua" panose="02040602050305030304" pitchFamily="18" charset="0"/>
              </a:rPr>
              <a:t>m.constrictor</a:t>
            </a:r>
            <a:r>
              <a:rPr lang="en-GB" altLang="en-US" dirty="0">
                <a:latin typeface="Book Antiqua" panose="02040602050305030304" pitchFamily="18" charset="0"/>
              </a:rPr>
              <a:t> </a:t>
            </a:r>
            <a:r>
              <a:rPr lang="en-GB" altLang="en-US" dirty="0" err="1">
                <a:latin typeface="Book Antiqua" panose="02040602050305030304" pitchFamily="18" charset="0"/>
              </a:rPr>
              <a:t>pharyngis</a:t>
            </a:r>
            <a:r>
              <a:rPr lang="en-GB" altLang="en-US" dirty="0">
                <a:latin typeface="Book Antiqua" panose="02040602050305030304" pitchFamily="18" charset="0"/>
              </a:rPr>
              <a:t> superior)</a:t>
            </a:r>
          </a:p>
          <a:p>
            <a:pPr eaLnBrk="1" hangingPunct="1"/>
            <a:r>
              <a:rPr lang="en-GB" altLang="en-US" dirty="0">
                <a:latin typeface="Book Antiqua" panose="02040602050305030304" pitchFamily="18" charset="0"/>
              </a:rPr>
              <a:t>      - for </a:t>
            </a:r>
            <a:r>
              <a:rPr lang="en-GB" altLang="en-US" dirty="0" err="1">
                <a:latin typeface="Book Antiqua" panose="02040602050305030304" pitchFamily="18" charset="0"/>
              </a:rPr>
              <a:t>m.geniohyoideus</a:t>
            </a:r>
            <a:endParaRPr lang="en-US" altLang="en-US" dirty="0">
              <a:latin typeface="Book Antiqua" panose="02040602050305030304" pitchFamily="18" charset="0"/>
            </a:endParaRPr>
          </a:p>
          <a:p>
            <a:endParaRPr lang="en-GB" dirty="0"/>
          </a:p>
        </p:txBody>
      </p:sp>
      <p:sp>
        <p:nvSpPr>
          <p:cNvPr id="7" name="Rounded Rectangle 11"/>
          <p:cNvSpPr>
            <a:spLocks noChangeArrowheads="1"/>
          </p:cNvSpPr>
          <p:nvPr/>
        </p:nvSpPr>
        <p:spPr bwMode="auto">
          <a:xfrm>
            <a:off x="7452000" y="5796000"/>
            <a:ext cx="1143000"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 name="Title 1">
            <a:extLst>
              <a:ext uri="{FF2B5EF4-FFF2-40B4-BE49-F238E27FC236}">
                <a16:creationId xmlns:a16="http://schemas.microsoft.com/office/drawing/2014/main" id="{D3C1540A-AD65-F604-DD29-3019CBA28EB9}"/>
              </a:ext>
            </a:extLst>
          </p:cNvPr>
          <p:cNvSpPr txBox="1">
            <a:spLocks noChangeArrowheads="1"/>
          </p:cNvSpPr>
          <p:nvPr/>
        </p:nvSpPr>
        <p:spPr bwMode="auto">
          <a:xfrm>
            <a:off x="-76694" y="23503"/>
            <a:ext cx="9144000" cy="90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XII –HYPOGLOSSAL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HYPOGLOSSUS)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2102286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6"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6585396" y="3881110"/>
            <a:ext cx="2595115" cy="300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2"/>
          <p:cNvSpPr>
            <a:spLocks noChangeArrowheads="1"/>
          </p:cNvSpPr>
          <p:nvPr/>
        </p:nvSpPr>
        <p:spPr bwMode="auto">
          <a:xfrm>
            <a:off x="0" y="1845933"/>
            <a:ext cx="702027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2800" b="1" dirty="0">
                <a:solidFill>
                  <a:srgbClr val="672020"/>
                </a:solidFill>
                <a:latin typeface="Book Antiqua" panose="02040602050305030304" pitchFamily="18" charset="0"/>
              </a:rPr>
              <a:t>1) SUPERIOR CERVICAL GANGLION</a:t>
            </a:r>
            <a:br>
              <a:rPr lang="en-GB" sz="2800" b="1" dirty="0">
                <a:solidFill>
                  <a:srgbClr val="672020"/>
                </a:solidFill>
                <a:latin typeface="Book Antiqua" panose="02040602050305030304" pitchFamily="18" charset="0"/>
              </a:rPr>
            </a:br>
            <a:r>
              <a:rPr lang="en-GB" sz="2800" b="1" dirty="0">
                <a:solidFill>
                  <a:srgbClr val="672020"/>
                </a:solidFill>
                <a:latin typeface="Book Antiqua" panose="02040602050305030304" pitchFamily="18" charset="0"/>
              </a:rPr>
              <a:t>    (</a:t>
            </a:r>
            <a:r>
              <a:rPr lang="sr-Latn-CS" sz="2800" b="1" dirty="0">
                <a:solidFill>
                  <a:srgbClr val="672020"/>
                </a:solidFill>
                <a:latin typeface="Book Antiqua" panose="02040602050305030304" pitchFamily="18" charset="0"/>
              </a:rPr>
              <a:t>GANGLION CERVICALE SUPERIUS</a:t>
            </a:r>
            <a:r>
              <a:rPr lang="en-GB" sz="2800" b="1" dirty="0">
                <a:solidFill>
                  <a:srgbClr val="672020"/>
                </a:solidFill>
                <a:latin typeface="Book Antiqua" panose="02040602050305030304" pitchFamily="18" charset="0"/>
              </a:rPr>
              <a:t>)</a:t>
            </a:r>
            <a:br>
              <a:rPr lang="en-GB" sz="2800" b="1" dirty="0">
                <a:solidFill>
                  <a:srgbClr val="672020"/>
                </a:solidFill>
                <a:latin typeface="Book Antiqua" panose="02040602050305030304" pitchFamily="18" charset="0"/>
              </a:rPr>
            </a:br>
            <a:endParaRPr lang="en-GB" sz="2800" b="1" dirty="0">
              <a:solidFill>
                <a:srgbClr val="672020"/>
              </a:solidFill>
              <a:latin typeface="Book Antiqua" panose="02040602050305030304" pitchFamily="18" charset="0"/>
            </a:endParaRPr>
          </a:p>
          <a:p>
            <a:pPr eaLnBrk="1" hangingPunct="1"/>
            <a:r>
              <a:rPr lang="en-GB" sz="2800" b="1" dirty="0">
                <a:solidFill>
                  <a:srgbClr val="672020"/>
                </a:solidFill>
                <a:latin typeface="Book Antiqua" panose="02040602050305030304" pitchFamily="18" charset="0"/>
              </a:rPr>
              <a:t>2</a:t>
            </a:r>
            <a:r>
              <a:rPr lang="sr-Latn-CS" sz="2800" b="1" dirty="0">
                <a:solidFill>
                  <a:srgbClr val="672020"/>
                </a:solidFill>
                <a:latin typeface="Book Antiqua" panose="02040602050305030304" pitchFamily="18" charset="0"/>
              </a:rPr>
              <a:t>) </a:t>
            </a:r>
            <a:r>
              <a:rPr lang="en-GB" sz="2800" b="1" dirty="0">
                <a:solidFill>
                  <a:srgbClr val="672020"/>
                </a:solidFill>
                <a:latin typeface="Book Antiqua" panose="02040602050305030304" pitchFamily="18" charset="0"/>
              </a:rPr>
              <a:t>MIDDLE CERVICAL GANGLION</a:t>
            </a:r>
            <a:br>
              <a:rPr lang="en-GB" sz="2800" b="1" dirty="0">
                <a:solidFill>
                  <a:srgbClr val="672020"/>
                </a:solidFill>
                <a:latin typeface="Book Antiqua" panose="02040602050305030304" pitchFamily="18" charset="0"/>
              </a:rPr>
            </a:br>
            <a:r>
              <a:rPr lang="en-GB" sz="2800" b="1" dirty="0">
                <a:solidFill>
                  <a:srgbClr val="672020"/>
                </a:solidFill>
                <a:latin typeface="Book Antiqua" panose="02040602050305030304" pitchFamily="18" charset="0"/>
              </a:rPr>
              <a:t>    (</a:t>
            </a:r>
            <a:r>
              <a:rPr lang="sr-Latn-CS" sz="2800" b="1" dirty="0">
                <a:solidFill>
                  <a:srgbClr val="672020"/>
                </a:solidFill>
                <a:latin typeface="Book Antiqua" panose="02040602050305030304" pitchFamily="18" charset="0"/>
              </a:rPr>
              <a:t>GANGLION CERVICALE </a:t>
            </a:r>
            <a:r>
              <a:rPr lang="en-GB" sz="2800" b="1" dirty="0">
                <a:solidFill>
                  <a:srgbClr val="672020"/>
                </a:solidFill>
                <a:latin typeface="Book Antiqua" panose="02040602050305030304" pitchFamily="18" charset="0"/>
              </a:rPr>
              <a:t>MED</a:t>
            </a:r>
            <a:r>
              <a:rPr lang="sr-Latn-CS" sz="2800" b="1" dirty="0">
                <a:solidFill>
                  <a:srgbClr val="672020"/>
                </a:solidFill>
                <a:latin typeface="Book Antiqua" panose="02040602050305030304" pitchFamily="18" charset="0"/>
              </a:rPr>
              <a:t>IUS</a:t>
            </a:r>
            <a:r>
              <a:rPr lang="en-GB" sz="2800" b="1" dirty="0">
                <a:solidFill>
                  <a:srgbClr val="672020"/>
                </a:solidFill>
                <a:latin typeface="Book Antiqua" panose="02040602050305030304" pitchFamily="18" charset="0"/>
              </a:rPr>
              <a:t>)</a:t>
            </a:r>
          </a:p>
          <a:p>
            <a:pPr eaLnBrk="1" hangingPunct="1"/>
            <a:endParaRPr lang="en-GB" sz="2800" b="1" dirty="0">
              <a:solidFill>
                <a:srgbClr val="672020"/>
              </a:solidFill>
              <a:latin typeface="Book Antiqua" panose="02040602050305030304" pitchFamily="18" charset="0"/>
            </a:endParaRPr>
          </a:p>
          <a:p>
            <a:pPr eaLnBrk="1" hangingPunct="1"/>
            <a:r>
              <a:rPr lang="en-GB" sz="2800" b="1" dirty="0">
                <a:solidFill>
                  <a:srgbClr val="672020"/>
                </a:solidFill>
                <a:latin typeface="Book Antiqua" panose="02040602050305030304" pitchFamily="18" charset="0"/>
              </a:rPr>
              <a:t>3) INFERIOR CERVICAL GANGLION</a:t>
            </a:r>
            <a:br>
              <a:rPr lang="en-GB" sz="2800" b="1" dirty="0">
                <a:solidFill>
                  <a:srgbClr val="672020"/>
                </a:solidFill>
                <a:latin typeface="Book Antiqua" panose="02040602050305030304" pitchFamily="18" charset="0"/>
              </a:rPr>
            </a:br>
            <a:r>
              <a:rPr lang="en-GB" sz="2800" b="1" dirty="0">
                <a:solidFill>
                  <a:srgbClr val="672020"/>
                </a:solidFill>
                <a:latin typeface="Book Antiqua" panose="02040602050305030304" pitchFamily="18" charset="0"/>
              </a:rPr>
              <a:t>    (</a:t>
            </a:r>
            <a:r>
              <a:rPr lang="sr-Latn-CS" sz="2800" b="1" dirty="0">
                <a:solidFill>
                  <a:srgbClr val="672020"/>
                </a:solidFill>
                <a:latin typeface="Book Antiqua" panose="02040602050305030304" pitchFamily="18" charset="0"/>
              </a:rPr>
              <a:t>GANGLION CERVICALE </a:t>
            </a:r>
            <a:r>
              <a:rPr lang="en-GB" sz="2800" b="1" dirty="0">
                <a:solidFill>
                  <a:srgbClr val="672020"/>
                </a:solidFill>
                <a:latin typeface="Book Antiqua" panose="02040602050305030304" pitchFamily="18" charset="0"/>
              </a:rPr>
              <a:t>INF</a:t>
            </a:r>
            <a:r>
              <a:rPr lang="sr-Latn-CS" sz="2800" b="1" dirty="0">
                <a:solidFill>
                  <a:srgbClr val="672020"/>
                </a:solidFill>
                <a:latin typeface="Book Antiqua" panose="02040602050305030304" pitchFamily="18" charset="0"/>
              </a:rPr>
              <a:t>ERIUS</a:t>
            </a:r>
            <a:r>
              <a:rPr lang="en-GB" sz="2800" b="1" dirty="0">
                <a:solidFill>
                  <a:srgbClr val="672020"/>
                </a:solidFill>
                <a:latin typeface="Book Antiqua" panose="02040602050305030304" pitchFamily="18" charset="0"/>
              </a:rPr>
              <a:t>)</a:t>
            </a:r>
            <a:endParaRPr lang="sr-Latn-CS" sz="2800" b="1" dirty="0">
              <a:solidFill>
                <a:srgbClr val="672020"/>
              </a:solidFill>
              <a:latin typeface="Book Antiqua" panose="02040602050305030304" pitchFamily="18" charset="0"/>
            </a:endParaRPr>
          </a:p>
        </p:txBody>
      </p:sp>
      <p:sp>
        <p:nvSpPr>
          <p:cNvPr id="2" name="Title 1">
            <a:extLst>
              <a:ext uri="{FF2B5EF4-FFF2-40B4-BE49-F238E27FC236}">
                <a16:creationId xmlns:a16="http://schemas.microsoft.com/office/drawing/2014/main" id="{EB786B44-E0C7-3F16-3F03-F0D59D148584}"/>
              </a:ext>
            </a:extLst>
          </p:cNvPr>
          <p:cNvSpPr txBox="1">
            <a:spLocks noChangeArrowheads="1"/>
          </p:cNvSpPr>
          <p:nvPr/>
        </p:nvSpPr>
        <p:spPr bwMode="auto">
          <a:xfrm>
            <a:off x="0" y="15032"/>
            <a:ext cx="9143999" cy="10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SYMPATHETIC TRUNK (</a:t>
            </a:r>
            <a:r>
              <a:rPr lang="sr-Latn-CS" sz="2700" b="1" dirty="0">
                <a:solidFill>
                  <a:srgbClr val="901929"/>
                </a:solidFill>
                <a:effectLst>
                  <a:outerShdw blurRad="38100" dist="38100" dir="2700000" algn="tl">
                    <a:srgbClr val="000000"/>
                  </a:outerShdw>
                </a:effectLst>
                <a:latin typeface="Book Antiqua" panose="02040602050305030304" pitchFamily="18" charset="0"/>
              </a:rPr>
              <a:t>TRUNCUS SYMPATHICUS</a:t>
            </a:r>
            <a:r>
              <a:rPr lang="en-GB" sz="2700" b="1" dirty="0">
                <a:solidFill>
                  <a:srgbClr val="901929"/>
                </a:solidFill>
                <a:effectLst>
                  <a:outerShdw blurRad="38100" dist="38100" dir="2700000" algn="tl">
                    <a:srgbClr val="000000"/>
                  </a:outerShdw>
                </a:effectLst>
                <a:latin typeface="Book Antiqua" panose="02040602050305030304" pitchFamily="18" charset="0"/>
              </a:rPr>
              <a:t>)</a:t>
            </a:r>
          </a:p>
          <a:p>
            <a:pPr algn="ct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 CERVICAL PART - </a:t>
            </a:r>
            <a:endParaRPr lang="sr-Latn-CS" sz="27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432451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6"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370393" y="2511296"/>
            <a:ext cx="369728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1"/>
          <p:cNvSpPr>
            <a:spLocks noChangeArrowheads="1"/>
          </p:cNvSpPr>
          <p:nvPr/>
        </p:nvSpPr>
        <p:spPr bwMode="auto">
          <a:xfrm>
            <a:off x="122104" y="1878971"/>
            <a:ext cx="8208912"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a:t>
            </a:r>
            <a:r>
              <a:rPr lang="en-GB" altLang="en-US" b="1" dirty="0">
                <a:latin typeface="Book Antiqua" panose="02040602050305030304" pitchFamily="18" charset="0"/>
              </a:rPr>
              <a:t>the biggest of all 3 cervical ganglia of  sympathetic trunk</a:t>
            </a:r>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a:t>
            </a:r>
            <a:r>
              <a:rPr lang="en-GB" altLang="en-US" b="1" dirty="0">
                <a:latin typeface="Book Antiqua" panose="02040602050305030304" pitchFamily="18" charset="0"/>
              </a:rPr>
              <a:t>spindle-shaped, </a:t>
            </a:r>
            <a:r>
              <a:rPr lang="en-US" altLang="en-US" b="1" dirty="0">
                <a:latin typeface="Book Antiqua" panose="02040602050305030304" pitchFamily="18" charset="0"/>
              </a:rPr>
              <a:t>2,5</a:t>
            </a:r>
            <a:r>
              <a:rPr lang="en-GB" altLang="en-US" b="1" dirty="0">
                <a:latin typeface="Book Antiqua" panose="02040602050305030304" pitchFamily="18" charset="0"/>
              </a:rPr>
              <a:t>cm high</a:t>
            </a:r>
            <a:endParaRPr lang="en-US" altLang="en-US" b="1" dirty="0">
              <a:latin typeface="Book Antiqua" panose="02040602050305030304" pitchFamily="18" charset="0"/>
            </a:endParaRPr>
          </a:p>
          <a:p>
            <a:pPr eaLnBrk="1" hangingPunct="1"/>
            <a:r>
              <a:rPr lang="pl-PL" altLang="en-US" b="1" dirty="0">
                <a:latin typeface="Book Antiqua" panose="02040602050305030304" pitchFamily="18" charset="0"/>
              </a:rPr>
              <a:t>-</a:t>
            </a:r>
            <a:r>
              <a:rPr lang="en-GB" altLang="en-US" b="1" dirty="0">
                <a:latin typeface="Book Antiqua" panose="02040602050305030304" pitchFamily="18" charset="0"/>
              </a:rPr>
              <a:t>located </a:t>
            </a:r>
            <a:r>
              <a:rPr lang="pl-PL" altLang="en-US" b="1" dirty="0">
                <a:latin typeface="Book Antiqua" panose="02040602050305030304" pitchFamily="18" charset="0"/>
              </a:rPr>
              <a:t>2</a:t>
            </a:r>
            <a:r>
              <a:rPr lang="en-GB" altLang="en-US" b="1" dirty="0">
                <a:latin typeface="Book Antiqua" panose="02040602050305030304" pitchFamily="18" charset="0"/>
              </a:rPr>
              <a:t>cm</a:t>
            </a:r>
            <a:r>
              <a:rPr lang="pl-PL" altLang="en-US" b="1" dirty="0">
                <a:latin typeface="Book Antiqua" panose="02040602050305030304" pitchFamily="18" charset="0"/>
              </a:rPr>
              <a:t> </a:t>
            </a:r>
            <a:r>
              <a:rPr lang="en-GB" altLang="en-US" b="1" dirty="0">
                <a:latin typeface="Book Antiqua" panose="02040602050305030304" pitchFamily="18" charset="0"/>
              </a:rPr>
              <a:t>below the base of the skull</a:t>
            </a:r>
            <a:r>
              <a:rPr lang="pl-PL" altLang="en-US" b="1" dirty="0">
                <a:latin typeface="Book Antiqua" panose="02040602050305030304" pitchFamily="18" charset="0"/>
              </a:rPr>
              <a:t>, </a:t>
            </a:r>
            <a:r>
              <a:rPr lang="en-GB" altLang="en-US" b="1" dirty="0">
                <a:latin typeface="Book Antiqua" panose="02040602050305030304" pitchFamily="18" charset="0"/>
              </a:rPr>
              <a:t>at the </a:t>
            </a:r>
            <a:br>
              <a:rPr lang="en-GB" altLang="en-US" b="1" dirty="0">
                <a:latin typeface="Book Antiqua" panose="02040602050305030304" pitchFamily="18" charset="0"/>
              </a:rPr>
            </a:br>
            <a:r>
              <a:rPr lang="en-GB" altLang="en-US" b="1" dirty="0">
                <a:latin typeface="Book Antiqua" panose="02040602050305030304" pitchFamily="18" charset="0"/>
              </a:rPr>
              <a:t> level of </a:t>
            </a:r>
            <a:r>
              <a:rPr lang="pl-PL" altLang="en-US" b="1" dirty="0">
                <a:latin typeface="Book Antiqua" panose="02040602050305030304" pitchFamily="18" charset="0"/>
              </a:rPr>
              <a:t> </a:t>
            </a:r>
            <a:r>
              <a:rPr lang="en-US" altLang="en-US" b="1" dirty="0">
                <a:latin typeface="Book Antiqua" panose="02040602050305030304" pitchFamily="18" charset="0"/>
              </a:rPr>
              <a:t>C1 and C2 </a:t>
            </a:r>
            <a:r>
              <a:rPr lang="en-US" altLang="en-US" b="1" dirty="0" err="1">
                <a:latin typeface="Book Antiqua" panose="02040602050305030304" pitchFamily="18" charset="0"/>
              </a:rPr>
              <a:t>veretebra</a:t>
            </a:r>
            <a:r>
              <a:rPr lang="en-US" altLang="en-US" b="1" dirty="0">
                <a:latin typeface="Book Antiqua" panose="02040602050305030304" pitchFamily="18" charset="0"/>
              </a:rPr>
              <a:t> posteriorly and </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b="1" dirty="0" err="1">
                <a:latin typeface="Book Antiqua" panose="02040602050305030304" pitchFamily="18" charset="0"/>
              </a:rPr>
              <a:t>angulus</a:t>
            </a:r>
            <a:r>
              <a:rPr lang="en-US" altLang="en-US" b="1" dirty="0">
                <a:latin typeface="Book Antiqua" panose="02040602050305030304" pitchFamily="18" charset="0"/>
              </a:rPr>
              <a:t> mandibulae anteriorly, </a:t>
            </a:r>
            <a:r>
              <a:rPr lang="en-GB" altLang="en-US" b="1" dirty="0">
                <a:latin typeface="Book Antiqua" panose="02040602050305030304" pitchFamily="18" charset="0"/>
              </a:rPr>
              <a:t>between</a:t>
            </a:r>
            <a:r>
              <a:rPr lang="pt-BR" altLang="en-US" b="1" dirty="0">
                <a:latin typeface="Book Antiqua" panose="02040602050305030304" pitchFamily="18" charset="0"/>
              </a:rPr>
              <a:t> </a:t>
            </a:r>
            <a:br>
              <a:rPr lang="en-US" altLang="en-US" b="1" dirty="0">
                <a:latin typeface="Book Antiqua" panose="02040602050305030304" pitchFamily="18" charset="0"/>
              </a:rPr>
            </a:br>
            <a:r>
              <a:rPr lang="en-US" altLang="en-US" b="1" dirty="0">
                <a:latin typeface="Book Antiqua" panose="02040602050305030304" pitchFamily="18" charset="0"/>
              </a:rPr>
              <a:t>  </a:t>
            </a:r>
            <a:r>
              <a:rPr lang="pt-BR" altLang="en-US" b="1" dirty="0">
                <a:latin typeface="Book Antiqua" panose="02040602050305030304" pitchFamily="18" charset="0"/>
              </a:rPr>
              <a:t>m.longus capitis </a:t>
            </a:r>
            <a:r>
              <a:rPr lang="en-GB" altLang="en-US" b="1" dirty="0">
                <a:latin typeface="Book Antiqua" panose="02040602050305030304" pitchFamily="18" charset="0"/>
              </a:rPr>
              <a:t>and</a:t>
            </a:r>
            <a:r>
              <a:rPr lang="pt-BR" altLang="en-US" b="1" dirty="0">
                <a:latin typeface="Book Antiqua" panose="02040602050305030304" pitchFamily="18" charset="0"/>
              </a:rPr>
              <a:t> m. digastricus –</a:t>
            </a:r>
          </a:p>
          <a:p>
            <a:pPr eaLnBrk="1" hangingPunct="1"/>
            <a:r>
              <a:rPr lang="en-US" altLang="en-US" b="1" dirty="0">
                <a:latin typeface="Book Antiqua" panose="02040602050305030304" pitchFamily="18" charset="0"/>
              </a:rPr>
              <a:t>  venter posterior</a:t>
            </a:r>
          </a:p>
          <a:p>
            <a:pPr eaLnBrk="1" hangingPunct="1"/>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 </a:t>
            </a:r>
            <a:r>
              <a:rPr lang="en-GB" altLang="en-US" b="1" dirty="0">
                <a:latin typeface="Book Antiqua" panose="02040602050305030304" pitchFamily="18" charset="0"/>
              </a:rPr>
              <a:t>BRANCHES</a:t>
            </a:r>
            <a:r>
              <a:rPr lang="en-US" altLang="en-US" b="1" dirty="0">
                <a:latin typeface="Book Antiqua" panose="02040602050305030304" pitchFamily="18" charset="0"/>
              </a:rPr>
              <a:t>:</a:t>
            </a:r>
          </a:p>
          <a:p>
            <a:pPr eaLnBrk="1" hangingPunct="1"/>
            <a:r>
              <a:rPr lang="en-GB" altLang="en-US" b="1" dirty="0">
                <a:latin typeface="Book Antiqua" panose="02040602050305030304" pitchFamily="18" charset="0"/>
              </a:rPr>
              <a:t>Vascular:      </a:t>
            </a:r>
            <a:r>
              <a:rPr lang="en-US" altLang="en-US" b="1" dirty="0">
                <a:latin typeface="Book Antiqua" panose="02040602050305030304" pitchFamily="18" charset="0"/>
              </a:rPr>
              <a:t> – n.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br>
              <a:rPr lang="en-US" altLang="en-US" b="1" dirty="0">
                <a:latin typeface="Book Antiqua" panose="02040602050305030304" pitchFamily="18" charset="0"/>
              </a:rPr>
            </a:br>
            <a:r>
              <a:rPr lang="en-US" altLang="en-US" b="1" dirty="0">
                <a:latin typeface="Book Antiqua" panose="02040602050305030304" pitchFamily="18" charset="0"/>
              </a:rPr>
              <a:t>                      </a:t>
            </a:r>
            <a:r>
              <a:rPr lang="sr-Cyrl-CS" altLang="en-US" b="1" dirty="0">
                <a:latin typeface="Book Antiqua" panose="02040602050305030304" pitchFamily="18" charset="0"/>
              </a:rPr>
              <a:t> </a:t>
            </a:r>
            <a:r>
              <a:rPr lang="en-US" altLang="en-US" b="1" dirty="0">
                <a:latin typeface="Book Antiqua" panose="02040602050305030304" pitchFamily="18" charset="0"/>
              </a:rPr>
              <a:t> - </a:t>
            </a:r>
            <a:r>
              <a:rPr lang="en-US" altLang="en-US" b="1" dirty="0" err="1">
                <a:latin typeface="Book Antiqua" panose="02040602050305030304" pitchFamily="18" charset="0"/>
              </a:rPr>
              <a:t>nn</a:t>
            </a:r>
            <a:r>
              <a:rPr lang="en-US" altLang="en-US" b="1" dirty="0">
                <a:latin typeface="Book Antiqua" panose="02040602050305030304" pitchFamily="18" charset="0"/>
              </a:rPr>
              <a:t>. </a:t>
            </a:r>
            <a:r>
              <a:rPr lang="en-US" altLang="en-US" b="1" dirty="0" err="1">
                <a:latin typeface="Book Antiqua" panose="02040602050305030304" pitchFamily="18" charset="0"/>
              </a:rPr>
              <a:t>carotici</a:t>
            </a:r>
            <a:r>
              <a:rPr lang="en-US" altLang="en-US" b="1" dirty="0">
                <a:latin typeface="Book Antiqua" panose="02040602050305030304" pitchFamily="18" charset="0"/>
              </a:rPr>
              <a:t> </a:t>
            </a:r>
            <a:r>
              <a:rPr lang="en-US" altLang="en-US" b="1" dirty="0" err="1">
                <a:latin typeface="Book Antiqua" panose="02040602050305030304" pitchFamily="18" charset="0"/>
              </a:rPr>
              <a:t>externi</a:t>
            </a:r>
            <a:br>
              <a:rPr lang="en-US" altLang="en-US" b="1" dirty="0">
                <a:latin typeface="Book Antiqua" panose="02040602050305030304" pitchFamily="18" charset="0"/>
              </a:rPr>
            </a:br>
            <a:r>
              <a:rPr lang="en-US" altLang="en-US" b="1" dirty="0">
                <a:latin typeface="Book Antiqua" panose="02040602050305030304" pitchFamily="18" charset="0"/>
              </a:rPr>
              <a:t>                       </a:t>
            </a:r>
            <a:r>
              <a:rPr lang="sr-Cyrl-CS" altLang="en-US" b="1" dirty="0">
                <a:latin typeface="Book Antiqua" panose="02040602050305030304" pitchFamily="18" charset="0"/>
              </a:rPr>
              <a:t> </a:t>
            </a:r>
            <a:r>
              <a:rPr lang="en-US" altLang="en-US" b="1" dirty="0">
                <a:latin typeface="Book Antiqua" panose="02040602050305030304" pitchFamily="18" charset="0"/>
              </a:rPr>
              <a:t>- </a:t>
            </a:r>
            <a:r>
              <a:rPr lang="en-GB" altLang="en-US" b="1" dirty="0">
                <a:latin typeface="Book Antiqua" panose="02040602050305030304" pitchFamily="18" charset="0"/>
              </a:rPr>
              <a:t>branches for </a:t>
            </a:r>
            <a:r>
              <a:rPr lang="en-US" altLang="en-US" b="1" dirty="0">
                <a:latin typeface="Book Antiqua" panose="02040602050305030304" pitchFamily="18" charset="0"/>
              </a:rPr>
              <a:t>glomus  </a:t>
            </a:r>
            <a:r>
              <a:rPr lang="en-US" altLang="en-US" b="1" dirty="0" err="1">
                <a:latin typeface="Book Antiqua" panose="02040602050305030304" pitchFamily="18" charset="0"/>
              </a:rPr>
              <a:t>caroticum</a:t>
            </a:r>
            <a:endParaRPr lang="en-US" altLang="en-US" b="1" dirty="0">
              <a:latin typeface="Book Antiqua" panose="02040602050305030304" pitchFamily="18" charset="0"/>
            </a:endParaRPr>
          </a:p>
          <a:p>
            <a:pPr eaLnBrk="1" hangingPunct="1"/>
            <a:r>
              <a:rPr lang="en-GB" altLang="en-US" b="1" dirty="0">
                <a:latin typeface="Book Antiqua" panose="02040602050305030304" pitchFamily="18" charset="0"/>
              </a:rPr>
              <a:t>Visceral:       </a:t>
            </a:r>
            <a:r>
              <a:rPr lang="en-US" altLang="en-US" b="1" dirty="0">
                <a:latin typeface="Book Antiqua" panose="02040602050305030304" pitchFamily="18" charset="0"/>
              </a:rPr>
              <a:t>  -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laryngopharyngei</a:t>
            </a:r>
            <a:br>
              <a:rPr lang="en-US" altLang="en-US" b="1" dirty="0">
                <a:latin typeface="Book Antiqua" panose="02040602050305030304" pitchFamily="18" charset="0"/>
              </a:rPr>
            </a:br>
            <a:r>
              <a:rPr lang="en-US" altLang="en-US" b="1" dirty="0">
                <a:latin typeface="Book Antiqua" panose="02040602050305030304" pitchFamily="18" charset="0"/>
              </a:rPr>
              <a:t>	      </a:t>
            </a:r>
            <a:r>
              <a:rPr lang="sr-Cyrl-CS" altLang="en-US" b="1" dirty="0">
                <a:latin typeface="Book Antiqua" panose="02040602050305030304" pitchFamily="18" charset="0"/>
              </a:rPr>
              <a:t>   </a:t>
            </a:r>
            <a:r>
              <a:rPr lang="en-US" altLang="en-US" b="1" dirty="0">
                <a:latin typeface="Book Antiqua" panose="02040602050305030304" pitchFamily="18" charset="0"/>
              </a:rPr>
              <a:t>– n. </a:t>
            </a:r>
            <a:r>
              <a:rPr lang="en-US" altLang="en-US" b="1" dirty="0" err="1">
                <a:latin typeface="Book Antiqua" panose="02040602050305030304" pitchFamily="18" charset="0"/>
              </a:rPr>
              <a:t>cardiacus</a:t>
            </a:r>
            <a:r>
              <a:rPr lang="en-US" altLang="en-US" b="1" dirty="0">
                <a:latin typeface="Book Antiqua" panose="02040602050305030304" pitchFamily="18" charset="0"/>
              </a:rPr>
              <a:t> cervicalis superior</a:t>
            </a:r>
          </a:p>
          <a:p>
            <a:pPr eaLnBrk="1" hangingPunct="1"/>
            <a:r>
              <a:rPr lang="en-GB" altLang="en-US" b="1" dirty="0">
                <a:latin typeface="Book Antiqua" panose="02040602050305030304" pitchFamily="18" charset="0"/>
              </a:rPr>
              <a:t>Communicated:</a:t>
            </a:r>
            <a:r>
              <a:rPr lang="en-US" altLang="en-US" b="1" dirty="0">
                <a:latin typeface="Book Antiqua" panose="02040602050305030304" pitchFamily="18" charset="0"/>
              </a:rPr>
              <a:t> – </a:t>
            </a:r>
            <a:r>
              <a:rPr lang="en-GB" altLang="en-US" b="1" dirty="0">
                <a:latin typeface="Book Antiqua" panose="02040602050305030304" pitchFamily="18" charset="0"/>
              </a:rPr>
              <a:t>for C1, C2, C3 spinal nerve</a:t>
            </a:r>
            <a:endParaRPr lang="en-US" altLang="en-US" b="1" dirty="0">
              <a:latin typeface="Book Antiqua" panose="02040602050305030304" pitchFamily="18" charset="0"/>
            </a:endParaRPr>
          </a:p>
          <a:p>
            <a:pPr eaLnBrk="1" hangingPunct="1"/>
            <a:r>
              <a:rPr lang="en-GB" altLang="en-US" b="1" dirty="0">
                <a:latin typeface="Book Antiqua" panose="02040602050305030304" pitchFamily="18" charset="0"/>
              </a:rPr>
              <a:t>Anastomotic</a:t>
            </a:r>
            <a:r>
              <a:rPr lang="en-US" altLang="en-US" b="1" dirty="0">
                <a:latin typeface="Book Antiqua" panose="02040602050305030304" pitchFamily="18" charset="0"/>
              </a:rPr>
              <a:t> - </a:t>
            </a:r>
            <a:r>
              <a:rPr lang="en-US" altLang="en-US" b="1" dirty="0" err="1">
                <a:latin typeface="Book Antiqua" panose="02040602050305030304" pitchFamily="18" charset="0"/>
              </a:rPr>
              <a:t>n.jugularis</a:t>
            </a:r>
            <a:endParaRPr lang="en-US" altLang="en-US" b="1" dirty="0">
              <a:latin typeface="Book Antiqua" panose="02040602050305030304" pitchFamily="18" charset="0"/>
            </a:endParaRPr>
          </a:p>
        </p:txBody>
      </p:sp>
      <p:sp>
        <p:nvSpPr>
          <p:cNvPr id="77828" name="Rectangle 2"/>
          <p:cNvSpPr>
            <a:spLocks noChangeArrowheads="1"/>
          </p:cNvSpPr>
          <p:nvPr/>
        </p:nvSpPr>
        <p:spPr bwMode="auto">
          <a:xfrm>
            <a:off x="107504" y="924864"/>
            <a:ext cx="707116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Latn-CS" sz="2800" dirty="0">
                <a:latin typeface="Book Antiqua" panose="02040602050305030304" pitchFamily="18" charset="0"/>
              </a:rPr>
              <a:t>1</a:t>
            </a:r>
            <a:r>
              <a:rPr lang="sr-Latn-CS" sz="2800" b="1" dirty="0">
                <a:solidFill>
                  <a:srgbClr val="672020"/>
                </a:solidFill>
                <a:latin typeface="Book Antiqua" panose="02040602050305030304" pitchFamily="18" charset="0"/>
              </a:rPr>
              <a:t>) </a:t>
            </a:r>
            <a:r>
              <a:rPr lang="en-GB" sz="2800" b="1" dirty="0">
                <a:solidFill>
                  <a:srgbClr val="672020"/>
                </a:solidFill>
                <a:latin typeface="Book Antiqua" panose="02040602050305030304" pitchFamily="18" charset="0"/>
              </a:rPr>
              <a:t>SUPERIOR CERVICAL GANGLION</a:t>
            </a:r>
            <a:br>
              <a:rPr lang="en-GB" sz="2800" b="1" dirty="0">
                <a:solidFill>
                  <a:srgbClr val="672020"/>
                </a:solidFill>
                <a:latin typeface="Book Antiqua" panose="02040602050305030304" pitchFamily="18" charset="0"/>
              </a:rPr>
            </a:br>
            <a:r>
              <a:rPr lang="en-GB" sz="2800" b="1" dirty="0">
                <a:solidFill>
                  <a:srgbClr val="672020"/>
                </a:solidFill>
                <a:latin typeface="Book Antiqua" panose="02040602050305030304" pitchFamily="18" charset="0"/>
              </a:rPr>
              <a:t>    (</a:t>
            </a:r>
            <a:r>
              <a:rPr lang="sr-Latn-CS" sz="2800" b="1" dirty="0">
                <a:solidFill>
                  <a:srgbClr val="672020"/>
                </a:solidFill>
                <a:latin typeface="Book Antiqua" panose="02040602050305030304" pitchFamily="18" charset="0"/>
              </a:rPr>
              <a:t>GANGLION CERVICALE SUPERIUS</a:t>
            </a:r>
            <a:r>
              <a:rPr lang="en-GB" sz="2800" b="1" dirty="0">
                <a:solidFill>
                  <a:srgbClr val="672020"/>
                </a:solidFill>
                <a:latin typeface="Book Antiqua" panose="02040602050305030304" pitchFamily="18" charset="0"/>
              </a:rPr>
              <a:t>)</a:t>
            </a:r>
            <a:endParaRPr lang="sr-Latn-CS" sz="2800" b="1" dirty="0">
              <a:solidFill>
                <a:srgbClr val="672020"/>
              </a:solidFill>
              <a:latin typeface="Book Antiqua" panose="02040602050305030304" pitchFamily="18" charset="0"/>
            </a:endParaRPr>
          </a:p>
        </p:txBody>
      </p:sp>
      <p:sp>
        <p:nvSpPr>
          <p:cNvPr id="2" name="Title 1">
            <a:extLst>
              <a:ext uri="{FF2B5EF4-FFF2-40B4-BE49-F238E27FC236}">
                <a16:creationId xmlns:a16="http://schemas.microsoft.com/office/drawing/2014/main" id="{EB786B44-E0C7-3F16-3F03-F0D59D148584}"/>
              </a:ext>
            </a:extLst>
          </p:cNvPr>
          <p:cNvSpPr txBox="1">
            <a:spLocks noChangeArrowheads="1"/>
          </p:cNvSpPr>
          <p:nvPr/>
        </p:nvSpPr>
        <p:spPr bwMode="auto">
          <a:xfrm>
            <a:off x="0" y="25919"/>
            <a:ext cx="9180511" cy="10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SYMPATHETIC TRUNK (</a:t>
            </a:r>
            <a:r>
              <a:rPr lang="sr-Latn-CS" sz="2700" b="1" dirty="0">
                <a:solidFill>
                  <a:srgbClr val="901929"/>
                </a:solidFill>
                <a:effectLst>
                  <a:outerShdw blurRad="38100" dist="38100" dir="2700000" algn="tl">
                    <a:srgbClr val="000000"/>
                  </a:outerShdw>
                </a:effectLst>
                <a:latin typeface="Book Antiqua" panose="02040602050305030304" pitchFamily="18" charset="0"/>
              </a:rPr>
              <a:t>TRUNCUS SYMPATHICUS</a:t>
            </a:r>
            <a:r>
              <a:rPr lang="en-GB" sz="2700" b="1" dirty="0">
                <a:solidFill>
                  <a:srgbClr val="901929"/>
                </a:solidFill>
                <a:effectLst>
                  <a:outerShdw blurRad="38100" dist="38100" dir="2700000" algn="tl">
                    <a:srgbClr val="000000"/>
                  </a:outerShdw>
                </a:effectLst>
                <a:latin typeface="Book Antiqua" panose="02040602050305030304" pitchFamily="18" charset="0"/>
              </a:rPr>
              <a:t>)</a:t>
            </a:r>
          </a:p>
          <a:p>
            <a:pPr algn="ct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 CERVICAL PART - </a:t>
            </a:r>
            <a:endParaRPr lang="sr-Latn-CS" sz="27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4267931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l="6184" t="-1791" r="50058" b="38519"/>
          <a:stretch>
            <a:fillRect/>
          </a:stretch>
        </p:blipFill>
        <p:spPr bwMode="auto">
          <a:xfrm>
            <a:off x="611560" y="620688"/>
            <a:ext cx="3734482" cy="3374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l="6184" t="-389" r="50058" b="40443"/>
          <a:stretch>
            <a:fillRect/>
          </a:stretch>
        </p:blipFill>
        <p:spPr bwMode="auto">
          <a:xfrm>
            <a:off x="4860032" y="2708920"/>
            <a:ext cx="3734482" cy="319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7904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53"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446713" y="2492896"/>
            <a:ext cx="369728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0" name="Rectangle 1"/>
          <p:cNvSpPr>
            <a:spLocks noChangeArrowheads="1"/>
          </p:cNvSpPr>
          <p:nvPr/>
        </p:nvSpPr>
        <p:spPr bwMode="auto">
          <a:xfrm>
            <a:off x="0" y="671513"/>
            <a:ext cx="8892480"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1) n.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p>
          <a:p>
            <a:pPr eaLnBrk="1" hangingPunct="1"/>
            <a:r>
              <a:rPr lang="en-US" altLang="en-US" dirty="0">
                <a:latin typeface="Book Antiqua" panose="02040602050305030304" pitchFamily="18" charset="0"/>
              </a:rPr>
              <a:t>    - </a:t>
            </a:r>
            <a:r>
              <a:rPr lang="en-GB" altLang="en-US" dirty="0" err="1">
                <a:latin typeface="Book Antiqua" panose="02040602050305030304" pitchFamily="18" charset="0"/>
              </a:rPr>
              <a:t>acompanies</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interna and branches into the fibers that inside of canalis</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caroticus</a:t>
            </a:r>
            <a:r>
              <a:rPr lang="en-US" altLang="en-US" dirty="0">
                <a:latin typeface="Book Antiqua" panose="02040602050305030304" pitchFamily="18" charset="0"/>
              </a:rPr>
              <a:t> form </a:t>
            </a:r>
            <a:r>
              <a:rPr lang="en-US" altLang="en-US" b="1" dirty="0">
                <a:latin typeface="Book Antiqua" panose="02040602050305030304" pitchFamily="18" charset="0"/>
              </a:rPr>
              <a:t>internal carotid plexus (</a:t>
            </a:r>
            <a:r>
              <a:rPr lang="en-US" altLang="en-US" b="1" dirty="0" err="1">
                <a:latin typeface="Book Antiqua" panose="02040602050305030304" pitchFamily="18" charset="0"/>
              </a:rPr>
              <a:t>plexu</a:t>
            </a:r>
            <a:r>
              <a:rPr lang="en-US" altLang="en-US" b="1" dirty="0">
                <a:latin typeface="Book Antiqua" panose="02040602050305030304" pitchFamily="18" charset="0"/>
              </a:rPr>
              <a:t>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r>
              <a:rPr lang="en-US" altLang="en-US" dirty="0">
                <a:latin typeface="Book Antiqua" panose="02040602050305030304" pitchFamily="18" charset="0"/>
              </a:rPr>
              <a:t> that surrounds</a:t>
            </a:r>
            <a:br>
              <a:rPr lang="en-US" altLang="en-US" dirty="0">
                <a:latin typeface="Book Antiqua" panose="02040602050305030304" pitchFamily="18" charset="0"/>
              </a:rPr>
            </a:br>
            <a:r>
              <a:rPr lang="en-US" altLang="en-US" dirty="0">
                <a:latin typeface="Book Antiqua" panose="02040602050305030304" pitchFamily="18" charset="0"/>
              </a:rPr>
              <a:t>      internal carotid artery (a. </a:t>
            </a:r>
            <a:r>
              <a:rPr lang="en-US" altLang="en-US" dirty="0" err="1">
                <a:latin typeface="Book Antiqua" panose="02040602050305030304" pitchFamily="18" charset="0"/>
              </a:rPr>
              <a:t>carotis</a:t>
            </a:r>
            <a:r>
              <a:rPr lang="en-US" altLang="en-US" dirty="0">
                <a:latin typeface="Book Antiqua" panose="02040602050305030304" pitchFamily="18" charset="0"/>
              </a:rPr>
              <a:t> interna) till its branching to terminals</a:t>
            </a:r>
          </a:p>
          <a:p>
            <a:pPr eaLnBrk="1" hangingPunct="1"/>
            <a:endParaRPr lang="en-US" altLang="en-US" sz="800" b="1" dirty="0">
              <a:latin typeface="Book Antiqua" panose="02040602050305030304" pitchFamily="18" charset="0"/>
            </a:endParaRPr>
          </a:p>
          <a:p>
            <a:pPr eaLnBrk="1" hangingPunct="1"/>
            <a:r>
              <a:rPr lang="en-US" altLang="en-US" dirty="0">
                <a:latin typeface="Book Antiqua" panose="02040602050305030304" pitchFamily="18" charset="0"/>
              </a:rPr>
              <a:t>    - At the end, </a:t>
            </a:r>
            <a:r>
              <a:rPr lang="en-GB" altLang="en-US" dirty="0">
                <a:latin typeface="Book Antiqua" panose="02040602050305030304" pitchFamily="18" charset="0"/>
              </a:rPr>
              <a:t>form side (secondary) plexuses around the side and terminal branches</a:t>
            </a:r>
            <a:br>
              <a:rPr lang="en-GB" altLang="en-US" dirty="0">
                <a:latin typeface="Book Antiqua" panose="02040602050305030304" pitchFamily="18" charset="0"/>
              </a:rPr>
            </a:br>
            <a:r>
              <a:rPr lang="en-GB" altLang="en-US" dirty="0">
                <a:latin typeface="Book Antiqua" panose="02040602050305030304" pitchFamily="18" charset="0"/>
              </a:rPr>
              <a:t>      of </a:t>
            </a:r>
            <a:r>
              <a:rPr lang="en-US" altLang="en-US" dirty="0">
                <a:latin typeface="Book Antiqua" panose="02040602050305030304" pitchFamily="18" charset="0"/>
              </a:rPr>
              <a:t>internal carotid artery:</a:t>
            </a: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a.ophtalmica</a:t>
            </a:r>
            <a:r>
              <a:rPr lang="en-US" altLang="en-US" dirty="0">
                <a:latin typeface="Book Antiqua" panose="02040602050305030304" pitchFamily="18" charset="0"/>
              </a:rPr>
              <a:t>, </a:t>
            </a:r>
            <a:r>
              <a:rPr lang="en-US" altLang="en-US" dirty="0" err="1">
                <a:latin typeface="Book Antiqua" panose="02040602050305030304" pitchFamily="18" charset="0"/>
              </a:rPr>
              <a:t>a.cerebri</a:t>
            </a:r>
            <a:r>
              <a:rPr lang="en-US" altLang="en-US" dirty="0">
                <a:latin typeface="Book Antiqua" panose="02040602050305030304" pitchFamily="18" charset="0"/>
              </a:rPr>
              <a:t> anterior, </a:t>
            </a:r>
            <a:r>
              <a:rPr lang="en-US" altLang="en-US" dirty="0" err="1">
                <a:latin typeface="Book Antiqua" panose="02040602050305030304" pitchFamily="18" charset="0"/>
              </a:rPr>
              <a:t>a.cerebri</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media, </a:t>
            </a:r>
            <a:r>
              <a:rPr lang="en-US" altLang="en-US" dirty="0" err="1">
                <a:latin typeface="Book Antiqua" panose="02040602050305030304" pitchFamily="18" charset="0"/>
              </a:rPr>
              <a:t>a.choroidea</a:t>
            </a:r>
            <a:r>
              <a:rPr lang="en-US" altLang="en-US" dirty="0">
                <a:latin typeface="Book Antiqua" panose="02040602050305030304" pitchFamily="18" charset="0"/>
              </a:rPr>
              <a:t> anterior</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 </a:t>
            </a:r>
            <a:r>
              <a:rPr lang="en-US" altLang="en-US" b="1" dirty="0">
                <a:latin typeface="Book Antiqua" panose="02040602050305030304" pitchFamily="18" charset="0"/>
              </a:rPr>
              <a:t>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nn.caroticotympanici</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n.petrosus</a:t>
            </a:r>
            <a:r>
              <a:rPr lang="en-US" altLang="en-US" dirty="0">
                <a:latin typeface="Book Antiqua" panose="02040602050305030304" pitchFamily="18" charset="0"/>
              </a:rPr>
              <a:t> </a:t>
            </a:r>
            <a:r>
              <a:rPr lang="en-US" altLang="en-US" dirty="0" err="1">
                <a:latin typeface="Book Antiqua" panose="02040602050305030304" pitchFamily="18" charset="0"/>
              </a:rPr>
              <a:t>profundus</a:t>
            </a:r>
            <a:endParaRPr lang="en-US" altLang="en-US" dirty="0">
              <a:latin typeface="Book Antiqua" panose="02040602050305030304" pitchFamily="18" charset="0"/>
            </a:endParaRPr>
          </a:p>
          <a:p>
            <a:pPr eaLnBrk="1" hangingPunct="1"/>
            <a:r>
              <a:rPr lang="pl-PL" altLang="en-US" dirty="0">
                <a:latin typeface="Book Antiqua" panose="02040602050305030304" pitchFamily="18" charset="0"/>
              </a:rPr>
              <a:t>        - </a:t>
            </a:r>
            <a:r>
              <a:rPr lang="en-GB" altLang="en-US" dirty="0">
                <a:latin typeface="Book Antiqua" panose="02040602050305030304" pitchFamily="18" charset="0"/>
              </a:rPr>
              <a:t>sympathetic branches for </a:t>
            </a:r>
            <a:r>
              <a:rPr lang="pl-PL" altLang="en-US" dirty="0">
                <a:latin typeface="Book Antiqua" panose="02040602050305030304" pitchFamily="18" charset="0"/>
              </a:rPr>
              <a:t>ganglion ciliare</a:t>
            </a:r>
          </a:p>
          <a:p>
            <a:pPr eaLnBrk="1" hangingPunct="1"/>
            <a:endParaRPr lang="pl-PL" altLang="en-US" sz="800" dirty="0">
              <a:latin typeface="Book Antiqua" panose="02040602050305030304" pitchFamily="18" charset="0"/>
            </a:endParaRPr>
          </a:p>
          <a:p>
            <a:pPr eaLnBrk="1" hangingPunct="1"/>
            <a:r>
              <a:rPr lang="pl-PL" altLang="en-US" b="1" dirty="0">
                <a:latin typeface="Book Antiqua" panose="02040602050305030304" pitchFamily="18" charset="0"/>
              </a:rPr>
              <a:t>2) nn. carotici externi</a:t>
            </a:r>
            <a:br>
              <a:rPr lang="pl-PL" altLang="en-US" dirty="0">
                <a:latin typeface="Book Antiqua" panose="02040602050305030304" pitchFamily="18" charset="0"/>
              </a:rPr>
            </a:br>
            <a:r>
              <a:rPr lang="pl-PL" altLang="en-US" dirty="0">
                <a:latin typeface="Book Antiqua" panose="02040602050305030304" pitchFamily="18" charset="0"/>
              </a:rPr>
              <a:t>    - </a:t>
            </a:r>
            <a:r>
              <a:rPr lang="en-GB" altLang="en-US" dirty="0">
                <a:latin typeface="Book Antiqua" panose="02040602050305030304" pitchFamily="18" charset="0"/>
              </a:rPr>
              <a:t>descend adjacent to</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interna </a:t>
            </a:r>
            <a:r>
              <a:rPr lang="en-GB" altLang="en-US" dirty="0">
                <a:latin typeface="Book Antiqua" panose="02040602050305030304" pitchFamily="18" charset="0"/>
              </a:rPr>
              <a:t>to the</a:t>
            </a:r>
            <a:br>
              <a:rPr lang="en-US" altLang="en-US" dirty="0">
                <a:latin typeface="Book Antiqua" panose="02040602050305030304" pitchFamily="18" charset="0"/>
              </a:rPr>
            </a:br>
            <a:r>
              <a:rPr lang="en-US" altLang="en-US" dirty="0">
                <a:latin typeface="Book Antiqua" panose="02040602050305030304" pitchFamily="18" charset="0"/>
              </a:rPr>
              <a:t>       branching of </a:t>
            </a:r>
            <a:r>
              <a:rPr lang="en-US" altLang="en-US" dirty="0" err="1">
                <a:latin typeface="Book Antiqua" panose="02040602050305030304" pitchFamily="18" charset="0"/>
              </a:rPr>
              <a:t>a.carotis</a:t>
            </a:r>
            <a:r>
              <a:rPr lang="en-US" altLang="en-US" dirty="0">
                <a:latin typeface="Book Antiqua" panose="02040602050305030304" pitchFamily="18" charset="0"/>
              </a:rPr>
              <a:t> communis, </a:t>
            </a:r>
            <a:r>
              <a:rPr lang="en-GB" altLang="en-US" dirty="0">
                <a:latin typeface="Book Antiqua" panose="02040602050305030304" pitchFamily="18" charset="0"/>
              </a:rPr>
              <a:t>and then</a:t>
            </a:r>
            <a:br>
              <a:rPr lang="en-GB" altLang="en-US" dirty="0">
                <a:latin typeface="Book Antiqua" panose="02040602050305030304" pitchFamily="18" charset="0"/>
              </a:rPr>
            </a:br>
            <a:r>
              <a:rPr lang="en-GB" altLang="en-US" dirty="0">
                <a:latin typeface="Book Antiqua" panose="02040602050305030304" pitchFamily="18" charset="0"/>
              </a:rPr>
              <a:t>      ascend</a:t>
            </a:r>
            <a:r>
              <a:rPr lang="en-US" altLang="en-US" dirty="0">
                <a:latin typeface="Book Antiqua" panose="02040602050305030304" pitchFamily="18" charset="0"/>
              </a:rPr>
              <a:t> accompanying </a:t>
            </a:r>
            <a:r>
              <a:rPr lang="en-US" altLang="en-US" dirty="0" err="1">
                <a:latin typeface="Book Antiqua" panose="02040602050305030304" pitchFamily="18" charset="0"/>
              </a:rPr>
              <a:t>a.carotis</a:t>
            </a:r>
            <a:r>
              <a:rPr lang="en-US" altLang="en-US" dirty="0">
                <a:latin typeface="Book Antiqua" panose="02040602050305030304" pitchFamily="18" charset="0"/>
              </a:rPr>
              <a:t> externa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give branches that </a:t>
            </a:r>
            <a:r>
              <a:rPr lang="en-GB" altLang="en-US" dirty="0" err="1">
                <a:latin typeface="Book Antiqua" panose="02040602050305030304" pitchFamily="18" charset="0"/>
              </a:rPr>
              <a:t>acompany</a:t>
            </a:r>
            <a:r>
              <a:rPr lang="en-GB" altLang="en-US" dirty="0">
                <a:latin typeface="Book Antiqua" panose="02040602050305030304" pitchFamily="18" charset="0"/>
              </a:rPr>
              <a:t> </a:t>
            </a:r>
            <a:r>
              <a:rPr lang="en-US" altLang="en-US" dirty="0">
                <a:latin typeface="Book Antiqua" panose="02040602050305030304" pitchFamily="18" charset="0"/>
              </a:rPr>
              <a:t>a. </a:t>
            </a:r>
            <a:r>
              <a:rPr lang="en-US" altLang="en-US" dirty="0" err="1">
                <a:latin typeface="Book Antiqua" panose="02040602050305030304" pitchFamily="18" charset="0"/>
              </a:rPr>
              <a:t>carotis</a:t>
            </a:r>
            <a:r>
              <a:rPr lang="en-US" altLang="en-US" dirty="0">
                <a:latin typeface="Book Antiqua" panose="02040602050305030304" pitchFamily="18" charset="0"/>
              </a:rPr>
              <a:t> </a:t>
            </a:r>
            <a:r>
              <a:rPr lang="sr-Cyrl-CS" altLang="en-US" dirty="0">
                <a:latin typeface="Book Antiqua" panose="02040602050305030304" pitchFamily="18" charset="0"/>
              </a:rPr>
              <a:t> </a:t>
            </a:r>
            <a:r>
              <a:rPr lang="en-US" altLang="en-US" dirty="0">
                <a:latin typeface="Book Antiqua" panose="02040602050305030304" pitchFamily="18" charset="0"/>
              </a:rPr>
              <a:t>communis</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and form the part of</a:t>
            </a:r>
            <a:r>
              <a:rPr lang="en-US" altLang="en-US" dirty="0">
                <a:latin typeface="Book Antiqua" panose="02040602050305030304" pitchFamily="18" charset="0"/>
              </a:rPr>
              <a:t> plexus </a:t>
            </a:r>
            <a:r>
              <a:rPr lang="en-US" altLang="en-US" dirty="0" err="1">
                <a:latin typeface="Book Antiqua" panose="02040602050305030304" pitchFamily="18" charset="0"/>
              </a:rPr>
              <a:t>caroticus</a:t>
            </a:r>
            <a:r>
              <a:rPr lang="en-US" altLang="en-US" dirty="0">
                <a:latin typeface="Book Antiqua" panose="02040602050305030304" pitchFamily="18" charset="0"/>
              </a:rPr>
              <a:t> communis</a:t>
            </a:r>
            <a:endParaRPr lang="pl-PL" altLang="en-US" dirty="0">
              <a:latin typeface="Book Antiqua" panose="02040602050305030304" pitchFamily="18" charset="0"/>
            </a:endParaRPr>
          </a:p>
        </p:txBody>
      </p:sp>
      <p:sp>
        <p:nvSpPr>
          <p:cNvPr id="78851" name="Rectangle 2"/>
          <p:cNvSpPr>
            <a:spLocks noChangeArrowheads="1"/>
          </p:cNvSpPr>
          <p:nvPr/>
        </p:nvSpPr>
        <p:spPr bwMode="auto">
          <a:xfrm>
            <a:off x="359532" y="0"/>
            <a:ext cx="84249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sr-Latn-CS" sz="3200" b="1" dirty="0">
                <a:solidFill>
                  <a:srgbClr val="672020"/>
                </a:solidFill>
                <a:latin typeface="Book Antiqua" panose="02040602050305030304" pitchFamily="18" charset="0"/>
              </a:rPr>
              <a:t>GANGLION CERVICALE SUPERIUS</a:t>
            </a:r>
          </a:p>
        </p:txBody>
      </p:sp>
    </p:spTree>
    <p:extLst>
      <p:ext uri="{BB962C8B-B14F-4D97-AF65-F5344CB8AC3E}">
        <p14:creationId xmlns:p14="http://schemas.microsoft.com/office/powerpoint/2010/main" val="548172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465961" y="2542014"/>
            <a:ext cx="369728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Rectangle 1"/>
          <p:cNvSpPr>
            <a:spLocks noChangeArrowheads="1"/>
          </p:cNvSpPr>
          <p:nvPr/>
        </p:nvSpPr>
        <p:spPr bwMode="auto">
          <a:xfrm>
            <a:off x="35242" y="541882"/>
            <a:ext cx="9037004"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3) </a:t>
            </a:r>
            <a:r>
              <a:rPr lang="en-GB" altLang="en-US" b="1" dirty="0">
                <a:latin typeface="Book Antiqua" panose="02040602050305030304" pitchFamily="18" charset="0"/>
              </a:rPr>
              <a:t>Branches for glomus </a:t>
            </a:r>
            <a:r>
              <a:rPr lang="en-GB" altLang="en-US" b="1" dirty="0" err="1">
                <a:latin typeface="Book Antiqua" panose="02040602050305030304" pitchFamily="18" charset="0"/>
              </a:rPr>
              <a:t>caroticum</a:t>
            </a:r>
            <a:r>
              <a:rPr lang="en-GB" altLang="en-US" b="1" dirty="0">
                <a:latin typeface="Book Antiqua" panose="02040602050305030304" pitchFamily="18" charset="0"/>
              </a:rPr>
              <a:t> (carotid body)</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accompanies</a:t>
            </a:r>
            <a:r>
              <a:rPr lang="sr-Cyrl-CS" altLang="en-US" dirty="0">
                <a:latin typeface="Book Antiqua" panose="02040602050305030304" pitchFamily="18" charset="0"/>
              </a:rPr>
              <a:t> </a:t>
            </a:r>
            <a:r>
              <a:rPr lang="en-US" altLang="en-US" dirty="0">
                <a:latin typeface="Book Antiqua" panose="02040602050305030304" pitchFamily="18" charset="0"/>
              </a:rPr>
              <a:t>a. </a:t>
            </a:r>
            <a:r>
              <a:rPr lang="en-US" altLang="en-US" dirty="0" err="1">
                <a:latin typeface="Book Antiqua" panose="02040602050305030304" pitchFamily="18" charset="0"/>
              </a:rPr>
              <a:t>carotis</a:t>
            </a:r>
            <a:r>
              <a:rPr lang="en-US" altLang="en-US" dirty="0">
                <a:latin typeface="Book Antiqua" panose="02040602050305030304" pitchFamily="18" charset="0"/>
              </a:rPr>
              <a:t> interna </a:t>
            </a:r>
            <a:r>
              <a:rPr lang="en-GB" altLang="en-US" dirty="0">
                <a:latin typeface="Book Antiqua" panose="02040602050305030304" pitchFamily="18" charset="0"/>
              </a:rPr>
              <a:t>to location of</a:t>
            </a:r>
            <a:r>
              <a:rPr lang="en-US" altLang="en-US" dirty="0">
                <a:latin typeface="Book Antiqua" panose="02040602050305030304" pitchFamily="18" charset="0"/>
              </a:rPr>
              <a:t> carotid body - </a:t>
            </a:r>
            <a:r>
              <a:rPr lang="en-GB" b="0" i="0" dirty="0">
                <a:solidFill>
                  <a:srgbClr val="202122"/>
                </a:solidFill>
                <a:effectLst/>
                <a:latin typeface="Book Antiqua" panose="02040602050305030304" pitchFamily="18" charset="0"/>
              </a:rPr>
              <a:t>small cluster of</a:t>
            </a:r>
            <a:br>
              <a:rPr lang="en-GB" b="0" i="0" dirty="0">
                <a:solidFill>
                  <a:srgbClr val="202122"/>
                </a:solidFill>
                <a:effectLst/>
                <a:latin typeface="Book Antiqua" panose="02040602050305030304" pitchFamily="18" charset="0"/>
              </a:rPr>
            </a:br>
            <a:r>
              <a:rPr lang="en-GB" b="0" i="0" dirty="0">
                <a:solidFill>
                  <a:srgbClr val="202122"/>
                </a:solidFill>
                <a:effectLst/>
                <a:latin typeface="Book Antiqua" panose="02040602050305030304" pitchFamily="18" charset="0"/>
              </a:rPr>
              <a:t>     </a:t>
            </a:r>
            <a:r>
              <a:rPr lang="en-GB" b="0" i="0" u="none" strike="noStrike" dirty="0">
                <a:effectLst/>
                <a:latin typeface="Book Antiqua" panose="02040602050305030304" pitchFamily="18" charset="0"/>
              </a:rPr>
              <a:t>chemoreceptor cells</a:t>
            </a:r>
            <a:r>
              <a:rPr lang="en-GB" b="0" i="0" dirty="0">
                <a:effectLst/>
                <a:latin typeface="Book Antiqua" panose="02040602050305030304" pitchFamily="18" charset="0"/>
              </a:rPr>
              <a:t> that </a:t>
            </a:r>
            <a:r>
              <a:rPr lang="en-GB" b="0" i="0" dirty="0">
                <a:solidFill>
                  <a:srgbClr val="202122"/>
                </a:solidFill>
                <a:effectLst/>
                <a:latin typeface="Book Antiqua" panose="02040602050305030304" pitchFamily="18" charset="0"/>
              </a:rPr>
              <a:t>detects changes in the composition of </a:t>
            </a:r>
            <a:r>
              <a:rPr lang="en-GB" b="0" i="0" u="none" strike="noStrike" dirty="0">
                <a:effectLst/>
                <a:latin typeface="Book Antiqua" panose="02040602050305030304" pitchFamily="18" charset="0"/>
              </a:rPr>
              <a:t>arterial blood</a:t>
            </a:r>
            <a:r>
              <a:rPr lang="en-GB" b="0" i="0" dirty="0">
                <a:solidFill>
                  <a:srgbClr val="202122"/>
                </a:solidFill>
                <a:effectLst/>
                <a:latin typeface="Book Antiqua" panose="02040602050305030304" pitchFamily="18" charset="0"/>
              </a:rPr>
              <a:t>, mainly</a:t>
            </a:r>
            <a:br>
              <a:rPr lang="en-GB" b="0" i="0" dirty="0">
                <a:solidFill>
                  <a:srgbClr val="202122"/>
                </a:solidFill>
                <a:effectLst/>
                <a:latin typeface="Book Antiqua" panose="02040602050305030304" pitchFamily="18" charset="0"/>
              </a:rPr>
            </a:br>
            <a:r>
              <a:rPr lang="en-GB" b="0" i="0" dirty="0">
                <a:solidFill>
                  <a:srgbClr val="202122"/>
                </a:solidFill>
                <a:effectLst/>
                <a:latin typeface="Book Antiqua" panose="02040602050305030304" pitchFamily="18" charset="0"/>
              </a:rPr>
              <a:t>     the </a:t>
            </a:r>
            <a:r>
              <a:rPr lang="en-GB" b="0" i="0" u="none" strike="noStrike" dirty="0">
                <a:effectLst/>
                <a:latin typeface="Book Antiqua" panose="02040602050305030304" pitchFamily="18" charset="0"/>
              </a:rPr>
              <a:t>partial pressure of arterial oxygen</a:t>
            </a:r>
            <a:r>
              <a:rPr lang="en-GB" b="0" i="0" dirty="0">
                <a:solidFill>
                  <a:srgbClr val="202122"/>
                </a:solidFill>
                <a:effectLst/>
                <a:latin typeface="Book Antiqua" panose="02040602050305030304" pitchFamily="18" charset="0"/>
              </a:rPr>
              <a:t>, but also of </a:t>
            </a:r>
            <a:r>
              <a:rPr lang="en-GB" b="0" i="0" u="none" strike="noStrike" dirty="0">
                <a:effectLst/>
                <a:latin typeface="Book Antiqua" panose="02040602050305030304" pitchFamily="18" charset="0"/>
              </a:rPr>
              <a:t>carbon dioxide</a:t>
            </a:r>
            <a:r>
              <a:rPr lang="en-GB" b="0" i="0" dirty="0">
                <a:solidFill>
                  <a:srgbClr val="202122"/>
                </a:solidFill>
                <a:effectLst/>
                <a:latin typeface="Book Antiqua" panose="02040602050305030304" pitchFamily="18" charset="0"/>
              </a:rPr>
              <a:t>. </a:t>
            </a:r>
            <a:br>
              <a:rPr lang="en-GB" b="0" i="0" dirty="0">
                <a:solidFill>
                  <a:srgbClr val="202122"/>
                </a:solidFill>
                <a:effectLst/>
                <a:latin typeface="Book Antiqua" panose="02040602050305030304" pitchFamily="18" charset="0"/>
              </a:rPr>
            </a:br>
            <a:r>
              <a:rPr lang="en-GB" b="0" i="0" dirty="0">
                <a:solidFill>
                  <a:srgbClr val="202122"/>
                </a:solidFill>
                <a:effectLst/>
                <a:latin typeface="Book Antiqua" panose="02040602050305030304" pitchFamily="18" charset="0"/>
              </a:rPr>
              <a:t>     It is also sensitive to changes in </a:t>
            </a:r>
            <a:r>
              <a:rPr lang="en-GB" b="0" i="0" u="none" strike="noStrike" dirty="0">
                <a:effectLst/>
                <a:latin typeface="Book Antiqua" panose="02040602050305030304" pitchFamily="18" charset="0"/>
              </a:rPr>
              <a:t>blood pH</a:t>
            </a:r>
            <a:r>
              <a:rPr lang="en-GB" b="0" i="0" dirty="0">
                <a:solidFill>
                  <a:srgbClr val="202122"/>
                </a:solidFill>
                <a:effectLst/>
                <a:latin typeface="Book Antiqua" panose="02040602050305030304" pitchFamily="18" charset="0"/>
              </a:rPr>
              <a:t>, and </a:t>
            </a:r>
            <a:r>
              <a:rPr lang="en-GB" b="0" i="0" u="none" strike="noStrike" dirty="0">
                <a:effectLst/>
                <a:latin typeface="Book Antiqua" panose="02040602050305030304" pitchFamily="18" charset="0"/>
              </a:rPr>
              <a:t>temperature</a:t>
            </a:r>
            <a:r>
              <a:rPr lang="en-GB" b="0" i="0" dirty="0">
                <a:solidFill>
                  <a:srgbClr val="202122"/>
                </a:solidFill>
                <a:effectLst/>
                <a:latin typeface="Book Antiqua" panose="02040602050305030304" pitchFamily="18" charset="0"/>
              </a:rPr>
              <a:t>.</a:t>
            </a:r>
            <a:endParaRPr lang="pl-PL" altLang="en-US" dirty="0">
              <a:latin typeface="Book Antiqua" panose="02040602050305030304" pitchFamily="18" charset="0"/>
            </a:endParaRPr>
          </a:p>
          <a:p>
            <a:pPr eaLnBrk="1" hangingPunct="1"/>
            <a:r>
              <a:rPr lang="pl-PL" altLang="en-US" b="1" dirty="0">
                <a:latin typeface="Book Antiqua" panose="02040602050305030304" pitchFamily="18" charset="0"/>
              </a:rPr>
              <a:t>4) nn. laryngopharyngei</a:t>
            </a:r>
            <a:br>
              <a:rPr lang="pl-PL" altLang="en-US" dirty="0">
                <a:latin typeface="Book Antiqua" panose="02040602050305030304" pitchFamily="18" charset="0"/>
              </a:rPr>
            </a:br>
            <a:r>
              <a:rPr lang="pl-PL" altLang="en-US" dirty="0">
                <a:latin typeface="Book Antiqua" panose="02040602050305030304" pitchFamily="18" charset="0"/>
              </a:rPr>
              <a:t>    - </a:t>
            </a:r>
            <a:r>
              <a:rPr lang="en-US" altLang="en-US" dirty="0">
                <a:latin typeface="Book Antiqua" panose="02040602050305030304" pitchFamily="18" charset="0"/>
              </a:rPr>
              <a:t>2-3 nerves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unite with </a:t>
            </a:r>
            <a:r>
              <a:rPr lang="en-US" altLang="en-US" dirty="0" err="1">
                <a:latin typeface="Book Antiqua" panose="02040602050305030304" pitchFamily="18" charset="0"/>
              </a:rPr>
              <a:t>rr.pharygei</a:t>
            </a:r>
            <a:r>
              <a:rPr lang="en-US" altLang="en-US" dirty="0">
                <a:latin typeface="Book Antiqua" panose="02040602050305030304" pitchFamily="18" charset="0"/>
              </a:rPr>
              <a:t> (</a:t>
            </a:r>
            <a:r>
              <a:rPr lang="en-US" altLang="en-US" dirty="0" err="1">
                <a:latin typeface="Book Antiqua" panose="02040602050305030304" pitchFamily="18" charset="0"/>
              </a:rPr>
              <a:t>n.vagus</a:t>
            </a:r>
            <a:r>
              <a:rPr lang="en-US" altLang="en-US" dirty="0">
                <a:latin typeface="Book Antiqua" panose="02040602050305030304" pitchFamily="18" charset="0"/>
              </a:rPr>
              <a:t>) </a:t>
            </a:r>
            <a:r>
              <a:rPr lang="en-GB" altLang="en-US" dirty="0">
                <a:latin typeface="Book Antiqua" panose="02040602050305030304" pitchFamily="18" charset="0"/>
              </a:rPr>
              <a:t>and</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rr.pharyngei</a:t>
            </a:r>
            <a:r>
              <a:rPr lang="en-US" altLang="en-US" dirty="0">
                <a:latin typeface="Book Antiqua" panose="02040602050305030304" pitchFamily="18" charset="0"/>
              </a:rPr>
              <a:t> (</a:t>
            </a:r>
            <a:r>
              <a:rPr lang="en-US" altLang="en-US" dirty="0" err="1">
                <a:latin typeface="Book Antiqua" panose="02040602050305030304" pitchFamily="18" charset="0"/>
              </a:rPr>
              <a:t>n.glossopharyngeus</a:t>
            </a:r>
            <a:r>
              <a:rPr lang="en-US" altLang="en-US" dirty="0">
                <a:latin typeface="Book Antiqua" panose="02040602050305030304" pitchFamily="18" charset="0"/>
              </a:rPr>
              <a:t>) and</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form</a:t>
            </a:r>
            <a:r>
              <a:rPr lang="en-US" altLang="en-US" dirty="0">
                <a:latin typeface="Book Antiqua" panose="02040602050305030304" pitchFamily="18" charset="0"/>
              </a:rPr>
              <a:t> plexus </a:t>
            </a:r>
            <a:r>
              <a:rPr lang="en-US" altLang="en-US" dirty="0" err="1">
                <a:latin typeface="Book Antiqua" panose="02040602050305030304" pitchFamily="18" charset="0"/>
              </a:rPr>
              <a:t>pharyngeus</a:t>
            </a:r>
            <a:endParaRPr lang="en-US" altLang="en-US" dirty="0">
              <a:latin typeface="Book Antiqua" panose="02040602050305030304" pitchFamily="18" charset="0"/>
            </a:endParaRPr>
          </a:p>
          <a:p>
            <a:pPr eaLnBrk="1" hangingPunct="1"/>
            <a:endParaRPr lang="en-US" altLang="en-US" sz="800" dirty="0">
              <a:latin typeface="Book Antiqua" panose="02040602050305030304" pitchFamily="18" charset="0"/>
            </a:endParaRPr>
          </a:p>
          <a:p>
            <a:pPr eaLnBrk="1" hangingPunct="1"/>
            <a:r>
              <a:rPr lang="en-US" altLang="en-US" b="1" dirty="0">
                <a:latin typeface="Book Antiqua" panose="02040602050305030304" pitchFamily="18" charset="0"/>
              </a:rPr>
              <a:t>5) n. </a:t>
            </a:r>
            <a:r>
              <a:rPr lang="en-US" altLang="en-US" b="1" dirty="0" err="1">
                <a:latin typeface="Book Antiqua" panose="02040602050305030304" pitchFamily="18" charset="0"/>
              </a:rPr>
              <a:t>cardiacus</a:t>
            </a:r>
            <a:r>
              <a:rPr lang="en-US" altLang="en-US" b="1" dirty="0">
                <a:latin typeface="Book Antiqua" panose="02040602050305030304" pitchFamily="18" charset="0"/>
              </a:rPr>
              <a:t> cervicalis superior</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descend behind the </a:t>
            </a:r>
            <a:r>
              <a:rPr lang="en-US" altLang="en-US" dirty="0">
                <a:latin typeface="Book Antiqua" panose="02040602050305030304" pitchFamily="18" charset="0"/>
              </a:rPr>
              <a:t>a. </a:t>
            </a:r>
            <a:r>
              <a:rPr lang="en-US" altLang="en-US" dirty="0" err="1">
                <a:latin typeface="Book Antiqua" panose="02040602050305030304" pitchFamily="18" charset="0"/>
              </a:rPr>
              <a:t>carotis</a:t>
            </a:r>
            <a:r>
              <a:rPr lang="en-US" altLang="en-US" dirty="0">
                <a:latin typeface="Book Antiqua" panose="02040602050305030304" pitchFamily="18" charset="0"/>
              </a:rPr>
              <a:t> communis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enters into</a:t>
            </a:r>
            <a:r>
              <a:rPr lang="en-US" altLang="en-US" dirty="0">
                <a:latin typeface="Book Antiqua" panose="02040602050305030304" pitchFamily="18" charset="0"/>
              </a:rPr>
              <a:t> thorax</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with other nerves, form </a:t>
            </a:r>
            <a:r>
              <a:rPr lang="en-US" altLang="en-US" dirty="0">
                <a:latin typeface="Book Antiqua" panose="02040602050305030304" pitchFamily="18" charset="0"/>
              </a:rPr>
              <a:t>plexus </a:t>
            </a:r>
            <a:r>
              <a:rPr lang="en-US" altLang="en-US" dirty="0" err="1">
                <a:latin typeface="Book Antiqua" panose="02040602050305030304" pitchFamily="18" charset="0"/>
              </a:rPr>
              <a:t>cardiacus</a:t>
            </a:r>
            <a:endParaRPr lang="en-US" altLang="en-US" dirty="0">
              <a:latin typeface="Book Antiqua" panose="02040602050305030304" pitchFamily="18" charset="0"/>
            </a:endParaRPr>
          </a:p>
          <a:p>
            <a:pPr eaLnBrk="1" hangingPunct="1"/>
            <a:endParaRPr lang="en-US" altLang="en-US" sz="800" dirty="0">
              <a:latin typeface="Book Antiqua" panose="02040602050305030304" pitchFamily="18" charset="0"/>
            </a:endParaRPr>
          </a:p>
          <a:p>
            <a:pPr eaLnBrk="1" hangingPunct="1"/>
            <a:r>
              <a:rPr lang="en-US" altLang="en-US" b="1" dirty="0">
                <a:latin typeface="Book Antiqua" panose="02040602050305030304" pitchFamily="18" charset="0"/>
              </a:rPr>
              <a:t>6) </a:t>
            </a:r>
            <a:r>
              <a:rPr lang="en-GB" altLang="en-US" b="1" dirty="0">
                <a:latin typeface="Book Antiqua" panose="02040602050305030304" pitchFamily="18" charset="0"/>
              </a:rPr>
              <a:t>Anastomotic branches</a:t>
            </a:r>
            <a:endParaRPr lang="en-US" altLang="en-US" b="1" dirty="0">
              <a:latin typeface="Book Antiqua" panose="02040602050305030304" pitchFamily="18" charset="0"/>
            </a:endParaRPr>
          </a:p>
          <a:p>
            <a:pPr eaLnBrk="1" hangingPunct="1"/>
            <a:r>
              <a:rPr lang="pl-PL" altLang="en-US" dirty="0">
                <a:latin typeface="Book Antiqua" panose="02040602050305030304" pitchFamily="18" charset="0"/>
              </a:rPr>
              <a:t>    - </a:t>
            </a:r>
            <a:r>
              <a:rPr lang="en-GB" altLang="en-US" dirty="0">
                <a:latin typeface="Book Antiqua" panose="02040602050305030304" pitchFamily="18" charset="0"/>
              </a:rPr>
              <a:t>at the level of </a:t>
            </a:r>
            <a:r>
              <a:rPr lang="pl-PL" altLang="en-US" dirty="0">
                <a:latin typeface="Book Antiqua" panose="02040602050305030304" pitchFamily="18" charset="0"/>
              </a:rPr>
              <a:t>foramen jugulare </a:t>
            </a:r>
            <a:r>
              <a:rPr lang="en-GB" altLang="en-US" dirty="0">
                <a:latin typeface="Book Antiqua" panose="02040602050305030304" pitchFamily="18" charset="0"/>
              </a:rPr>
              <a:t>gives</a:t>
            </a:r>
            <a:r>
              <a:rPr lang="sr-Cyrl-CS" altLang="en-US" dirty="0">
                <a:latin typeface="Book Antiqua" panose="02040602050305030304" pitchFamily="18" charset="0"/>
              </a:rPr>
              <a:t> 3 </a:t>
            </a:r>
            <a:r>
              <a:rPr lang="en-GB" altLang="en-US" dirty="0">
                <a:latin typeface="Book Antiqua" panose="02040602050305030304" pitchFamily="18" charset="0"/>
              </a:rPr>
              <a:t>branches:</a:t>
            </a:r>
            <a:endParaRPr lang="pl-PL" altLang="en-US" dirty="0">
              <a:latin typeface="Book Antiqua" panose="02040602050305030304" pitchFamily="18" charset="0"/>
            </a:endParaRPr>
          </a:p>
          <a:p>
            <a:pPr eaLnBrk="1" hangingPunct="1"/>
            <a:r>
              <a:rPr lang="en-US" altLang="en-US" dirty="0">
                <a:latin typeface="Book Antiqua" panose="02040602050305030304" pitchFamily="18" charset="0"/>
              </a:rPr>
              <a:t>       1) for ganglion </a:t>
            </a:r>
            <a:r>
              <a:rPr lang="en-US" altLang="en-US" dirty="0" err="1">
                <a:latin typeface="Book Antiqua" panose="02040602050305030304" pitchFamily="18" charset="0"/>
              </a:rPr>
              <a:t>inferius</a:t>
            </a:r>
            <a:r>
              <a:rPr lang="en-US" altLang="en-US" dirty="0">
                <a:latin typeface="Book Antiqua" panose="02040602050305030304" pitchFamily="18" charset="0"/>
              </a:rPr>
              <a:t> (</a:t>
            </a:r>
            <a:r>
              <a:rPr lang="en-GB" altLang="en-US" dirty="0">
                <a:latin typeface="Book Antiqua" panose="02040602050305030304" pitchFamily="18" charset="0"/>
              </a:rPr>
              <a:t>of</a:t>
            </a:r>
            <a:r>
              <a:rPr lang="en-US" altLang="en-US" dirty="0">
                <a:latin typeface="Book Antiqua" panose="02040602050305030304" pitchFamily="18" charset="0"/>
              </a:rPr>
              <a:t> 9</a:t>
            </a:r>
            <a:r>
              <a:rPr lang="en-US" altLang="en-US" baseline="30000" dirty="0">
                <a:latin typeface="Book Antiqua" panose="02040602050305030304" pitchFamily="18" charset="0"/>
              </a:rPr>
              <a:t>th</a:t>
            </a:r>
            <a:r>
              <a:rPr lang="en-US" altLang="en-US" dirty="0">
                <a:latin typeface="Book Antiqua" panose="02040602050305030304" pitchFamily="18" charset="0"/>
              </a:rPr>
              <a:t> cranial nerve</a:t>
            </a:r>
            <a:br>
              <a:rPr lang="en-US" altLang="en-US" dirty="0">
                <a:latin typeface="Book Antiqua" panose="02040602050305030304" pitchFamily="18" charset="0"/>
              </a:rPr>
            </a:br>
            <a:r>
              <a:rPr lang="en-US" altLang="en-US" dirty="0">
                <a:latin typeface="Book Antiqua" panose="02040602050305030304" pitchFamily="18" charset="0"/>
              </a:rPr>
              <a:t>           (n. </a:t>
            </a:r>
            <a:r>
              <a:rPr lang="en-US" altLang="en-US" dirty="0" err="1">
                <a:latin typeface="Book Antiqua" panose="02040602050305030304" pitchFamily="18" charset="0"/>
              </a:rPr>
              <a:t>glosopharyngeus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a:t>
            </a:r>
            <a:r>
              <a:rPr lang="it-IT" altLang="en-US" dirty="0">
                <a:latin typeface="Book Antiqua" panose="02040602050305030304" pitchFamily="18" charset="0"/>
              </a:rPr>
              <a:t>2) for ganglion superius </a:t>
            </a:r>
            <a:r>
              <a:rPr lang="en-GB" altLang="en-US" dirty="0">
                <a:latin typeface="Book Antiqua" panose="02040602050305030304" pitchFamily="18" charset="0"/>
              </a:rPr>
              <a:t>and</a:t>
            </a:r>
            <a:r>
              <a:rPr lang="it-IT" altLang="en-US" dirty="0">
                <a:latin typeface="Book Antiqua" panose="02040602050305030304" pitchFamily="18" charset="0"/>
              </a:rPr>
              <a:t> ganglion inferius</a:t>
            </a: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s.nodosum</a:t>
            </a:r>
            <a:r>
              <a:rPr lang="en-US" altLang="en-US" dirty="0">
                <a:latin typeface="Book Antiqua" panose="02040602050305030304" pitchFamily="18" charset="0"/>
              </a:rPr>
              <a:t> (of 10</a:t>
            </a:r>
            <a:r>
              <a:rPr lang="en-US" altLang="en-US" baseline="30000" dirty="0">
                <a:latin typeface="Book Antiqua" panose="02040602050305030304" pitchFamily="18" charset="0"/>
              </a:rPr>
              <a:t>th</a:t>
            </a:r>
            <a:r>
              <a:rPr lang="en-US" altLang="en-US" dirty="0">
                <a:latin typeface="Book Antiqua" panose="02040602050305030304" pitchFamily="18" charset="0"/>
              </a:rPr>
              <a:t> cranial nerve (n. </a:t>
            </a:r>
            <a:r>
              <a:rPr lang="en-US" altLang="en-US" dirty="0" err="1">
                <a:latin typeface="Book Antiqua" panose="02040602050305030304" pitchFamily="18" charset="0"/>
              </a:rPr>
              <a:t>vagus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3) </a:t>
            </a:r>
            <a:r>
              <a:rPr lang="en-GB" altLang="en-US" dirty="0">
                <a:latin typeface="Book Antiqua" panose="02040602050305030304" pitchFamily="18" charset="0"/>
              </a:rPr>
              <a:t>for the 12</a:t>
            </a:r>
            <a:r>
              <a:rPr lang="en-GB" altLang="en-US" baseline="30000" dirty="0">
                <a:latin typeface="Book Antiqua" panose="02040602050305030304" pitchFamily="18" charset="0"/>
              </a:rPr>
              <a:t>th</a:t>
            </a:r>
            <a:r>
              <a:rPr lang="en-GB" altLang="en-US" dirty="0">
                <a:latin typeface="Book Antiqua" panose="02040602050305030304" pitchFamily="18" charset="0"/>
              </a:rPr>
              <a:t> cranial nerve</a:t>
            </a:r>
            <a:endParaRPr lang="en-US" altLang="en-US" dirty="0">
              <a:latin typeface="Book Antiqua" panose="02040602050305030304" pitchFamily="18" charset="0"/>
            </a:endParaRPr>
          </a:p>
        </p:txBody>
      </p:sp>
      <p:sp>
        <p:nvSpPr>
          <p:cNvPr id="79876" name="Rectangle 2"/>
          <p:cNvSpPr>
            <a:spLocks noChangeArrowheads="1"/>
          </p:cNvSpPr>
          <p:nvPr/>
        </p:nvSpPr>
        <p:spPr bwMode="auto">
          <a:xfrm>
            <a:off x="-36512" y="0"/>
            <a:ext cx="91805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sr-Latn-CS" sz="3200" b="1" dirty="0">
                <a:solidFill>
                  <a:srgbClr val="672020"/>
                </a:solidFill>
                <a:latin typeface="Book Antiqua" panose="02040602050305030304" pitchFamily="18" charset="0"/>
              </a:rPr>
              <a:t>  GANGLION CERVICALE</a:t>
            </a:r>
            <a:r>
              <a:rPr lang="en-GB" sz="3200" b="1" dirty="0">
                <a:solidFill>
                  <a:srgbClr val="672020"/>
                </a:solidFill>
                <a:latin typeface="Book Antiqua" panose="02040602050305030304" pitchFamily="18" charset="0"/>
              </a:rPr>
              <a:t> </a:t>
            </a:r>
            <a:r>
              <a:rPr lang="sr-Latn-CS" sz="3200" b="1" dirty="0">
                <a:solidFill>
                  <a:srgbClr val="672020"/>
                </a:solidFill>
                <a:latin typeface="Book Antiqua" panose="02040602050305030304" pitchFamily="18" charset="0"/>
              </a:rPr>
              <a:t>SUPERIUS</a:t>
            </a:r>
          </a:p>
        </p:txBody>
      </p:sp>
    </p:spTree>
    <p:extLst>
      <p:ext uri="{BB962C8B-B14F-4D97-AF65-F5344CB8AC3E}">
        <p14:creationId xmlns:p14="http://schemas.microsoft.com/office/powerpoint/2010/main" val="2596797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8" name="Rectangle 1"/>
          <p:cNvSpPr>
            <a:spLocks noChangeArrowheads="1"/>
          </p:cNvSpPr>
          <p:nvPr/>
        </p:nvSpPr>
        <p:spPr bwMode="auto">
          <a:xfrm>
            <a:off x="500063" y="1285875"/>
            <a:ext cx="6429375"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In front of transverse process of C6 vertebra</a:t>
            </a:r>
            <a:endParaRPr lang="en-US" altLang="en-US" dirty="0">
              <a:latin typeface="Book Antiqua" panose="02040602050305030304" pitchFamily="18" charset="0"/>
            </a:endParaRP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a:t>
            </a:r>
            <a:r>
              <a:rPr lang="en-US" altLang="en-US" dirty="0">
                <a:latin typeface="Book Antiqua" panose="02040602050305030304" pitchFamily="18" charset="0"/>
              </a:rPr>
              <a:t>:</a:t>
            </a:r>
          </a:p>
          <a:p>
            <a:pPr eaLnBrk="1" hangingPunct="1"/>
            <a:br>
              <a:rPr lang="en-US" altLang="en-US" dirty="0">
                <a:latin typeface="Book Antiqua" panose="02040602050305030304" pitchFamily="18" charset="0"/>
              </a:rPr>
            </a:br>
            <a:r>
              <a:rPr lang="en-GB" altLang="en-US" dirty="0">
                <a:latin typeface="Book Antiqua" panose="02040602050305030304" pitchFamily="18" charset="0"/>
              </a:rPr>
              <a:t>Vascular:</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b="1" dirty="0" err="1">
                <a:latin typeface="Book Antiqua" panose="02040602050305030304" pitchFamily="18" charset="0"/>
              </a:rPr>
              <a:t>nn</a:t>
            </a:r>
            <a:r>
              <a:rPr lang="en-US" altLang="en-US" b="1" dirty="0">
                <a:latin typeface="Book Antiqua" panose="02040602050305030304" pitchFamily="18" charset="0"/>
              </a:rPr>
              <a:t>. </a:t>
            </a:r>
            <a:r>
              <a:rPr lang="en-US" altLang="en-US" b="1" dirty="0" err="1">
                <a:latin typeface="Book Antiqua" panose="02040602050305030304" pitchFamily="18" charset="0"/>
              </a:rPr>
              <a:t>carotici</a:t>
            </a:r>
            <a:r>
              <a:rPr lang="en-US" altLang="en-US" b="1"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for</a:t>
            </a:r>
            <a:r>
              <a:rPr lang="en-US" altLang="en-US" dirty="0">
                <a:latin typeface="Book Antiqua" panose="02040602050305030304" pitchFamily="18" charset="0"/>
              </a:rPr>
              <a:t> plexus </a:t>
            </a:r>
            <a:r>
              <a:rPr lang="en-US" altLang="en-US" dirty="0" err="1">
                <a:latin typeface="Book Antiqua" panose="02040602050305030304" pitchFamily="18" charset="0"/>
              </a:rPr>
              <a:t>caroticus</a:t>
            </a:r>
            <a:r>
              <a:rPr lang="en-US" altLang="en-US" dirty="0">
                <a:latin typeface="Book Antiqua" panose="02040602050305030304" pitchFamily="18" charset="0"/>
              </a:rPr>
              <a:t> communis</a:t>
            </a:r>
            <a:br>
              <a:rPr lang="en-US" altLang="en-US" dirty="0">
                <a:latin typeface="Book Antiqua" panose="02040602050305030304" pitchFamily="18" charset="0"/>
              </a:rPr>
            </a:br>
            <a:endParaRPr lang="en-US" altLang="en-US" dirty="0">
              <a:latin typeface="Book Antiqua" panose="02040602050305030304" pitchFamily="18" charset="0"/>
            </a:endParaRPr>
          </a:p>
          <a:p>
            <a:pPr eaLnBrk="1" hangingPunct="1"/>
            <a:r>
              <a:rPr lang="en-GB" altLang="en-US" dirty="0">
                <a:latin typeface="Book Antiqua" panose="02040602050305030304" pitchFamily="18" charset="0"/>
              </a:rPr>
              <a:t>Visceral (organic):</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b="1" dirty="0">
                <a:latin typeface="Book Antiqua" panose="02040602050305030304" pitchFamily="18" charset="0"/>
              </a:rPr>
              <a:t>n. </a:t>
            </a:r>
            <a:r>
              <a:rPr lang="en-US" altLang="en-US" b="1" dirty="0" err="1">
                <a:latin typeface="Book Antiqua" panose="02040602050305030304" pitchFamily="18" charset="0"/>
              </a:rPr>
              <a:t>cardiacus</a:t>
            </a:r>
            <a:r>
              <a:rPr lang="en-US" altLang="en-US" b="1" dirty="0">
                <a:latin typeface="Book Antiqua" panose="02040602050305030304" pitchFamily="18" charset="0"/>
              </a:rPr>
              <a:t> cervicalis </a:t>
            </a:r>
            <a:r>
              <a:rPr lang="en-US" altLang="en-US" b="1" dirty="0" err="1">
                <a:latin typeface="Book Antiqua" panose="02040602050305030304" pitchFamily="18" charset="0"/>
              </a:rPr>
              <a:t>medius</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for</a:t>
            </a:r>
            <a:r>
              <a:rPr lang="en-US" altLang="en-US" dirty="0">
                <a:latin typeface="Book Antiqua" panose="02040602050305030304" pitchFamily="18" charset="0"/>
              </a:rPr>
              <a:t> plexus </a:t>
            </a:r>
            <a:r>
              <a:rPr lang="en-US" altLang="en-US" dirty="0" err="1">
                <a:latin typeface="Book Antiqua" panose="02040602050305030304" pitchFamily="18" charset="0"/>
              </a:rPr>
              <a:t>cardiacus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b="1" dirty="0" err="1">
                <a:latin typeface="Book Antiqua" panose="02040602050305030304" pitchFamily="18" charset="0"/>
              </a:rPr>
              <a:t>rr.thyroidei</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for</a:t>
            </a:r>
            <a:r>
              <a:rPr lang="en-US" altLang="en-US" dirty="0">
                <a:latin typeface="Book Antiqua" panose="02040602050305030304" pitchFamily="18" charset="0"/>
              </a:rPr>
              <a:t> plexus thyroideus superior </a:t>
            </a:r>
            <a:r>
              <a:rPr lang="en-GB" altLang="en-US" dirty="0">
                <a:latin typeface="Book Antiqua" panose="02040602050305030304" pitchFamily="18" charset="0"/>
              </a:rPr>
              <a:t>and</a:t>
            </a:r>
            <a:br>
              <a:rPr lang="en-US" altLang="en-US" dirty="0">
                <a:latin typeface="Book Antiqua" panose="02040602050305030304" pitchFamily="18" charset="0"/>
              </a:rPr>
            </a:br>
            <a:r>
              <a:rPr lang="en-US" altLang="en-US" dirty="0">
                <a:latin typeface="Book Antiqua" panose="02040602050305030304" pitchFamily="18" charset="0"/>
              </a:rPr>
              <a:t>  plexus thyroideus inferior</a:t>
            </a:r>
            <a:br>
              <a:rPr lang="en-US" altLang="en-US" dirty="0">
                <a:latin typeface="Book Antiqua" panose="02040602050305030304" pitchFamily="18" charset="0"/>
              </a:rPr>
            </a:br>
            <a:endParaRPr lang="en-US" altLang="en-US" dirty="0">
              <a:latin typeface="Book Antiqua" panose="02040602050305030304" pitchFamily="18" charset="0"/>
            </a:endParaRPr>
          </a:p>
          <a:p>
            <a:pPr eaLnBrk="1" hangingPunct="1"/>
            <a:r>
              <a:rPr lang="en-GB" altLang="en-US" dirty="0">
                <a:latin typeface="Book Antiqua" panose="02040602050305030304" pitchFamily="18" charset="0"/>
              </a:rPr>
              <a:t>Communicating:</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for</a:t>
            </a:r>
            <a:r>
              <a:rPr lang="en-US" altLang="en-US" dirty="0">
                <a:latin typeface="Book Antiqua" panose="02040602050305030304" pitchFamily="18" charset="0"/>
              </a:rPr>
              <a:t> C5 and C6 spinal nerve</a:t>
            </a:r>
            <a:endParaRPr lang="en-US" altLang="en-US" b="1" dirty="0">
              <a:latin typeface="Book Antiqua" panose="02040602050305030304" pitchFamily="18" charset="0"/>
            </a:endParaRPr>
          </a:p>
        </p:txBody>
      </p:sp>
      <p:sp>
        <p:nvSpPr>
          <p:cNvPr id="80899" name="Rectangle 2"/>
          <p:cNvSpPr>
            <a:spLocks noChangeArrowheads="1"/>
          </p:cNvSpPr>
          <p:nvPr/>
        </p:nvSpPr>
        <p:spPr bwMode="auto">
          <a:xfrm>
            <a:off x="857250" y="428625"/>
            <a:ext cx="68018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Latn-CS" sz="2800" dirty="0">
                <a:latin typeface="Book Antiqua" panose="02040602050305030304" pitchFamily="18" charset="0"/>
              </a:rPr>
              <a:t>2</a:t>
            </a:r>
            <a:r>
              <a:rPr lang="sr-Latn-CS" sz="2800" b="1" dirty="0">
                <a:solidFill>
                  <a:srgbClr val="672020"/>
                </a:solidFill>
                <a:latin typeface="Book Antiqua" panose="02040602050305030304" pitchFamily="18" charset="0"/>
              </a:rPr>
              <a:t>) </a:t>
            </a:r>
            <a:r>
              <a:rPr lang="en-GB" sz="2800" b="1" dirty="0">
                <a:solidFill>
                  <a:srgbClr val="672020"/>
                </a:solidFill>
                <a:latin typeface="Book Antiqua" panose="02040602050305030304" pitchFamily="18" charset="0"/>
              </a:rPr>
              <a:t>MIDDLE CERVICAL GANGLION</a:t>
            </a:r>
            <a:br>
              <a:rPr lang="en-GB" sz="2800" b="1" dirty="0">
                <a:solidFill>
                  <a:srgbClr val="672020"/>
                </a:solidFill>
                <a:latin typeface="Book Antiqua" panose="02040602050305030304" pitchFamily="18" charset="0"/>
              </a:rPr>
            </a:br>
            <a:r>
              <a:rPr lang="en-GB" sz="2800" b="1" dirty="0">
                <a:solidFill>
                  <a:srgbClr val="672020"/>
                </a:solidFill>
                <a:latin typeface="Book Antiqua" panose="02040602050305030304" pitchFamily="18" charset="0"/>
              </a:rPr>
              <a:t>   (</a:t>
            </a:r>
            <a:r>
              <a:rPr lang="sr-Latn-CS" sz="2800" b="1" dirty="0">
                <a:solidFill>
                  <a:srgbClr val="672020"/>
                </a:solidFill>
                <a:latin typeface="Book Antiqua" panose="02040602050305030304" pitchFamily="18" charset="0"/>
              </a:rPr>
              <a:t>GANGLION CERVICALE MEDIUM</a:t>
            </a:r>
            <a:r>
              <a:rPr lang="en-GB" sz="2800" b="1" dirty="0">
                <a:solidFill>
                  <a:srgbClr val="672020"/>
                </a:solidFill>
                <a:latin typeface="Book Antiqua" panose="02040602050305030304" pitchFamily="18" charset="0"/>
              </a:rPr>
              <a:t>)</a:t>
            </a:r>
            <a:endParaRPr lang="sr-Latn-CS" sz="2800" b="1" dirty="0">
              <a:latin typeface="Book Antiqua" panose="02040602050305030304" pitchFamily="18" charset="0"/>
            </a:endParaRPr>
          </a:p>
        </p:txBody>
      </p:sp>
      <p:pic>
        <p:nvPicPr>
          <p:cNvPr id="80900"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000625" y="2071688"/>
            <a:ext cx="3697288"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656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Title 1"/>
          <p:cNvSpPr>
            <a:spLocks noGrp="1"/>
          </p:cNvSpPr>
          <p:nvPr>
            <p:ph type="title" idx="4294967295"/>
          </p:nvPr>
        </p:nvSpPr>
        <p:spPr>
          <a:xfrm>
            <a:off x="1547664" y="30971"/>
            <a:ext cx="5857875" cy="654050"/>
          </a:xfrm>
        </p:spPr>
        <p:txBody>
          <a:bodyPr/>
          <a:lstStyle/>
          <a:p>
            <a:pPr eaLnBrk="1" hangingPunct="1"/>
            <a:r>
              <a:rPr lang="sr-Latn-CS" dirty="0">
                <a:solidFill>
                  <a:srgbClr val="672020"/>
                </a:solidFill>
                <a:effectLst>
                  <a:outerShdw blurRad="38100" dist="38100" dir="2700000" algn="tl">
                    <a:srgbClr val="000000"/>
                  </a:outerShdw>
                </a:effectLst>
                <a:latin typeface="Book Antiqua" panose="02040602050305030304" pitchFamily="18" charset="0"/>
              </a:rPr>
              <a:t>GANGLION STELATUM</a:t>
            </a:r>
          </a:p>
        </p:txBody>
      </p:sp>
      <p:sp>
        <p:nvSpPr>
          <p:cNvPr id="81923" name="Content Placeholder 7"/>
          <p:cNvSpPr>
            <a:spLocks noGrp="1"/>
          </p:cNvSpPr>
          <p:nvPr>
            <p:ph sz="half" idx="4294967295"/>
          </p:nvPr>
        </p:nvSpPr>
        <p:spPr>
          <a:xfrm>
            <a:off x="28496" y="1567744"/>
            <a:ext cx="9144000" cy="754053"/>
          </a:xfrm>
        </p:spPr>
        <p:txBody>
          <a:bodyPr wrap="square">
            <a:spAutoFit/>
          </a:bodyPr>
          <a:lstStyle/>
          <a:p>
            <a:pPr eaLnBrk="1" hangingPunct="1">
              <a:buFont typeface="Wingdings 2" panose="05020102010507070707" pitchFamily="18" charset="2"/>
              <a:buNone/>
            </a:pPr>
            <a:r>
              <a:rPr lang="en-US" altLang="en-US" sz="2000" b="1" dirty="0">
                <a:latin typeface="Book Antiqua" panose="02040602050305030304" pitchFamily="18" charset="0"/>
              </a:rPr>
              <a:t>* Ganglion cervicale </a:t>
            </a:r>
            <a:r>
              <a:rPr lang="en-US" altLang="en-US" sz="2000" b="1" dirty="0" err="1">
                <a:latin typeface="Book Antiqua" panose="02040602050305030304" pitchFamily="18" charset="0"/>
              </a:rPr>
              <a:t>inferius</a:t>
            </a:r>
            <a:r>
              <a:rPr lang="en-US" altLang="en-US" sz="2000" b="1" dirty="0">
                <a:latin typeface="Book Antiqua" panose="02040602050305030304" pitchFamily="18" charset="0"/>
              </a:rPr>
              <a:t> + ganglion </a:t>
            </a:r>
            <a:r>
              <a:rPr lang="en-US" altLang="en-US" sz="2000" b="1" dirty="0" err="1">
                <a:latin typeface="Book Antiqua" panose="02040602050305030304" pitchFamily="18" charset="0"/>
              </a:rPr>
              <a:t>thoracicum</a:t>
            </a:r>
            <a:r>
              <a:rPr lang="en-US" altLang="en-US" sz="2000" b="1" dirty="0">
                <a:latin typeface="Book Antiqua" panose="02040602050305030304" pitchFamily="18" charset="0"/>
              </a:rPr>
              <a:t> I –</a:t>
            </a:r>
            <a:r>
              <a:rPr lang="en-US" altLang="en-US" sz="2000" b="1" dirty="0">
                <a:solidFill>
                  <a:srgbClr val="00B0F0"/>
                </a:solidFill>
                <a:latin typeface="Book Antiqua" panose="02040602050305030304" pitchFamily="18" charset="0"/>
              </a:rPr>
              <a:t> </a:t>
            </a:r>
            <a:br>
              <a:rPr lang="en-US" altLang="en-US" sz="2000" b="1" dirty="0">
                <a:solidFill>
                  <a:srgbClr val="00B0F0"/>
                </a:solidFill>
                <a:latin typeface="Book Antiqua" panose="02040602050305030304" pitchFamily="18" charset="0"/>
              </a:rPr>
            </a:br>
            <a:r>
              <a:rPr lang="en-US" altLang="en-US" sz="2000" b="1" dirty="0">
                <a:solidFill>
                  <a:srgbClr val="672020"/>
                </a:solidFill>
                <a:latin typeface="Book Antiqua" panose="02040602050305030304" pitchFamily="18" charset="0"/>
              </a:rPr>
              <a:t>ganglion </a:t>
            </a:r>
            <a:r>
              <a:rPr lang="en-US" altLang="en-US" sz="2000" b="1" dirty="0" err="1">
                <a:solidFill>
                  <a:srgbClr val="672020"/>
                </a:solidFill>
                <a:latin typeface="Book Antiqua" panose="02040602050305030304" pitchFamily="18" charset="0"/>
              </a:rPr>
              <a:t>cervicothoracicum</a:t>
            </a:r>
            <a:r>
              <a:rPr lang="en-US" altLang="en-US" sz="2000" b="1" dirty="0">
                <a:solidFill>
                  <a:srgbClr val="672020"/>
                </a:solidFill>
                <a:latin typeface="Book Antiqua" panose="02040602050305030304" pitchFamily="18" charset="0"/>
              </a:rPr>
              <a:t> s. </a:t>
            </a:r>
            <a:r>
              <a:rPr lang="en-US" altLang="en-US" sz="2000" dirty="0">
                <a:solidFill>
                  <a:srgbClr val="672020"/>
                </a:solidFill>
                <a:latin typeface="Book Antiqua" panose="02040602050305030304" pitchFamily="18" charset="0"/>
              </a:rPr>
              <a:t> </a:t>
            </a:r>
            <a:r>
              <a:rPr lang="en-US" altLang="en-US" sz="2000" b="1" dirty="0">
                <a:solidFill>
                  <a:srgbClr val="672020"/>
                </a:solidFill>
                <a:latin typeface="Book Antiqua" panose="02040602050305030304" pitchFamily="18" charset="0"/>
              </a:rPr>
              <a:t>ganglion </a:t>
            </a:r>
            <a:r>
              <a:rPr lang="en-US" altLang="en-US" sz="2000" b="1" dirty="0" err="1">
                <a:solidFill>
                  <a:srgbClr val="672020"/>
                </a:solidFill>
                <a:latin typeface="Book Antiqua" panose="02040602050305030304" pitchFamily="18" charset="0"/>
              </a:rPr>
              <a:t>stelatum</a:t>
            </a:r>
            <a:r>
              <a:rPr lang="en-US" altLang="en-US" sz="2000" b="1" dirty="0">
                <a:solidFill>
                  <a:srgbClr val="672020"/>
                </a:solidFill>
                <a:latin typeface="Book Antiqua" panose="02040602050305030304" pitchFamily="18" charset="0"/>
              </a:rPr>
              <a:t>  (</a:t>
            </a:r>
            <a:r>
              <a:rPr lang="en-GB" altLang="en-US" sz="2000" b="1" dirty="0">
                <a:solidFill>
                  <a:srgbClr val="672020"/>
                </a:solidFill>
                <a:latin typeface="Book Antiqua" panose="02040602050305030304" pitchFamily="18" charset="0"/>
              </a:rPr>
              <a:t>stellate ganglion</a:t>
            </a:r>
            <a:r>
              <a:rPr lang="en-US" altLang="en-US" sz="2000" b="1" dirty="0">
                <a:solidFill>
                  <a:srgbClr val="672020"/>
                </a:solidFill>
                <a:latin typeface="Book Antiqua" panose="02040602050305030304" pitchFamily="18" charset="0"/>
              </a:rPr>
              <a:t>)</a:t>
            </a:r>
          </a:p>
        </p:txBody>
      </p:sp>
      <p:pic>
        <p:nvPicPr>
          <p:cNvPr id="81924"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68781"/>
          <a:stretch>
            <a:fillRect/>
          </a:stretch>
        </p:blipFill>
        <p:spPr bwMode="auto">
          <a:xfrm>
            <a:off x="683568" y="2416734"/>
            <a:ext cx="7321550"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Box 11"/>
          <p:cNvSpPr txBox="1">
            <a:spLocks noChangeArrowheads="1"/>
          </p:cNvSpPr>
          <p:nvPr/>
        </p:nvSpPr>
        <p:spPr bwMode="auto">
          <a:xfrm>
            <a:off x="14000" y="5512269"/>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Located in front of transverse process of C7 vertebra and the neck of the 1</a:t>
            </a:r>
            <a:r>
              <a:rPr lang="en-GB" altLang="en-US" baseline="30000" dirty="0">
                <a:latin typeface="Book Antiqua" panose="02040602050305030304" pitchFamily="18" charset="0"/>
              </a:rPr>
              <a:t>st</a:t>
            </a:r>
            <a:r>
              <a:rPr lang="en-GB" altLang="en-US" dirty="0">
                <a:latin typeface="Book Antiqua" panose="02040602050305030304" pitchFamily="18" charset="0"/>
              </a:rPr>
              <a:t> rib</a:t>
            </a: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and above the </a:t>
            </a:r>
            <a:r>
              <a:rPr lang="en-US" altLang="en-US" dirty="0">
                <a:latin typeface="Book Antiqua" panose="02040602050305030304" pitchFamily="18" charset="0"/>
              </a:rPr>
              <a:t>cupula pleurae</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Upper part is covered by </a:t>
            </a:r>
            <a:r>
              <a:rPr lang="en-US" altLang="en-US" dirty="0">
                <a:latin typeface="Book Antiqua" panose="02040602050305030304" pitchFamily="18" charset="0"/>
              </a:rPr>
              <a:t>lamina </a:t>
            </a:r>
            <a:r>
              <a:rPr lang="en-US" altLang="en-US" dirty="0" err="1">
                <a:latin typeface="Book Antiqua" panose="02040602050305030304" pitchFamily="18" charset="0"/>
              </a:rPr>
              <a:t>prevertebralis</a:t>
            </a:r>
            <a:r>
              <a:rPr lang="en-US" altLang="en-US" dirty="0">
                <a:latin typeface="Book Antiqua" panose="02040602050305030304" pitchFamily="18" charset="0"/>
              </a:rPr>
              <a:t> fasciae cervicalis, </a:t>
            </a:r>
            <a:br>
              <a:rPr lang="en-US" altLang="en-US" dirty="0">
                <a:latin typeface="Book Antiqua" panose="02040602050305030304" pitchFamily="18" charset="0"/>
              </a:rPr>
            </a:br>
            <a:r>
              <a:rPr lang="en-US" altLang="en-US" dirty="0">
                <a:latin typeface="Book Antiqua" panose="02040602050305030304" pitchFamily="18" charset="0"/>
              </a:rPr>
              <a:t>   and lower part by fascia </a:t>
            </a:r>
            <a:r>
              <a:rPr lang="en-US" altLang="en-US" dirty="0" err="1">
                <a:latin typeface="Book Antiqua" panose="02040602050305030304" pitchFamily="18" charset="0"/>
              </a:rPr>
              <a:t>endothoracica</a:t>
            </a:r>
            <a:r>
              <a:rPr lang="en-US" altLang="en-US" dirty="0">
                <a:latin typeface="Book Antiqua" panose="02040602050305030304" pitchFamily="18" charset="0"/>
              </a:rPr>
              <a:t> </a:t>
            </a:r>
          </a:p>
        </p:txBody>
      </p:sp>
      <p:sp>
        <p:nvSpPr>
          <p:cNvPr id="3" name="TextBox 2">
            <a:extLst>
              <a:ext uri="{FF2B5EF4-FFF2-40B4-BE49-F238E27FC236}">
                <a16:creationId xmlns:a16="http://schemas.microsoft.com/office/drawing/2014/main" id="{190F454F-41B1-A9BE-2E3F-1424B4E3EA19}"/>
              </a:ext>
            </a:extLst>
          </p:cNvPr>
          <p:cNvSpPr txBox="1"/>
          <p:nvPr/>
        </p:nvSpPr>
        <p:spPr>
          <a:xfrm>
            <a:off x="28496" y="806796"/>
            <a:ext cx="9115504" cy="646331"/>
          </a:xfrm>
          <a:prstGeom prst="rect">
            <a:avLst/>
          </a:prstGeom>
          <a:noFill/>
        </p:spPr>
        <p:txBody>
          <a:bodyPr wrap="square">
            <a:spAutoFit/>
          </a:bodyPr>
          <a:lstStyle/>
          <a:p>
            <a:r>
              <a:rPr lang="en-GB" dirty="0">
                <a:latin typeface="Book Antiqua" panose="02040602050305030304" pitchFamily="18" charset="0"/>
              </a:rPr>
              <a:t>Inferior cervical ganglion (ganglion cervicale </a:t>
            </a:r>
            <a:r>
              <a:rPr lang="en-GB" dirty="0" err="1">
                <a:latin typeface="Book Antiqua" panose="02040602050305030304" pitchFamily="18" charset="0"/>
              </a:rPr>
              <a:t>inferius</a:t>
            </a:r>
            <a:r>
              <a:rPr lang="en-GB" dirty="0">
                <a:latin typeface="Book Antiqua" panose="02040602050305030304" pitchFamily="18" charset="0"/>
              </a:rPr>
              <a:t>) usually fuses with the first thoracic ganglion to form the stellate (“star-shaped”) ganglion in the superior thorax</a:t>
            </a:r>
          </a:p>
        </p:txBody>
      </p:sp>
    </p:spTree>
    <p:extLst>
      <p:ext uri="{BB962C8B-B14F-4D97-AF65-F5344CB8AC3E}">
        <p14:creationId xmlns:p14="http://schemas.microsoft.com/office/powerpoint/2010/main" val="466999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82946" name="Title 1"/>
          <p:cNvSpPr>
            <a:spLocks noGrp="1"/>
          </p:cNvSpPr>
          <p:nvPr>
            <p:ph type="title" idx="4294967295"/>
          </p:nvPr>
        </p:nvSpPr>
        <p:spPr>
          <a:xfrm>
            <a:off x="1547664" y="7932"/>
            <a:ext cx="6192688" cy="654050"/>
          </a:xfrm>
        </p:spPr>
        <p:txBody>
          <a:bodyPr/>
          <a:lstStyle/>
          <a:p>
            <a:pPr eaLnBrk="1" hangingPunct="1"/>
            <a:r>
              <a:rPr lang="sr-Latn-CS">
                <a:solidFill>
                  <a:srgbClr val="672020"/>
                </a:solidFill>
                <a:effectLst>
                  <a:outerShdw blurRad="38100" dist="38100" dir="2700000" algn="tl">
                    <a:srgbClr val="000000"/>
                  </a:outerShdw>
                </a:effectLst>
                <a:latin typeface="Book Antiqua" panose="02040602050305030304" pitchFamily="18" charset="0"/>
              </a:rPr>
              <a:t>GANGLION STELATUM</a:t>
            </a:r>
          </a:p>
        </p:txBody>
      </p:sp>
      <p:sp>
        <p:nvSpPr>
          <p:cNvPr id="82947" name="Content Placeholder 7"/>
          <p:cNvSpPr>
            <a:spLocks noGrp="1"/>
          </p:cNvSpPr>
          <p:nvPr>
            <p:ph sz="half" idx="4294967295"/>
          </p:nvPr>
        </p:nvSpPr>
        <p:spPr>
          <a:xfrm>
            <a:off x="0" y="476672"/>
            <a:ext cx="9144000" cy="6763390"/>
          </a:xfrm>
        </p:spPr>
        <p:txBody>
          <a:bodyPr>
            <a:spAutoFit/>
          </a:bodyPr>
          <a:lstStyle/>
          <a:p>
            <a:pPr eaLnBrk="1" hangingPunct="1"/>
            <a:r>
              <a:rPr lang="en-GB" altLang="en-US" sz="2000" b="1" dirty="0">
                <a:latin typeface="Book Antiqua" panose="02040602050305030304" pitchFamily="18" charset="0"/>
              </a:rPr>
              <a:t>Branches</a:t>
            </a:r>
            <a:r>
              <a:rPr lang="en-US" altLang="en-US" sz="2000" b="1" dirty="0">
                <a:latin typeface="Book Antiqua" panose="02040602050305030304" pitchFamily="18" charset="0"/>
              </a:rPr>
              <a:t>:</a:t>
            </a:r>
            <a:br>
              <a:rPr lang="en-US" altLang="en-US" sz="2000" b="1" dirty="0">
                <a:latin typeface="Book Antiqua" panose="02040602050305030304" pitchFamily="18" charset="0"/>
              </a:rPr>
            </a:br>
            <a:r>
              <a:rPr lang="en-US" altLang="en-US" sz="1800" b="1" dirty="0">
                <a:solidFill>
                  <a:srgbClr val="672020"/>
                </a:solidFill>
                <a:latin typeface="Book Antiqua" panose="02040602050305030304" pitchFamily="18" charset="0"/>
              </a:rPr>
              <a:t>- n. </a:t>
            </a:r>
            <a:r>
              <a:rPr lang="en-US" altLang="en-US" sz="1800" b="1" dirty="0" err="1">
                <a:solidFill>
                  <a:srgbClr val="672020"/>
                </a:solidFill>
                <a:latin typeface="Book Antiqua" panose="02040602050305030304" pitchFamily="18" charset="0"/>
              </a:rPr>
              <a:t>cardiacus</a:t>
            </a:r>
            <a:r>
              <a:rPr lang="en-US" altLang="en-US" sz="1800" b="1" dirty="0">
                <a:solidFill>
                  <a:srgbClr val="672020"/>
                </a:solidFill>
                <a:latin typeface="Book Antiqua" panose="02040602050305030304" pitchFamily="18" charset="0"/>
              </a:rPr>
              <a:t> cervicalis inferior</a:t>
            </a:r>
            <a:br>
              <a:rPr lang="en-US" altLang="en-US" sz="1800" b="1" dirty="0">
                <a:solidFill>
                  <a:srgbClr val="C00000"/>
                </a:solidFill>
                <a:latin typeface="Book Antiqua" panose="02040602050305030304" pitchFamily="18" charset="0"/>
              </a:rPr>
            </a:br>
            <a:r>
              <a:rPr lang="en-US" altLang="en-US" sz="1800" b="1" dirty="0">
                <a:solidFill>
                  <a:srgbClr val="C00000"/>
                </a:solidFill>
                <a:latin typeface="Book Antiqua" panose="02040602050305030304" pitchFamily="18" charset="0"/>
              </a:rPr>
              <a:t>                               </a:t>
            </a:r>
            <a:r>
              <a:rPr lang="en-US" altLang="en-US" sz="1700" b="1" dirty="0">
                <a:latin typeface="Book Antiqua" panose="02040602050305030304" pitchFamily="18" charset="0"/>
              </a:rPr>
              <a:t>–</a:t>
            </a:r>
            <a:r>
              <a:rPr lang="en-US" altLang="en-US" sz="1700" b="1" dirty="0">
                <a:solidFill>
                  <a:srgbClr val="FFFF66"/>
                </a:solidFill>
                <a:latin typeface="Book Antiqua" panose="02040602050305030304" pitchFamily="18" charset="0"/>
              </a:rPr>
              <a:t> </a:t>
            </a:r>
            <a:r>
              <a:rPr lang="en-GB" altLang="en-US" sz="1600" b="1" dirty="0">
                <a:latin typeface="Book Antiqua" panose="02040602050305030304" pitchFamily="18" charset="0"/>
              </a:rPr>
              <a:t>the biggest branch of this ganglion</a:t>
            </a:r>
            <a:br>
              <a:rPr lang="en-US" altLang="en-US" sz="1600" b="1" dirty="0">
                <a:latin typeface="Book Antiqua" panose="02040602050305030304" pitchFamily="18" charset="0"/>
              </a:rPr>
            </a:br>
            <a:r>
              <a:rPr lang="en-US" altLang="en-US" sz="1600" b="1" dirty="0">
                <a:latin typeface="Book Antiqua" panose="02040602050305030304" pitchFamily="18" charset="0"/>
              </a:rPr>
              <a:t>	                       - </a:t>
            </a:r>
            <a:r>
              <a:rPr lang="en-GB" altLang="en-US" sz="1600" b="1" dirty="0">
                <a:latin typeface="Book Antiqua" panose="02040602050305030304" pitchFamily="18" charset="0"/>
              </a:rPr>
              <a:t>it is the part of deep part of cardiac plexus </a:t>
            </a:r>
            <a:r>
              <a:rPr lang="en-US" altLang="en-US" sz="1600" b="1" dirty="0">
                <a:latin typeface="Book Antiqua" panose="02040602050305030304" pitchFamily="18" charset="0"/>
              </a:rPr>
              <a:t>(plexus </a:t>
            </a:r>
            <a:r>
              <a:rPr lang="en-US" altLang="en-US" sz="1600" b="1" dirty="0" err="1">
                <a:latin typeface="Book Antiqua" panose="02040602050305030304" pitchFamily="18" charset="0"/>
              </a:rPr>
              <a:t>cardiacus</a:t>
            </a:r>
            <a:r>
              <a:rPr lang="en-US" altLang="en-US" sz="1600" b="1" dirty="0">
                <a:latin typeface="Book Antiqua" panose="02040602050305030304" pitchFamily="18" charset="0"/>
              </a:rPr>
              <a:t>)</a:t>
            </a:r>
            <a:br>
              <a:rPr lang="en-US" altLang="en-US" sz="1600" b="1" dirty="0">
                <a:latin typeface="Book Antiqua" panose="02040602050305030304" pitchFamily="18" charset="0"/>
              </a:rPr>
            </a:br>
            <a:r>
              <a:rPr lang="en-US" altLang="en-US" sz="1600" b="1" dirty="0">
                <a:latin typeface="Book Antiqua" panose="02040602050305030304" pitchFamily="18" charset="0"/>
              </a:rPr>
              <a:t>	                       - </a:t>
            </a:r>
            <a:r>
              <a:rPr lang="en-GB" altLang="en-US" sz="1600" b="1" dirty="0">
                <a:latin typeface="Book Antiqua" panose="02040602050305030304" pitchFamily="18" charset="0"/>
              </a:rPr>
              <a:t>anastomoses with </a:t>
            </a:r>
            <a:r>
              <a:rPr lang="en-US" altLang="en-US" sz="1600" b="1" dirty="0" err="1">
                <a:latin typeface="Book Antiqua" panose="02040602050305030304" pitchFamily="18" charset="0"/>
              </a:rPr>
              <a:t>n.cardiacus</a:t>
            </a:r>
            <a:r>
              <a:rPr lang="en-US" altLang="en-US" sz="1600" b="1" dirty="0">
                <a:latin typeface="Book Antiqua" panose="02040602050305030304" pitchFamily="18" charset="0"/>
              </a:rPr>
              <a:t> cervicalis </a:t>
            </a:r>
            <a:r>
              <a:rPr lang="en-US" altLang="en-US" sz="1600" b="1" dirty="0" err="1">
                <a:latin typeface="Book Antiqua" panose="02040602050305030304" pitchFamily="18" charset="0"/>
              </a:rPr>
              <a:t>medius</a:t>
            </a:r>
            <a:r>
              <a:rPr lang="en-US" altLang="en-US" sz="1600" b="1" dirty="0">
                <a:latin typeface="Book Antiqua" panose="02040602050305030304" pitchFamily="18" charset="0"/>
              </a:rPr>
              <a:t> and </a:t>
            </a:r>
            <a:br>
              <a:rPr lang="en-US" altLang="en-US" sz="1600" b="1" dirty="0">
                <a:latin typeface="Book Antiqua" panose="02040602050305030304" pitchFamily="18" charset="0"/>
              </a:rPr>
            </a:br>
            <a:r>
              <a:rPr lang="en-US" altLang="en-US" sz="1600" b="1" dirty="0">
                <a:latin typeface="Book Antiqua" panose="02040602050305030304" pitchFamily="18" charset="0"/>
              </a:rPr>
              <a:t>                                       n. </a:t>
            </a:r>
            <a:r>
              <a:rPr lang="en-US" altLang="en-US" sz="1600" b="1" dirty="0" err="1">
                <a:latin typeface="Book Antiqua" panose="02040602050305030304" pitchFamily="18" charset="0"/>
              </a:rPr>
              <a:t>cardiacus</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thoracicus</a:t>
            </a:r>
            <a:r>
              <a:rPr lang="en-US" altLang="en-US" sz="1600" b="1" dirty="0">
                <a:latin typeface="Book Antiqua" panose="02040602050305030304" pitchFamily="18" charset="0"/>
              </a:rPr>
              <a:t> (1</a:t>
            </a:r>
            <a:r>
              <a:rPr lang="en-US" altLang="en-US" sz="1600" b="1" baseline="30000" dirty="0">
                <a:latin typeface="Book Antiqua" panose="02040602050305030304" pitchFamily="18" charset="0"/>
              </a:rPr>
              <a:t>st</a:t>
            </a:r>
            <a:r>
              <a:rPr lang="en-US" altLang="en-US" sz="1600" b="1" dirty="0">
                <a:latin typeface="Book Antiqua" panose="02040602050305030304" pitchFamily="18" charset="0"/>
              </a:rPr>
              <a:t> one)</a:t>
            </a:r>
          </a:p>
          <a:p>
            <a:pPr eaLnBrk="1" hangingPunct="1">
              <a:buFont typeface="Wingdings 2" panose="05020102010507070707" pitchFamily="18" charset="2"/>
              <a:buNone/>
            </a:pPr>
            <a:r>
              <a:rPr lang="en-US" altLang="en-US" sz="1800" b="1" dirty="0">
                <a:solidFill>
                  <a:srgbClr val="C00000"/>
                </a:solidFill>
                <a:latin typeface="Book Antiqua" panose="02040602050305030304" pitchFamily="18" charset="0"/>
              </a:rPr>
              <a:t>    </a:t>
            </a:r>
            <a:r>
              <a:rPr lang="en-US" altLang="en-US" sz="1800" b="1" dirty="0">
                <a:solidFill>
                  <a:srgbClr val="672020"/>
                </a:solidFill>
                <a:latin typeface="Book Antiqua" panose="02040602050305030304" pitchFamily="18" charset="0"/>
              </a:rPr>
              <a:t>- plexus subclavius   </a:t>
            </a:r>
            <a:r>
              <a:rPr lang="en-US" altLang="en-US" sz="1600" b="1" dirty="0">
                <a:latin typeface="Book Antiqua" panose="02040602050305030304" pitchFamily="18" charset="0"/>
              </a:rPr>
              <a:t>– vascular branches of ganglion </a:t>
            </a:r>
            <a:r>
              <a:rPr lang="en-US" altLang="en-US" sz="1600" b="1" dirty="0" err="1">
                <a:latin typeface="Book Antiqua" panose="02040602050305030304" pitchFamily="18" charset="0"/>
              </a:rPr>
              <a:t>stellatum</a:t>
            </a:r>
            <a:r>
              <a:rPr lang="en-US" altLang="en-US" sz="1600" b="1" dirty="0">
                <a:latin typeface="Book Antiqua" panose="02040602050305030304" pitchFamily="18" charset="0"/>
              </a:rPr>
              <a:t> that accompany subclavian</a:t>
            </a:r>
            <a:br>
              <a:rPr lang="en-US" altLang="en-US" sz="1600" b="1" dirty="0">
                <a:latin typeface="Book Antiqua" panose="02040602050305030304" pitchFamily="18" charset="0"/>
              </a:rPr>
            </a:br>
            <a:r>
              <a:rPr lang="en-US" altLang="en-US" sz="1600" b="1" dirty="0">
                <a:latin typeface="Book Antiqua" panose="02040602050305030304" pitchFamily="18" charset="0"/>
              </a:rPr>
              <a:t>                                              artery (a. </a:t>
            </a:r>
            <a:r>
              <a:rPr lang="en-US" altLang="en-US" sz="1600" b="1" dirty="0" err="1">
                <a:latin typeface="Book Antiqua" panose="02040602050305030304" pitchFamily="18" charset="0"/>
              </a:rPr>
              <a:t>subclavia</a:t>
            </a:r>
            <a:r>
              <a:rPr lang="en-US" altLang="en-US" sz="1600" b="1" dirty="0">
                <a:latin typeface="Book Antiqua" panose="02040602050305030304" pitchFamily="18" charset="0"/>
              </a:rPr>
              <a:t>)</a:t>
            </a:r>
            <a:br>
              <a:rPr lang="en-US" altLang="en-US" sz="1600" b="1" dirty="0">
                <a:latin typeface="Book Antiqua" panose="02040602050305030304" pitchFamily="18" charset="0"/>
              </a:rPr>
            </a:br>
            <a:r>
              <a:rPr lang="en-US" altLang="en-US" sz="1600" b="1" dirty="0">
                <a:latin typeface="Book Antiqua" panose="02040602050305030304" pitchFamily="18" charset="0"/>
              </a:rPr>
              <a:t>		            - </a:t>
            </a:r>
            <a:r>
              <a:rPr lang="en-GB" altLang="en-US" sz="1600" b="1" dirty="0">
                <a:latin typeface="Book Antiqua" panose="02040602050305030304" pitchFamily="18" charset="0"/>
              </a:rPr>
              <a:t>these are </a:t>
            </a:r>
            <a:r>
              <a:rPr lang="en-GB" altLang="en-US" sz="1600" b="1" dirty="0" err="1">
                <a:latin typeface="Book Antiqua" panose="02040602050305030304" pitchFamily="18" charset="0"/>
              </a:rPr>
              <a:t>gray</a:t>
            </a:r>
            <a:r>
              <a:rPr lang="en-GB" altLang="en-US" sz="1600" b="1" dirty="0">
                <a:latin typeface="Book Antiqua" panose="02040602050305030304" pitchFamily="18" charset="0"/>
              </a:rPr>
              <a:t> rami </a:t>
            </a:r>
            <a:r>
              <a:rPr lang="en-GB" altLang="en-US" sz="1600" b="1" dirty="0" err="1">
                <a:latin typeface="Book Antiqua" panose="02040602050305030304" pitchFamily="18" charset="0"/>
              </a:rPr>
              <a:t>communicantes</a:t>
            </a:r>
            <a:r>
              <a:rPr lang="en-GB" altLang="en-US" sz="1600" b="1" dirty="0">
                <a:latin typeface="Book Antiqua" panose="02040602050305030304" pitchFamily="18" charset="0"/>
              </a:rPr>
              <a:t> (</a:t>
            </a:r>
            <a:r>
              <a:rPr lang="en-US" altLang="en-US" sz="1600" b="1" dirty="0" err="1">
                <a:latin typeface="Book Antiqua" panose="02040602050305030304" pitchFamily="18" charset="0"/>
              </a:rPr>
              <a:t>rr</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communicantes</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grisei</a:t>
            </a:r>
            <a:r>
              <a:rPr lang="en-US" altLang="en-US" sz="1600" b="1" dirty="0">
                <a:latin typeface="Book Antiqua" panose="02040602050305030304" pitchFamily="18" charset="0"/>
              </a:rPr>
              <a:t>)</a:t>
            </a:r>
            <a:br>
              <a:rPr lang="en-US" altLang="en-US" sz="1600" b="1" dirty="0">
                <a:latin typeface="Book Antiqua" panose="02040602050305030304" pitchFamily="18" charset="0"/>
              </a:rPr>
            </a:br>
            <a:r>
              <a:rPr lang="en-US" altLang="en-US" sz="1600" b="1" dirty="0">
                <a:latin typeface="Book Antiqua" panose="02040602050305030304" pitchFamily="18" charset="0"/>
              </a:rPr>
              <a:t>		              that go back from ganglion to spinal nerve and than accompany</a:t>
            </a:r>
            <a:br>
              <a:rPr lang="en-US" altLang="en-US" sz="1600" b="1" dirty="0">
                <a:latin typeface="Book Antiqua" panose="02040602050305030304" pitchFamily="18" charset="0"/>
              </a:rPr>
            </a:br>
            <a:r>
              <a:rPr lang="en-US" altLang="en-US" sz="1600" b="1" dirty="0">
                <a:latin typeface="Book Antiqua" panose="02040602050305030304" pitchFamily="18" charset="0"/>
              </a:rPr>
              <a:t>		              subclavian  artery (a. </a:t>
            </a:r>
            <a:r>
              <a:rPr lang="en-US" altLang="en-US" sz="1600" b="1" dirty="0" err="1">
                <a:latin typeface="Book Antiqua" panose="02040602050305030304" pitchFamily="18" charset="0"/>
              </a:rPr>
              <a:t>subclavia</a:t>
            </a:r>
            <a:r>
              <a:rPr lang="en-US" altLang="en-US" sz="1600" b="1" dirty="0">
                <a:latin typeface="Book Antiqua" panose="02040602050305030304" pitchFamily="18" charset="0"/>
              </a:rPr>
              <a:t>)</a:t>
            </a:r>
          </a:p>
          <a:p>
            <a:pPr eaLnBrk="1" hangingPunct="1">
              <a:buFont typeface="Wingdings 2" panose="05020102010507070707" pitchFamily="18" charset="2"/>
              <a:buNone/>
            </a:pPr>
            <a:br>
              <a:rPr lang="en-US" altLang="en-US" sz="800" b="1" dirty="0">
                <a:latin typeface="Book Antiqua" panose="02040602050305030304" pitchFamily="18" charset="0"/>
              </a:rPr>
            </a:br>
            <a:r>
              <a:rPr lang="en-US" altLang="en-US" sz="1800" b="1" dirty="0">
                <a:solidFill>
                  <a:srgbClr val="672020"/>
                </a:solidFill>
                <a:latin typeface="Book Antiqua" panose="02040602050305030304" pitchFamily="18" charset="0"/>
              </a:rPr>
              <a:t>- n. </a:t>
            </a:r>
            <a:r>
              <a:rPr lang="en-US" altLang="en-US" sz="1800" b="1" dirty="0" err="1">
                <a:solidFill>
                  <a:srgbClr val="672020"/>
                </a:solidFill>
                <a:latin typeface="Book Antiqua" panose="02040602050305030304" pitchFamily="18" charset="0"/>
              </a:rPr>
              <a:t>vertebralis</a:t>
            </a:r>
            <a:r>
              <a:rPr lang="en-US" altLang="en-US" sz="1800" b="1" dirty="0">
                <a:solidFill>
                  <a:srgbClr val="672020"/>
                </a:solidFill>
                <a:latin typeface="Book Antiqua" panose="02040602050305030304" pitchFamily="18" charset="0"/>
              </a:rPr>
              <a:t>    </a:t>
            </a:r>
            <a:r>
              <a:rPr lang="en-US" altLang="en-US" sz="1600" b="1" dirty="0">
                <a:latin typeface="Book Antiqua" panose="02040602050305030304" pitchFamily="18" charset="0"/>
              </a:rPr>
              <a:t>– </a:t>
            </a:r>
            <a:r>
              <a:rPr lang="en-GB" altLang="en-US" sz="1600" b="1" dirty="0">
                <a:latin typeface="Book Antiqua" panose="02040602050305030304" pitchFamily="18" charset="0"/>
              </a:rPr>
              <a:t>several postganglionic branches that accompany vertebral artery</a:t>
            </a:r>
            <a:br>
              <a:rPr lang="en-US" altLang="en-US" sz="1600" b="1" dirty="0">
                <a:latin typeface="Book Antiqua" panose="02040602050305030304" pitchFamily="18" charset="0"/>
              </a:rPr>
            </a:br>
            <a:r>
              <a:rPr lang="en-US" altLang="en-US" sz="1600" b="1" dirty="0">
                <a:latin typeface="Book Antiqua" panose="02040602050305030304" pitchFamily="18" charset="0"/>
              </a:rPr>
              <a:t>                                     (a. </a:t>
            </a:r>
            <a:r>
              <a:rPr lang="en-US" altLang="en-US" sz="1600" b="1" dirty="0" err="1">
                <a:latin typeface="Book Antiqua" panose="02040602050305030304" pitchFamily="18" charset="0"/>
              </a:rPr>
              <a:t>vertebralis</a:t>
            </a:r>
            <a:r>
              <a:rPr lang="en-US" altLang="en-US" sz="1600" b="1" dirty="0">
                <a:latin typeface="Book Antiqua" panose="02040602050305030304" pitchFamily="18" charset="0"/>
              </a:rPr>
              <a:t>) directly (not from plexus subclavius), surround this</a:t>
            </a:r>
            <a:br>
              <a:rPr lang="en-US" altLang="en-US" sz="1600" b="1" dirty="0">
                <a:latin typeface="Book Antiqua" panose="02040602050305030304" pitchFamily="18" charset="0"/>
              </a:rPr>
            </a:br>
            <a:r>
              <a:rPr lang="en-US" altLang="en-US" sz="1600" b="1" dirty="0">
                <a:latin typeface="Book Antiqua" panose="02040602050305030304" pitchFamily="18" charset="0"/>
              </a:rPr>
              <a:t>                                      artery and pass together with artery through the openings of transverse</a:t>
            </a:r>
            <a:br>
              <a:rPr lang="en-US" altLang="en-US" sz="1600" b="1" dirty="0">
                <a:latin typeface="Book Antiqua" panose="02040602050305030304" pitchFamily="18" charset="0"/>
              </a:rPr>
            </a:br>
            <a:r>
              <a:rPr lang="en-US" altLang="en-US" sz="1600" b="1" dirty="0">
                <a:latin typeface="Book Antiqua" panose="02040602050305030304" pitchFamily="18" charset="0"/>
              </a:rPr>
              <a:t>                                      process of cervical vertebrae (from the C6 – C1 </a:t>
            </a:r>
            <a:r>
              <a:rPr lang="en-US" altLang="en-US" sz="1600" b="1" dirty="0" err="1">
                <a:latin typeface="Book Antiqua" panose="02040602050305030304" pitchFamily="18" charset="0"/>
              </a:rPr>
              <a:t>vertebr</a:t>
            </a:r>
            <a:br>
              <a:rPr lang="en-US" altLang="en-US" sz="1600" b="1" dirty="0">
                <a:latin typeface="Book Antiqua" panose="02040602050305030304" pitchFamily="18" charset="0"/>
              </a:rPr>
            </a:br>
            <a:r>
              <a:rPr lang="en-US" altLang="en-US" sz="1600" b="1" dirty="0">
                <a:latin typeface="Book Antiqua" panose="02040602050305030304" pitchFamily="18" charset="0"/>
              </a:rPr>
              <a:t>      - </a:t>
            </a:r>
            <a:r>
              <a:rPr lang="en-GB" altLang="en-US" sz="1600" b="1" dirty="0">
                <a:latin typeface="Book Antiqua" panose="02040602050305030304" pitchFamily="18" charset="0"/>
              </a:rPr>
              <a:t>give branches</a:t>
            </a:r>
            <a:r>
              <a:rPr lang="en-US" altLang="en-US" sz="1600" b="1" dirty="0">
                <a:latin typeface="Book Antiqua" panose="02040602050305030304" pitchFamily="18" charset="0"/>
              </a:rPr>
              <a:t>: </a:t>
            </a:r>
            <a:br>
              <a:rPr lang="en-US" altLang="en-US" sz="1600" b="1" dirty="0">
                <a:latin typeface="Book Antiqua" panose="02040602050305030304" pitchFamily="18" charset="0"/>
              </a:rPr>
            </a:br>
            <a:r>
              <a:rPr lang="en-US" altLang="en-US" sz="1600" b="1" dirty="0">
                <a:latin typeface="Book Antiqua" panose="02040602050305030304" pitchFamily="18" charset="0"/>
              </a:rPr>
              <a:t>1) </a:t>
            </a:r>
            <a:r>
              <a:rPr lang="en-GB" altLang="en-US" sz="1600" b="1" dirty="0">
                <a:latin typeface="Book Antiqua" panose="02040602050305030304" pitchFamily="18" charset="0"/>
              </a:rPr>
              <a:t>that anastomoses with C6, C7, C8 spinal nerves – these are postganglionic sympathetic</a:t>
            </a:r>
            <a:br>
              <a:rPr lang="en-GB" altLang="en-US" sz="1600" b="1" dirty="0">
                <a:latin typeface="Book Antiqua" panose="02040602050305030304" pitchFamily="18" charset="0"/>
              </a:rPr>
            </a:br>
            <a:r>
              <a:rPr lang="en-GB" altLang="en-US" sz="1600" b="1" dirty="0">
                <a:latin typeface="Book Antiqua" panose="02040602050305030304" pitchFamily="18" charset="0"/>
              </a:rPr>
              <a:t>    branches for</a:t>
            </a:r>
            <a:r>
              <a:rPr lang="en-US" altLang="en-US" sz="1600" b="1" dirty="0">
                <a:latin typeface="Book Antiqua" panose="02040602050305030304" pitchFamily="18" charset="0"/>
              </a:rPr>
              <a:t> plexus brachialis (for the walls of the vessels, for sweat glands, and</a:t>
            </a:r>
            <a:br>
              <a:rPr lang="en-US" altLang="en-US" sz="1600" b="1" dirty="0">
                <a:latin typeface="Book Antiqua" panose="02040602050305030304" pitchFamily="18" charset="0"/>
              </a:rPr>
            </a:br>
            <a:r>
              <a:rPr lang="en-US" altLang="en-US" sz="1600" b="1" dirty="0">
                <a:latin typeface="Book Antiqua" panose="02040602050305030304" pitchFamily="18" charset="0"/>
              </a:rPr>
              <a:t>    piloerector muscles of upper limb</a:t>
            </a:r>
            <a:br>
              <a:rPr lang="en-US" altLang="en-US" sz="1600" b="1" dirty="0">
                <a:latin typeface="Book Antiqua" panose="02040602050305030304" pitchFamily="18" charset="0"/>
              </a:rPr>
            </a:br>
            <a:r>
              <a:rPr lang="en-US" altLang="en-US" sz="1600" b="1" dirty="0">
                <a:latin typeface="Book Antiqua" panose="02040602050305030304" pitchFamily="18" charset="0"/>
              </a:rPr>
              <a:t>2) </a:t>
            </a:r>
            <a:r>
              <a:rPr lang="en-GB" altLang="en-US" sz="1600" b="1" dirty="0">
                <a:latin typeface="Book Antiqua" panose="02040602050305030304" pitchFamily="18" charset="0"/>
              </a:rPr>
              <a:t>some of branches accompany </a:t>
            </a:r>
            <a:r>
              <a:rPr lang="en-US" altLang="en-US" sz="1600" b="1" dirty="0">
                <a:latin typeface="Book Antiqua" panose="02040602050305030304" pitchFamily="18" charset="0"/>
              </a:rPr>
              <a:t>a. </a:t>
            </a:r>
            <a:r>
              <a:rPr lang="en-US" altLang="en-US" sz="1600" b="1" dirty="0" err="1">
                <a:latin typeface="Book Antiqua" panose="02040602050305030304" pitchFamily="18" charset="0"/>
              </a:rPr>
              <a:t>vertebralis</a:t>
            </a:r>
            <a:r>
              <a:rPr lang="en-US" altLang="en-US" sz="1600" b="1" dirty="0">
                <a:latin typeface="Book Antiqua" panose="02040602050305030304" pitchFamily="18" charset="0"/>
              </a:rPr>
              <a:t> </a:t>
            </a:r>
            <a:r>
              <a:rPr lang="en-GB" altLang="en-US" sz="1600" b="1" dirty="0">
                <a:latin typeface="Book Antiqua" panose="02040602050305030304" pitchFamily="18" charset="0"/>
              </a:rPr>
              <a:t>and form the part of </a:t>
            </a:r>
            <a:r>
              <a:rPr lang="en-US" altLang="en-US" sz="1600" b="1" dirty="0">
                <a:latin typeface="Book Antiqua" panose="02040602050305030304" pitchFamily="18" charset="0"/>
              </a:rPr>
              <a:t>plexus </a:t>
            </a:r>
            <a:r>
              <a:rPr lang="en-US" altLang="en-US" sz="1600" b="1" dirty="0" err="1">
                <a:latin typeface="Book Antiqua" panose="02040602050305030304" pitchFamily="18" charset="0"/>
              </a:rPr>
              <a:t>vertebralis</a:t>
            </a:r>
            <a:endParaRPr lang="en-US" altLang="en-US" sz="1600" b="1" dirty="0">
              <a:latin typeface="Book Antiqua" panose="02040602050305030304" pitchFamily="18" charset="0"/>
            </a:endParaRPr>
          </a:p>
          <a:p>
            <a:pPr eaLnBrk="1" hangingPunct="1">
              <a:buFont typeface="Wingdings 2" panose="05020102010507070707" pitchFamily="18" charset="2"/>
              <a:buNone/>
            </a:pPr>
            <a:endParaRPr lang="en-US" altLang="en-US" sz="800" b="1" dirty="0">
              <a:latin typeface="Book Antiqua" panose="02040602050305030304" pitchFamily="18" charset="0"/>
            </a:endParaRPr>
          </a:p>
          <a:p>
            <a:pPr eaLnBrk="1" hangingPunct="1">
              <a:buFont typeface="Wingdings 2" panose="05020102010507070707" pitchFamily="18" charset="2"/>
              <a:buNone/>
            </a:pPr>
            <a:r>
              <a:rPr lang="en-US" altLang="en-US" sz="1600" b="1" dirty="0">
                <a:latin typeface="Book Antiqua" panose="02040602050305030304" pitchFamily="18" charset="0"/>
              </a:rPr>
              <a:t>	</a:t>
            </a:r>
            <a:r>
              <a:rPr lang="en-US" altLang="en-US" sz="1800" b="1" dirty="0">
                <a:solidFill>
                  <a:srgbClr val="672020"/>
                </a:solidFill>
                <a:latin typeface="Book Antiqua" panose="02040602050305030304" pitchFamily="18" charset="0"/>
              </a:rPr>
              <a:t>- plexus </a:t>
            </a:r>
            <a:r>
              <a:rPr lang="en-US" altLang="en-US" sz="1800" b="1" dirty="0" err="1">
                <a:solidFill>
                  <a:srgbClr val="672020"/>
                </a:solidFill>
                <a:latin typeface="Book Antiqua" panose="02040602050305030304" pitchFamily="18" charset="0"/>
              </a:rPr>
              <a:t>vertebralis</a:t>
            </a:r>
            <a:r>
              <a:rPr lang="en-US" altLang="en-US" sz="1800" b="1" dirty="0">
                <a:solidFill>
                  <a:srgbClr val="672020"/>
                </a:solidFill>
                <a:latin typeface="Book Antiqua" panose="02040602050305030304" pitchFamily="18" charset="0"/>
              </a:rPr>
              <a:t>  </a:t>
            </a:r>
            <a:r>
              <a:rPr lang="en-US" altLang="en-US" sz="1600" b="1" dirty="0">
                <a:latin typeface="Book Antiqua" panose="02040602050305030304" pitchFamily="18" charset="0"/>
              </a:rPr>
              <a:t>–</a:t>
            </a:r>
            <a:r>
              <a:rPr lang="en-US" altLang="en-US" sz="1800" b="1" dirty="0">
                <a:solidFill>
                  <a:srgbClr val="FFFF66"/>
                </a:solidFill>
                <a:latin typeface="Book Antiqua" panose="02040602050305030304" pitchFamily="18" charset="0"/>
              </a:rPr>
              <a:t> </a:t>
            </a:r>
            <a:r>
              <a:rPr lang="en-GB" altLang="en-US" sz="1600" b="1" dirty="0" err="1">
                <a:latin typeface="Book Antiqua" panose="02040602050305030304" pitchFamily="18" charset="0"/>
              </a:rPr>
              <a:t>fomed</a:t>
            </a:r>
            <a:r>
              <a:rPr lang="en-GB" altLang="en-US" sz="1600" b="1" dirty="0">
                <a:latin typeface="Book Antiqua" panose="02040602050305030304" pitchFamily="18" charset="0"/>
              </a:rPr>
              <a:t> by</a:t>
            </a:r>
            <a:r>
              <a:rPr lang="en-US" altLang="en-US" sz="1600" b="1" dirty="0">
                <a:latin typeface="Book Antiqua" panose="02040602050305030304" pitchFamily="18" charset="0"/>
              </a:rPr>
              <a:t>: </a:t>
            </a:r>
            <a:br>
              <a:rPr lang="en-US" altLang="en-US" sz="1600" b="1" dirty="0">
                <a:latin typeface="Book Antiqua" panose="02040602050305030304" pitchFamily="18" charset="0"/>
              </a:rPr>
            </a:br>
            <a:r>
              <a:rPr lang="en-US" altLang="en-US" sz="1600" b="1" dirty="0">
                <a:latin typeface="Book Antiqua" panose="02040602050305030304" pitchFamily="18" charset="0"/>
              </a:rPr>
              <a:t>                                     1) </a:t>
            </a:r>
            <a:r>
              <a:rPr lang="en-GB" altLang="en-US" sz="1600" b="1" dirty="0">
                <a:latin typeface="Book Antiqua" panose="02040602050305030304" pitchFamily="18" charset="0"/>
              </a:rPr>
              <a:t>branches of</a:t>
            </a:r>
            <a:r>
              <a:rPr lang="en-US" altLang="en-US" sz="1600" b="1" dirty="0">
                <a:latin typeface="Book Antiqua" panose="02040602050305030304" pitchFamily="18" charset="0"/>
              </a:rPr>
              <a:t> n. </a:t>
            </a:r>
            <a:r>
              <a:rPr lang="en-US" altLang="en-US" sz="1600" b="1" dirty="0" err="1">
                <a:latin typeface="Book Antiqua" panose="02040602050305030304" pitchFamily="18" charset="0"/>
              </a:rPr>
              <a:t>vertebralis</a:t>
            </a:r>
            <a:r>
              <a:rPr lang="en-US" altLang="en-US" sz="1600" b="1" dirty="0">
                <a:latin typeface="Book Antiqua" panose="02040602050305030304" pitchFamily="18" charset="0"/>
              </a:rPr>
              <a:t>; </a:t>
            </a:r>
            <a:br>
              <a:rPr lang="en-US" altLang="en-US" sz="1600" b="1" dirty="0">
                <a:latin typeface="Book Antiqua" panose="02040602050305030304" pitchFamily="18" charset="0"/>
              </a:rPr>
            </a:br>
            <a:r>
              <a:rPr lang="en-US" altLang="en-US" sz="1600" b="1" dirty="0">
                <a:latin typeface="Book Antiqua" panose="02040602050305030304" pitchFamily="18" charset="0"/>
              </a:rPr>
              <a:t>	    	      2) </a:t>
            </a:r>
            <a:r>
              <a:rPr lang="en-GB" altLang="en-US" sz="1600" b="1" dirty="0">
                <a:latin typeface="Book Antiqua" panose="02040602050305030304" pitchFamily="18" charset="0"/>
              </a:rPr>
              <a:t>branches of </a:t>
            </a:r>
            <a:r>
              <a:rPr lang="en-US" altLang="en-US" sz="1600" b="1" dirty="0">
                <a:latin typeface="Book Antiqua" panose="02040602050305030304" pitchFamily="18" charset="0"/>
              </a:rPr>
              <a:t>plexus subclavius</a:t>
            </a:r>
          </a:p>
          <a:p>
            <a:pPr eaLnBrk="1" hangingPunct="1">
              <a:buFont typeface="Wingdings 2" panose="05020102010507070707" pitchFamily="18" charset="2"/>
              <a:buNone/>
            </a:pPr>
            <a:endParaRPr lang="en-US" altLang="en-US" sz="2000" b="1" dirty="0">
              <a:solidFill>
                <a:srgbClr val="00B0F0"/>
              </a:solidFill>
            </a:endParaRPr>
          </a:p>
        </p:txBody>
      </p:sp>
    </p:spTree>
    <p:extLst>
      <p:ext uri="{BB962C8B-B14F-4D97-AF65-F5344CB8AC3E}">
        <p14:creationId xmlns:p14="http://schemas.microsoft.com/office/powerpoint/2010/main" val="90603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Title 1"/>
          <p:cNvSpPr txBox="1">
            <a:spLocks noChangeArrowheads="1"/>
          </p:cNvSpPr>
          <p:nvPr/>
        </p:nvSpPr>
        <p:spPr bwMode="auto">
          <a:xfrm>
            <a:off x="607219" y="68813"/>
            <a:ext cx="792956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2800" b="1" dirty="0">
                <a:solidFill>
                  <a:srgbClr val="901929"/>
                </a:solidFill>
                <a:effectLst>
                  <a:outerShdw blurRad="38100" dist="38100" dir="2700000" algn="tl">
                    <a:srgbClr val="000000"/>
                  </a:outerShdw>
                </a:effectLst>
                <a:latin typeface="Book Antiqua" panose="02040602050305030304" pitchFamily="18" charset="0"/>
              </a:rPr>
              <a:t>SYMPATHICUS OF THE HEAD AND NECK</a:t>
            </a:r>
            <a:endParaRPr lang="en-US" altLang="en-US" sz="28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67587" name="Rectangle 2"/>
          <p:cNvSpPr>
            <a:spLocks noChangeArrowheads="1"/>
          </p:cNvSpPr>
          <p:nvPr/>
        </p:nvSpPr>
        <p:spPr bwMode="auto">
          <a:xfrm>
            <a:off x="235082" y="711751"/>
            <a:ext cx="8673836"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1) 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 </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formed by branches of </a:t>
            </a:r>
            <a:r>
              <a:rPr lang="en-US" altLang="en-US" dirty="0" err="1">
                <a:latin typeface="Book Antiqua" panose="02040602050305030304" pitchFamily="18" charset="0"/>
              </a:rPr>
              <a:t>n.caroticus</a:t>
            </a:r>
            <a:r>
              <a:rPr lang="en-US" altLang="en-US" dirty="0">
                <a:latin typeface="Book Antiqua" panose="02040602050305030304" pitchFamily="18" charset="0"/>
              </a:rPr>
              <a:t> internus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accompanies</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interna</a:t>
            </a:r>
            <a:endParaRPr lang="en-US" altLang="en-US" b="1" dirty="0">
              <a:latin typeface="Book Antiqua" panose="02040602050305030304" pitchFamily="18" charset="0"/>
            </a:endParaRPr>
          </a:p>
          <a:p>
            <a:pPr eaLnBrk="1" hangingPunct="1"/>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Secondary plexuses as the branches of </a:t>
            </a:r>
            <a:br>
              <a:rPr lang="en-GB" altLang="en-US" dirty="0">
                <a:latin typeface="Book Antiqua" panose="02040602050305030304" pitchFamily="18" charset="0"/>
              </a:rPr>
            </a:br>
            <a:r>
              <a:rPr lang="en-GB" altLang="en-US" dirty="0">
                <a:latin typeface="Book Antiqua" panose="02040602050305030304" pitchFamily="18" charset="0"/>
              </a:rPr>
              <a:t>      plexus </a:t>
            </a:r>
            <a:r>
              <a:rPr lang="en-GB" altLang="en-US" dirty="0" err="1">
                <a:latin typeface="Book Antiqua" panose="02040602050305030304" pitchFamily="18" charset="0"/>
              </a:rPr>
              <a:t>caroticus</a:t>
            </a:r>
            <a:r>
              <a:rPr lang="en-GB" altLang="en-US" dirty="0">
                <a:latin typeface="Book Antiqua" panose="02040602050305030304" pitchFamily="18" charset="0"/>
              </a:rPr>
              <a:t> internus, are around:</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a.ophtalmica</a:t>
            </a:r>
            <a:r>
              <a:rPr lang="en-US" altLang="en-US" dirty="0">
                <a:latin typeface="Book Antiqua" panose="02040602050305030304" pitchFamily="18" charset="0"/>
              </a:rPr>
              <a:t>, </a:t>
            </a:r>
            <a:r>
              <a:rPr lang="en-US" altLang="en-US" dirty="0" err="1">
                <a:latin typeface="Book Antiqua" panose="02040602050305030304" pitchFamily="18" charset="0"/>
              </a:rPr>
              <a:t>a.cerebri</a:t>
            </a:r>
            <a:r>
              <a:rPr lang="en-US" altLang="en-US" dirty="0">
                <a:latin typeface="Book Antiqua" panose="02040602050305030304" pitchFamily="18" charset="0"/>
              </a:rPr>
              <a:t> anterior,</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a.cerebri</a:t>
            </a:r>
            <a:r>
              <a:rPr lang="en-US" altLang="en-US" dirty="0">
                <a:latin typeface="Book Antiqua" panose="02040602050305030304" pitchFamily="18" charset="0"/>
              </a:rPr>
              <a:t> media, </a:t>
            </a:r>
            <a:r>
              <a:rPr lang="en-US" altLang="en-US" dirty="0" err="1">
                <a:latin typeface="Book Antiqua" panose="02040602050305030304" pitchFamily="18" charset="0"/>
              </a:rPr>
              <a:t>a.choroidea</a:t>
            </a:r>
            <a:r>
              <a:rPr lang="en-US" altLang="en-US" dirty="0">
                <a:latin typeface="Book Antiqua" panose="02040602050305030304" pitchFamily="18" charset="0"/>
              </a:rPr>
              <a:t> anterior</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 of </a:t>
            </a:r>
            <a:r>
              <a:rPr lang="en-US" altLang="en-US" b="1" dirty="0">
                <a:latin typeface="Book Antiqua" panose="02040602050305030304" pitchFamily="18" charset="0"/>
              </a:rPr>
              <a:t>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nn.caroticotympanici</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n.petrosus</a:t>
            </a:r>
            <a:r>
              <a:rPr lang="en-US" altLang="en-US" dirty="0">
                <a:latin typeface="Book Antiqua" panose="02040602050305030304" pitchFamily="18" charset="0"/>
              </a:rPr>
              <a:t> </a:t>
            </a:r>
            <a:r>
              <a:rPr lang="en-US" altLang="en-US" dirty="0" err="1">
                <a:latin typeface="Book Antiqua" panose="02040602050305030304" pitchFamily="18" charset="0"/>
              </a:rPr>
              <a:t>profundus</a:t>
            </a:r>
            <a:endParaRPr lang="en-US" altLang="en-US" dirty="0">
              <a:latin typeface="Book Antiqua" panose="02040602050305030304" pitchFamily="18" charset="0"/>
            </a:endParaRPr>
          </a:p>
          <a:p>
            <a:pPr eaLnBrk="1" hangingPunct="1"/>
            <a:r>
              <a:rPr lang="pl-PL" altLang="en-US" dirty="0">
                <a:latin typeface="Book Antiqua" panose="02040602050305030304" pitchFamily="18" charset="0"/>
              </a:rPr>
              <a:t>        </a:t>
            </a:r>
            <a:r>
              <a:rPr lang="en-GB" altLang="en-US" dirty="0">
                <a:latin typeface="Book Antiqua" panose="02040602050305030304" pitchFamily="18" charset="0"/>
              </a:rPr>
              <a:t>- sympathetic branches for </a:t>
            </a:r>
            <a:r>
              <a:rPr lang="pl-PL" altLang="en-US" dirty="0">
                <a:latin typeface="Book Antiqua" panose="02040602050305030304" pitchFamily="18" charset="0"/>
              </a:rPr>
              <a:t>ganglion ciliare</a:t>
            </a:r>
            <a:br>
              <a:rPr lang="pl-PL" altLang="en-US" dirty="0">
                <a:latin typeface="Book Antiqua" panose="02040602050305030304" pitchFamily="18" charset="0"/>
              </a:rPr>
            </a:br>
            <a:r>
              <a:rPr lang="pl-PL" altLang="en-US" dirty="0">
                <a:latin typeface="Book Antiqua" panose="02040602050305030304" pitchFamily="18" charset="0"/>
              </a:rPr>
              <a:t> </a:t>
            </a:r>
            <a:br>
              <a:rPr lang="en-US" altLang="en-US" b="1" dirty="0">
                <a:latin typeface="Book Antiqua" panose="02040602050305030304" pitchFamily="18" charset="0"/>
              </a:rPr>
            </a:br>
            <a:r>
              <a:rPr lang="en-US" altLang="en-US" b="1" dirty="0">
                <a:latin typeface="Book Antiqua" panose="02040602050305030304" pitchFamily="18" charset="0"/>
              </a:rPr>
              <a:t>2) 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externus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formed by</a:t>
            </a:r>
            <a:r>
              <a:rPr lang="en-US" altLang="en-US" dirty="0">
                <a:latin typeface="Book Antiqua" panose="02040602050305030304" pitchFamily="18" charset="0"/>
              </a:rPr>
              <a:t> </a:t>
            </a:r>
            <a:r>
              <a:rPr lang="en-US" altLang="en-US" dirty="0" err="1">
                <a:latin typeface="Book Antiqua" panose="02040602050305030304" pitchFamily="18" charset="0"/>
              </a:rPr>
              <a:t>nn</a:t>
            </a:r>
            <a:r>
              <a:rPr lang="en-US" altLang="en-US" dirty="0">
                <a:latin typeface="Book Antiqua" panose="02040602050305030304" pitchFamily="18" charset="0"/>
              </a:rPr>
              <a:t>. </a:t>
            </a:r>
            <a:r>
              <a:rPr lang="en-US" altLang="en-US" dirty="0" err="1">
                <a:latin typeface="Book Antiqua" panose="02040602050305030304" pitchFamily="18" charset="0"/>
              </a:rPr>
              <a:t>carotici</a:t>
            </a:r>
            <a:r>
              <a:rPr lang="en-US" altLang="en-US" dirty="0">
                <a:latin typeface="Book Antiqua" panose="02040602050305030304" pitchFamily="18" charset="0"/>
              </a:rPr>
              <a:t> </a:t>
            </a:r>
            <a:r>
              <a:rPr lang="en-US" altLang="en-US" dirty="0" err="1">
                <a:latin typeface="Book Antiqua" panose="02040602050305030304" pitchFamily="18" charset="0"/>
              </a:rPr>
              <a:t>externi</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err="1">
                <a:latin typeface="Book Antiqua" panose="02040602050305030304" pitchFamily="18" charset="0"/>
              </a:rPr>
              <a:t>acompanies</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externa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Secondary plexuses as the branches of plexus </a:t>
            </a:r>
            <a:r>
              <a:rPr lang="en-GB" altLang="en-US" dirty="0" err="1">
                <a:latin typeface="Book Antiqua" panose="02040602050305030304" pitchFamily="18" charset="0"/>
              </a:rPr>
              <a:t>caroticus</a:t>
            </a:r>
            <a:r>
              <a:rPr lang="en-GB" altLang="en-US" dirty="0">
                <a:latin typeface="Book Antiqua" panose="02040602050305030304" pitchFamily="18" charset="0"/>
              </a:rPr>
              <a:t> externus, are around </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dirty="0">
                <a:latin typeface="Book Antiqua" panose="02040602050305030304" pitchFamily="18" charset="0"/>
              </a:rPr>
              <a:t>the branches of a. </a:t>
            </a:r>
            <a:r>
              <a:rPr lang="en-US" altLang="en-US" dirty="0" err="1">
                <a:latin typeface="Book Antiqua" panose="02040602050305030304" pitchFamily="18" charset="0"/>
              </a:rPr>
              <a:t>carotis</a:t>
            </a:r>
            <a:r>
              <a:rPr lang="en-US" altLang="en-US" dirty="0">
                <a:latin typeface="Book Antiqua" panose="02040602050305030304" pitchFamily="18" charset="0"/>
              </a:rPr>
              <a:t> externa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plexus around </a:t>
            </a:r>
            <a:r>
              <a:rPr lang="en-US" altLang="en-US" dirty="0">
                <a:latin typeface="Book Antiqua" panose="02040602050305030304" pitchFamily="18" charset="0"/>
              </a:rPr>
              <a:t>a. </a:t>
            </a:r>
            <a:r>
              <a:rPr lang="en-US" altLang="en-US" dirty="0" err="1">
                <a:latin typeface="Book Antiqua" panose="02040602050305030304" pitchFamily="18" charset="0"/>
              </a:rPr>
              <a:t>facialis</a:t>
            </a:r>
            <a:r>
              <a:rPr lang="en-US" altLang="en-US" dirty="0">
                <a:latin typeface="Book Antiqua" panose="02040602050305030304" pitchFamily="18" charset="0"/>
              </a:rPr>
              <a:t> </a:t>
            </a:r>
            <a:r>
              <a:rPr lang="en-GB" altLang="en-US" dirty="0">
                <a:latin typeface="Book Antiqua" panose="02040602050305030304" pitchFamily="18" charset="0"/>
              </a:rPr>
              <a:t>gives branches for </a:t>
            </a:r>
            <a:r>
              <a:rPr lang="en-US" altLang="en-US" b="1" dirty="0">
                <a:latin typeface="Book Antiqua" panose="02040602050305030304" pitchFamily="18" charset="0"/>
              </a:rPr>
              <a:t>ganglion </a:t>
            </a:r>
            <a:r>
              <a:rPr lang="en-US" altLang="en-US" b="1" dirty="0" err="1">
                <a:latin typeface="Book Antiqua" panose="02040602050305030304" pitchFamily="18" charset="0"/>
              </a:rPr>
              <a:t>submandibulare</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plexus around </a:t>
            </a:r>
            <a:r>
              <a:rPr lang="en-US" altLang="en-US" dirty="0">
                <a:latin typeface="Book Antiqua" panose="02040602050305030304" pitchFamily="18" charset="0"/>
              </a:rPr>
              <a:t>a. </a:t>
            </a:r>
            <a:r>
              <a:rPr lang="en-US" altLang="en-US" dirty="0" err="1">
                <a:latin typeface="Book Antiqua" panose="02040602050305030304" pitchFamily="18" charset="0"/>
              </a:rPr>
              <a:t>meningeae</a:t>
            </a:r>
            <a:r>
              <a:rPr lang="en-US" altLang="en-US" dirty="0">
                <a:latin typeface="Book Antiqua" panose="02040602050305030304" pitchFamily="18" charset="0"/>
              </a:rPr>
              <a:t> </a:t>
            </a:r>
            <a:r>
              <a:rPr lang="en-US" altLang="en-US" dirty="0" err="1">
                <a:latin typeface="Book Antiqua" panose="02040602050305030304" pitchFamily="18" charset="0"/>
              </a:rPr>
              <a:t>mediae</a:t>
            </a:r>
            <a:r>
              <a:rPr lang="en-US" altLang="en-US" dirty="0">
                <a:latin typeface="Book Antiqua" panose="02040602050305030304" pitchFamily="18" charset="0"/>
              </a:rPr>
              <a:t> </a:t>
            </a:r>
            <a:r>
              <a:rPr lang="en-GB" altLang="en-US" dirty="0">
                <a:latin typeface="Book Antiqua" panose="02040602050305030304" pitchFamily="18" charset="0"/>
              </a:rPr>
              <a:t>gives branch for </a:t>
            </a:r>
            <a:r>
              <a:rPr lang="en-US" altLang="en-US" b="1" dirty="0">
                <a:latin typeface="Book Antiqua" panose="02040602050305030304" pitchFamily="18" charset="0"/>
              </a:rPr>
              <a:t>ganglion </a:t>
            </a:r>
            <a:r>
              <a:rPr lang="en-US" altLang="en-US" b="1" dirty="0" err="1">
                <a:latin typeface="Book Antiqua" panose="02040602050305030304" pitchFamily="18" charset="0"/>
              </a:rPr>
              <a:t>oticum</a:t>
            </a:r>
            <a:endParaRPr lang="en-US" altLang="en-US" b="1" dirty="0">
              <a:latin typeface="Book Antiqua" panose="02040602050305030304" pitchFamily="18" charset="0"/>
            </a:endParaRPr>
          </a:p>
        </p:txBody>
      </p:sp>
      <p:pic>
        <p:nvPicPr>
          <p:cNvPr id="67588"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273253" y="908720"/>
            <a:ext cx="3635665"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00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683568" y="0"/>
            <a:ext cx="8229600" cy="654050"/>
          </a:xfrm>
        </p:spPr>
        <p:txBody>
          <a:bodyPr/>
          <a:lstStyle/>
          <a:p>
            <a:pPr eaLnBrk="1" hangingPunct="1"/>
            <a:r>
              <a:rPr lang="sr-Latn-CS" dirty="0">
                <a:solidFill>
                  <a:srgbClr val="672020"/>
                </a:solidFill>
                <a:effectLst>
                  <a:outerShdw blurRad="38100" dist="38100" dir="2700000" algn="tl">
                    <a:srgbClr val="000000"/>
                  </a:outerShdw>
                </a:effectLst>
                <a:latin typeface="Book Antiqua" panose="02040602050305030304" pitchFamily="18" charset="0"/>
              </a:rPr>
              <a:t>GANGLION STELATUM</a:t>
            </a:r>
          </a:p>
        </p:txBody>
      </p:sp>
      <p:sp>
        <p:nvSpPr>
          <p:cNvPr id="83971" name="Content Placeholder 7"/>
          <p:cNvSpPr>
            <a:spLocks noGrp="1"/>
          </p:cNvSpPr>
          <p:nvPr>
            <p:ph sz="half" idx="4294967295"/>
          </p:nvPr>
        </p:nvSpPr>
        <p:spPr>
          <a:xfrm>
            <a:off x="0" y="1069221"/>
            <a:ext cx="9144000" cy="2392963"/>
          </a:xfrm>
          <a:noFill/>
        </p:spPr>
        <p:txBody>
          <a:bodyPr>
            <a:spAutoFit/>
          </a:bodyPr>
          <a:lstStyle/>
          <a:p>
            <a:pPr algn="just" eaLnBrk="1" hangingPunct="1"/>
            <a:r>
              <a:rPr lang="en-US" altLang="en-US" sz="1800" b="1" dirty="0">
                <a:latin typeface="Book Antiqua" panose="02040602050305030304" pitchFamily="18" charset="0"/>
              </a:rPr>
              <a:t>Ganglion </a:t>
            </a:r>
            <a:r>
              <a:rPr lang="en-US" altLang="en-US" sz="1800" b="1" dirty="0" err="1">
                <a:latin typeface="Book Antiqua" panose="02040602050305030304" pitchFamily="18" charset="0"/>
              </a:rPr>
              <a:t>stellatum</a:t>
            </a:r>
            <a:r>
              <a:rPr lang="en-US" altLang="en-US" sz="1800" b="1" dirty="0">
                <a:latin typeface="Book Antiqua" panose="02040602050305030304" pitchFamily="18" charset="0"/>
              </a:rPr>
              <a:t> is directly connected with sympathetic trunk. It gets sympathetic impulses from the sympathetic </a:t>
            </a:r>
            <a:r>
              <a:rPr lang="en-US" altLang="en-US" sz="1800" b="1" dirty="0" err="1">
                <a:latin typeface="Book Antiqua" panose="02040602050305030304" pitchFamily="18" charset="0"/>
              </a:rPr>
              <a:t>centre</a:t>
            </a:r>
            <a:r>
              <a:rPr lang="en-US" altLang="en-US" sz="1800" b="1" dirty="0">
                <a:latin typeface="Book Antiqua" panose="02040602050305030304" pitchFamily="18" charset="0"/>
              </a:rPr>
              <a:t> of the C8 and Th1 segment of spinal cord by white </a:t>
            </a:r>
            <a:r>
              <a:rPr lang="en-US" altLang="en-US" sz="1800" b="1" dirty="0" err="1">
                <a:latin typeface="Book Antiqua" panose="02040602050305030304" pitchFamily="18" charset="0"/>
              </a:rPr>
              <a:t>comunicantes</a:t>
            </a:r>
            <a:r>
              <a:rPr lang="en-US" altLang="en-US" sz="1800" b="1" dirty="0">
                <a:latin typeface="Book Antiqua" panose="02040602050305030304" pitchFamily="18" charset="0"/>
              </a:rPr>
              <a:t> rami (</a:t>
            </a:r>
            <a:r>
              <a:rPr lang="en-US" altLang="en-US" sz="1800" b="1" dirty="0" err="1">
                <a:latin typeface="Book Antiqua" panose="02040602050305030304" pitchFamily="18" charset="0"/>
              </a:rPr>
              <a:t>rr</a:t>
            </a:r>
            <a:r>
              <a:rPr lang="en-US" altLang="en-US" sz="1800" b="1" dirty="0">
                <a:latin typeface="Book Antiqua" panose="02040602050305030304" pitchFamily="18" charset="0"/>
              </a:rPr>
              <a:t>. </a:t>
            </a:r>
            <a:r>
              <a:rPr lang="en-US" altLang="en-US" sz="1800" b="1" dirty="0" err="1">
                <a:latin typeface="Book Antiqua" panose="02040602050305030304" pitchFamily="18" charset="0"/>
              </a:rPr>
              <a:t>communicantes</a:t>
            </a:r>
            <a:r>
              <a:rPr lang="en-US" altLang="en-US" sz="1800" b="1" dirty="0">
                <a:latin typeface="Book Antiqua" panose="02040602050305030304" pitchFamily="18" charset="0"/>
              </a:rPr>
              <a:t> </a:t>
            </a:r>
            <a:r>
              <a:rPr lang="en-US" altLang="en-US" sz="1800" b="1" dirty="0" err="1">
                <a:latin typeface="Book Antiqua" panose="02040602050305030304" pitchFamily="18" charset="0"/>
              </a:rPr>
              <a:t>albi</a:t>
            </a:r>
            <a:r>
              <a:rPr lang="en-US" altLang="en-US" sz="1800" b="1" dirty="0">
                <a:latin typeface="Book Antiqua" panose="02040602050305030304" pitchFamily="18" charset="0"/>
              </a:rPr>
              <a:t>) of C8 and Th1 spinal nerves.</a:t>
            </a:r>
          </a:p>
          <a:p>
            <a:pPr algn="just" eaLnBrk="1" hangingPunct="1"/>
            <a:r>
              <a:rPr lang="en-US" altLang="en-US" sz="1800" b="1" dirty="0">
                <a:latin typeface="Book Antiqua" panose="02040602050305030304" pitchFamily="18" charset="0"/>
              </a:rPr>
              <a:t>By </a:t>
            </a:r>
            <a:r>
              <a:rPr lang="en-US" altLang="en-US" sz="1800" b="1" dirty="0" err="1">
                <a:latin typeface="Book Antiqua" panose="02040602050305030304" pitchFamily="18" charset="0"/>
              </a:rPr>
              <a:t>interganglionic</a:t>
            </a:r>
            <a:r>
              <a:rPr lang="en-US" altLang="en-US" sz="1800" b="1" dirty="0">
                <a:latin typeface="Book Antiqua" panose="02040602050305030304" pitchFamily="18" charset="0"/>
              </a:rPr>
              <a:t> fibers (</a:t>
            </a:r>
            <a:r>
              <a:rPr lang="en-US" altLang="en-US" sz="1800" b="1" dirty="0" err="1">
                <a:latin typeface="Book Antiqua" panose="02040602050305030304" pitchFamily="18" charset="0"/>
              </a:rPr>
              <a:t>ansa</a:t>
            </a:r>
            <a:r>
              <a:rPr lang="en-US" altLang="en-US" sz="1800" b="1" dirty="0">
                <a:latin typeface="Book Antiqua" panose="02040602050305030304" pitchFamily="18" charset="0"/>
              </a:rPr>
              <a:t> </a:t>
            </a:r>
            <a:r>
              <a:rPr lang="en-US" altLang="en-US" sz="1800" b="1" dirty="0" err="1">
                <a:latin typeface="Book Antiqua" panose="02040602050305030304" pitchFamily="18" charset="0"/>
              </a:rPr>
              <a:t>subclavia</a:t>
            </a:r>
            <a:r>
              <a:rPr lang="sr-Cyrl-RS" altLang="en-US" sz="1800" b="1" dirty="0">
                <a:latin typeface="Book Antiqua" panose="02040602050305030304" pitchFamily="18" charset="0"/>
              </a:rPr>
              <a:t>)</a:t>
            </a:r>
            <a:r>
              <a:rPr lang="en-GB" altLang="en-US" sz="1800" b="1" dirty="0">
                <a:latin typeface="Book Antiqua" panose="02040602050305030304" pitchFamily="18" charset="0"/>
              </a:rPr>
              <a:t> that connects inferior cervical with middle cervical ganglion (</a:t>
            </a:r>
            <a:r>
              <a:rPr lang="en-US" altLang="en-US" sz="1800" b="1" dirty="0">
                <a:latin typeface="Book Antiqua" panose="02040602050305030304" pitchFamily="18" charset="0"/>
              </a:rPr>
              <a:t>ganglion cervicale medium) </a:t>
            </a:r>
            <a:r>
              <a:rPr lang="en-GB" altLang="en-US" sz="1800" b="1" dirty="0">
                <a:latin typeface="Book Antiqua" panose="02040602050305030304" pitchFamily="18" charset="0"/>
              </a:rPr>
              <a:t>and middle cervical with superior cervical ganglion, sympathetic impulses get to the middle and superior cervical ganglion (</a:t>
            </a:r>
            <a:r>
              <a:rPr lang="en-US" altLang="en-US" sz="1800" b="1" dirty="0">
                <a:latin typeface="Book Antiqua" panose="02040602050305030304" pitchFamily="18" charset="0"/>
              </a:rPr>
              <a:t>ganglion cervicale superius) </a:t>
            </a:r>
            <a:r>
              <a:rPr lang="en-GB" altLang="en-US" sz="1800" b="1" dirty="0">
                <a:latin typeface="Book Antiqua" panose="02040602050305030304" pitchFamily="18" charset="0"/>
              </a:rPr>
              <a:t>of sympathetic trunk.</a:t>
            </a:r>
            <a:endParaRPr lang="en-US" altLang="en-US" sz="1800" b="1" dirty="0">
              <a:latin typeface="Book Antiqua" panose="02040602050305030304" pitchFamily="18" charset="0"/>
            </a:endParaRPr>
          </a:p>
        </p:txBody>
      </p:sp>
      <p:pic>
        <p:nvPicPr>
          <p:cNvPr id="83972"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68781"/>
          <a:stretch>
            <a:fillRect/>
          </a:stretch>
        </p:blipFill>
        <p:spPr bwMode="auto">
          <a:xfrm>
            <a:off x="1643063" y="4214813"/>
            <a:ext cx="5857875"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3101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683568" y="0"/>
            <a:ext cx="8229600" cy="654050"/>
          </a:xfrm>
        </p:spPr>
        <p:txBody>
          <a:bodyPr/>
          <a:lstStyle/>
          <a:p>
            <a:pPr eaLnBrk="1" hangingPunct="1"/>
            <a:r>
              <a:rPr lang="sr-Latn-CS" dirty="0">
                <a:solidFill>
                  <a:srgbClr val="672020"/>
                </a:solidFill>
                <a:effectLst>
                  <a:outerShdw blurRad="38100" dist="38100" dir="2700000" algn="tl">
                    <a:srgbClr val="000000"/>
                  </a:outerShdw>
                </a:effectLst>
                <a:latin typeface="Book Antiqua" panose="02040602050305030304" pitchFamily="18" charset="0"/>
              </a:rPr>
              <a:t>GANGLION STELATUM</a:t>
            </a:r>
          </a:p>
        </p:txBody>
      </p:sp>
      <p:sp>
        <p:nvSpPr>
          <p:cNvPr id="83971" name="Content Placeholder 7"/>
          <p:cNvSpPr>
            <a:spLocks noGrp="1"/>
          </p:cNvSpPr>
          <p:nvPr>
            <p:ph sz="half" idx="4294967295"/>
          </p:nvPr>
        </p:nvSpPr>
        <p:spPr>
          <a:xfrm>
            <a:off x="0" y="751344"/>
            <a:ext cx="9144000" cy="3339376"/>
          </a:xfrm>
          <a:noFill/>
        </p:spPr>
        <p:txBody>
          <a:bodyPr>
            <a:spAutoFit/>
          </a:bodyPr>
          <a:lstStyle/>
          <a:p>
            <a:pPr algn="just" eaLnBrk="1" hangingPunct="1"/>
            <a:endParaRPr lang="en-US" altLang="en-US" sz="1800" b="1" dirty="0">
              <a:latin typeface="Book Antiqua" panose="02040602050305030304" pitchFamily="18" charset="0"/>
            </a:endParaRPr>
          </a:p>
          <a:p>
            <a:pPr eaLnBrk="1" hangingPunct="1"/>
            <a:r>
              <a:rPr lang="en-GB" altLang="en-US" sz="1800" b="1" dirty="0">
                <a:latin typeface="Book Antiqua" panose="02040602050305030304" pitchFamily="18" charset="0"/>
              </a:rPr>
              <a:t>These ganglia give rise to anastomotic branches with cranial nerves, organic (visceral) branches and vascular branches - branches for the sympathetic plexuses that surrounds carotid, subclavian and vertebral arteries and their branches for skin, sweat glands and piloerector muscles.</a:t>
            </a:r>
            <a:endParaRPr lang="en-US" altLang="en-US" sz="1800" b="1" dirty="0">
              <a:latin typeface="Book Antiqua" panose="02040602050305030304" pitchFamily="18" charset="0"/>
            </a:endParaRPr>
          </a:p>
          <a:p>
            <a:pPr algn="just" eaLnBrk="1" hangingPunct="1"/>
            <a:r>
              <a:rPr lang="en-GB" altLang="en-US" sz="1800" b="1" dirty="0">
                <a:latin typeface="Book Antiqua" panose="02040602050305030304" pitchFamily="18" charset="0"/>
              </a:rPr>
              <a:t>This is also the pathway for sympathetic innervation of</a:t>
            </a:r>
            <a:r>
              <a:rPr lang="en-US" altLang="en-US" sz="1800" b="1" dirty="0">
                <a:latin typeface="Book Antiqua" panose="02040602050305030304" pitchFamily="18" charset="0"/>
              </a:rPr>
              <a:t> m. dilatator pupillae, that results in mydriasis (dilatation of the eye pupil). </a:t>
            </a:r>
            <a:r>
              <a:rPr lang="en-GB" altLang="en-US" sz="1800" b="1" dirty="0">
                <a:latin typeface="Book Antiqua" panose="02040602050305030304" pitchFamily="18" charset="0"/>
              </a:rPr>
              <a:t>These </a:t>
            </a:r>
            <a:r>
              <a:rPr lang="en-GB" altLang="en-US" sz="1800" b="1" dirty="0" err="1">
                <a:latin typeface="Book Antiqua" panose="02040602050305030304" pitchFamily="18" charset="0"/>
              </a:rPr>
              <a:t>fibers</a:t>
            </a:r>
            <a:r>
              <a:rPr lang="en-GB" altLang="en-US" sz="1800" b="1" dirty="0">
                <a:latin typeface="Book Antiqua" panose="02040602050305030304" pitchFamily="18" charset="0"/>
              </a:rPr>
              <a:t> have origin in cervical spinal cord centre of sympathetic system </a:t>
            </a:r>
            <a:r>
              <a:rPr lang="en-US" altLang="en-US" sz="1800" b="1" dirty="0">
                <a:latin typeface="Book Antiqua" panose="02040602050305030304" pitchFamily="18" charset="0"/>
              </a:rPr>
              <a:t> – </a:t>
            </a:r>
            <a:r>
              <a:rPr lang="en-GB" altLang="en-US" sz="1800" b="1" dirty="0">
                <a:latin typeface="Book Antiqua" panose="02040602050305030304" pitchFamily="18" charset="0"/>
              </a:rPr>
              <a:t>centre for mydriasis </a:t>
            </a:r>
            <a:r>
              <a:rPr lang="en-US" altLang="en-US" sz="1800" b="1" dirty="0">
                <a:latin typeface="Book Antiqua" panose="02040602050305030304" pitchFamily="18" charset="0"/>
              </a:rPr>
              <a:t>(centrum </a:t>
            </a:r>
            <a:r>
              <a:rPr lang="en-US" altLang="en-US" sz="1800" b="1" dirty="0" err="1">
                <a:latin typeface="Book Antiqua" panose="02040602050305030304" pitchFamily="18" charset="0"/>
              </a:rPr>
              <a:t>ciliospinale</a:t>
            </a:r>
            <a:r>
              <a:rPr lang="en-US" altLang="en-US" sz="1800" b="1" dirty="0">
                <a:latin typeface="Book Antiqua" panose="02040602050305030304" pitchFamily="18" charset="0"/>
              </a:rPr>
              <a:t>) </a:t>
            </a:r>
            <a:r>
              <a:rPr lang="en-GB" altLang="en-US" sz="1800" b="1" dirty="0">
                <a:latin typeface="Book Antiqua" panose="02040602050305030304" pitchFamily="18" charset="0"/>
              </a:rPr>
              <a:t>that is located in C8 and Th1 segment of spinal cord</a:t>
            </a:r>
            <a:r>
              <a:rPr lang="en-US" altLang="en-US" sz="1800" b="1" dirty="0">
                <a:latin typeface="Book Antiqua" panose="02040602050305030304" pitchFamily="18" charset="0"/>
              </a:rPr>
              <a:t>.</a:t>
            </a:r>
          </a:p>
          <a:p>
            <a:pPr eaLnBrk="1" hangingPunct="1">
              <a:buFont typeface="Wingdings 2" panose="05020102010507070707" pitchFamily="18" charset="2"/>
              <a:buNone/>
            </a:pPr>
            <a:endParaRPr lang="en-US" altLang="en-US" sz="1600" b="1" dirty="0"/>
          </a:p>
          <a:p>
            <a:pPr eaLnBrk="1" hangingPunct="1">
              <a:buFont typeface="Wingdings 2" panose="05020102010507070707" pitchFamily="18" charset="2"/>
              <a:buNone/>
            </a:pPr>
            <a:endParaRPr lang="en-US" altLang="en-US" sz="2000" b="1" dirty="0">
              <a:solidFill>
                <a:srgbClr val="00B0F0"/>
              </a:solidFill>
            </a:endParaRPr>
          </a:p>
        </p:txBody>
      </p:sp>
      <p:pic>
        <p:nvPicPr>
          <p:cNvPr id="83972"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68781"/>
          <a:stretch>
            <a:fillRect/>
          </a:stretch>
        </p:blipFill>
        <p:spPr bwMode="auto">
          <a:xfrm>
            <a:off x="1643062" y="3852193"/>
            <a:ext cx="5857875"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5202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Title 1"/>
          <p:cNvSpPr txBox="1">
            <a:spLocks noChangeArrowheads="1"/>
          </p:cNvSpPr>
          <p:nvPr/>
        </p:nvSpPr>
        <p:spPr bwMode="auto">
          <a:xfrm>
            <a:off x="607219" y="68813"/>
            <a:ext cx="792956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2800" b="1" dirty="0">
                <a:solidFill>
                  <a:srgbClr val="901929"/>
                </a:solidFill>
                <a:effectLst>
                  <a:outerShdw blurRad="38100" dist="38100" dir="2700000" algn="tl">
                    <a:srgbClr val="000000"/>
                  </a:outerShdw>
                </a:effectLst>
                <a:latin typeface="Book Antiqua" panose="02040602050305030304" pitchFamily="18" charset="0"/>
              </a:rPr>
              <a:t>SYMPATHICUS OF THE HEAD AND NECK</a:t>
            </a:r>
            <a:endParaRPr lang="en-US" altLang="en-US" sz="28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67587" name="Rectangle 2"/>
          <p:cNvSpPr>
            <a:spLocks noChangeArrowheads="1"/>
          </p:cNvSpPr>
          <p:nvPr/>
        </p:nvSpPr>
        <p:spPr bwMode="auto">
          <a:xfrm>
            <a:off x="235082" y="711751"/>
            <a:ext cx="8673836"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1) 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 </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formed by branches of </a:t>
            </a:r>
            <a:r>
              <a:rPr lang="en-US" altLang="en-US" dirty="0" err="1">
                <a:latin typeface="Book Antiqua" panose="02040602050305030304" pitchFamily="18" charset="0"/>
              </a:rPr>
              <a:t>n.caroticus</a:t>
            </a:r>
            <a:r>
              <a:rPr lang="en-US" altLang="en-US" dirty="0">
                <a:latin typeface="Book Antiqua" panose="02040602050305030304" pitchFamily="18" charset="0"/>
              </a:rPr>
              <a:t> internus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accompanies</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interna</a:t>
            </a:r>
            <a:endParaRPr lang="en-US" altLang="en-US" b="1" dirty="0">
              <a:latin typeface="Book Antiqua" panose="02040602050305030304" pitchFamily="18" charset="0"/>
            </a:endParaRPr>
          </a:p>
          <a:p>
            <a:pPr eaLnBrk="1" hangingPunct="1"/>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Secondary plexuses as the branches of </a:t>
            </a:r>
            <a:br>
              <a:rPr lang="en-GB" altLang="en-US" dirty="0">
                <a:latin typeface="Book Antiqua" panose="02040602050305030304" pitchFamily="18" charset="0"/>
              </a:rPr>
            </a:br>
            <a:r>
              <a:rPr lang="en-GB" altLang="en-US" dirty="0">
                <a:latin typeface="Book Antiqua" panose="02040602050305030304" pitchFamily="18" charset="0"/>
              </a:rPr>
              <a:t>      plexus </a:t>
            </a:r>
            <a:r>
              <a:rPr lang="en-GB" altLang="en-US" dirty="0" err="1">
                <a:latin typeface="Book Antiqua" panose="02040602050305030304" pitchFamily="18" charset="0"/>
              </a:rPr>
              <a:t>caroticus</a:t>
            </a:r>
            <a:r>
              <a:rPr lang="en-GB" altLang="en-US" dirty="0">
                <a:latin typeface="Book Antiqua" panose="02040602050305030304" pitchFamily="18" charset="0"/>
              </a:rPr>
              <a:t> internus, are around:</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dirty="0" err="1">
                <a:latin typeface="Book Antiqua" panose="02040602050305030304" pitchFamily="18" charset="0"/>
              </a:rPr>
              <a:t>a.ophtalmica</a:t>
            </a:r>
            <a:r>
              <a:rPr lang="en-US" altLang="en-US" dirty="0">
                <a:latin typeface="Book Antiqua" panose="02040602050305030304" pitchFamily="18" charset="0"/>
              </a:rPr>
              <a:t>, </a:t>
            </a:r>
            <a:r>
              <a:rPr lang="en-US" altLang="en-US" dirty="0" err="1">
                <a:latin typeface="Book Antiqua" panose="02040602050305030304" pitchFamily="18" charset="0"/>
              </a:rPr>
              <a:t>a.cerebri</a:t>
            </a:r>
            <a:r>
              <a:rPr lang="en-US" altLang="en-US" dirty="0">
                <a:latin typeface="Book Antiqua" panose="02040602050305030304" pitchFamily="18" charset="0"/>
              </a:rPr>
              <a:t> anterior,</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a.cerebri</a:t>
            </a:r>
            <a:r>
              <a:rPr lang="en-US" altLang="en-US" dirty="0">
                <a:latin typeface="Book Antiqua" panose="02040602050305030304" pitchFamily="18" charset="0"/>
              </a:rPr>
              <a:t> media, </a:t>
            </a:r>
            <a:r>
              <a:rPr lang="en-US" altLang="en-US" dirty="0" err="1">
                <a:latin typeface="Book Antiqua" panose="02040602050305030304" pitchFamily="18" charset="0"/>
              </a:rPr>
              <a:t>a.choroidea</a:t>
            </a:r>
            <a:r>
              <a:rPr lang="en-US" altLang="en-US" dirty="0">
                <a:latin typeface="Book Antiqua" panose="02040602050305030304" pitchFamily="18" charset="0"/>
              </a:rPr>
              <a:t> anterior</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 of </a:t>
            </a:r>
            <a:r>
              <a:rPr lang="en-US" altLang="en-US" b="1" dirty="0">
                <a:latin typeface="Book Antiqua" panose="02040602050305030304" pitchFamily="18" charset="0"/>
              </a:rPr>
              <a:t>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internus:</a:t>
            </a: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nn.caroticotympanici</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US" altLang="en-US" dirty="0" err="1">
                <a:latin typeface="Book Antiqua" panose="02040602050305030304" pitchFamily="18" charset="0"/>
              </a:rPr>
              <a:t>n.petrosus</a:t>
            </a:r>
            <a:r>
              <a:rPr lang="en-US" altLang="en-US" dirty="0">
                <a:latin typeface="Book Antiqua" panose="02040602050305030304" pitchFamily="18" charset="0"/>
              </a:rPr>
              <a:t> </a:t>
            </a:r>
            <a:r>
              <a:rPr lang="en-US" altLang="en-US" dirty="0" err="1">
                <a:latin typeface="Book Antiqua" panose="02040602050305030304" pitchFamily="18" charset="0"/>
              </a:rPr>
              <a:t>profundus</a:t>
            </a:r>
            <a:endParaRPr lang="en-US" altLang="en-US" dirty="0">
              <a:latin typeface="Book Antiqua" panose="02040602050305030304" pitchFamily="18" charset="0"/>
            </a:endParaRPr>
          </a:p>
          <a:p>
            <a:pPr eaLnBrk="1" hangingPunct="1"/>
            <a:r>
              <a:rPr lang="pl-PL" altLang="en-US" dirty="0">
                <a:latin typeface="Book Antiqua" panose="02040602050305030304" pitchFamily="18" charset="0"/>
              </a:rPr>
              <a:t>        </a:t>
            </a:r>
            <a:r>
              <a:rPr lang="en-GB" altLang="en-US" dirty="0">
                <a:latin typeface="Book Antiqua" panose="02040602050305030304" pitchFamily="18" charset="0"/>
              </a:rPr>
              <a:t>- sympathetic branches for </a:t>
            </a:r>
            <a:r>
              <a:rPr lang="pl-PL" altLang="en-US" dirty="0">
                <a:latin typeface="Book Antiqua" panose="02040602050305030304" pitchFamily="18" charset="0"/>
              </a:rPr>
              <a:t>ganglion ciliare</a:t>
            </a:r>
            <a:br>
              <a:rPr lang="pl-PL" altLang="en-US" dirty="0">
                <a:latin typeface="Book Antiqua" panose="02040602050305030304" pitchFamily="18" charset="0"/>
              </a:rPr>
            </a:br>
            <a:r>
              <a:rPr lang="pl-PL" altLang="en-US" dirty="0">
                <a:latin typeface="Book Antiqua" panose="02040602050305030304" pitchFamily="18" charset="0"/>
              </a:rPr>
              <a:t> </a:t>
            </a:r>
            <a:br>
              <a:rPr lang="en-US" altLang="en-US" b="1" dirty="0">
                <a:latin typeface="Book Antiqua" panose="02040602050305030304" pitchFamily="18" charset="0"/>
              </a:rPr>
            </a:br>
            <a:r>
              <a:rPr lang="en-US" altLang="en-US" b="1" dirty="0">
                <a:latin typeface="Book Antiqua" panose="02040602050305030304" pitchFamily="18" charset="0"/>
              </a:rPr>
              <a:t>2) Plexus </a:t>
            </a:r>
            <a:r>
              <a:rPr lang="en-US" altLang="en-US" b="1" dirty="0" err="1">
                <a:latin typeface="Book Antiqua" panose="02040602050305030304" pitchFamily="18" charset="0"/>
              </a:rPr>
              <a:t>caroticus</a:t>
            </a:r>
            <a:r>
              <a:rPr lang="en-US" altLang="en-US" b="1" dirty="0">
                <a:latin typeface="Book Antiqua" panose="02040602050305030304" pitchFamily="18" charset="0"/>
              </a:rPr>
              <a:t> externus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formed by</a:t>
            </a:r>
            <a:r>
              <a:rPr lang="en-US" altLang="en-US" dirty="0">
                <a:latin typeface="Book Antiqua" panose="02040602050305030304" pitchFamily="18" charset="0"/>
              </a:rPr>
              <a:t> </a:t>
            </a:r>
            <a:r>
              <a:rPr lang="en-US" altLang="en-US" dirty="0" err="1">
                <a:latin typeface="Book Antiqua" panose="02040602050305030304" pitchFamily="18" charset="0"/>
              </a:rPr>
              <a:t>nn</a:t>
            </a:r>
            <a:r>
              <a:rPr lang="en-US" altLang="en-US" dirty="0">
                <a:latin typeface="Book Antiqua" panose="02040602050305030304" pitchFamily="18" charset="0"/>
              </a:rPr>
              <a:t>. </a:t>
            </a:r>
            <a:r>
              <a:rPr lang="en-US" altLang="en-US" dirty="0" err="1">
                <a:latin typeface="Book Antiqua" panose="02040602050305030304" pitchFamily="18" charset="0"/>
              </a:rPr>
              <a:t>carotici</a:t>
            </a:r>
            <a:r>
              <a:rPr lang="en-US" altLang="en-US" dirty="0">
                <a:latin typeface="Book Antiqua" panose="02040602050305030304" pitchFamily="18" charset="0"/>
              </a:rPr>
              <a:t> </a:t>
            </a:r>
            <a:r>
              <a:rPr lang="en-US" altLang="en-US" dirty="0" err="1">
                <a:latin typeface="Book Antiqua" panose="02040602050305030304" pitchFamily="18" charset="0"/>
              </a:rPr>
              <a:t>externi</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err="1">
                <a:latin typeface="Book Antiqua" panose="02040602050305030304" pitchFamily="18" charset="0"/>
              </a:rPr>
              <a:t>acompanies</a:t>
            </a:r>
            <a:r>
              <a:rPr lang="en-US" altLang="en-US" dirty="0">
                <a:latin typeface="Book Antiqua" panose="02040602050305030304" pitchFamily="18" charset="0"/>
              </a:rPr>
              <a:t> a. </a:t>
            </a:r>
            <a:r>
              <a:rPr lang="en-US" altLang="en-US" dirty="0" err="1">
                <a:latin typeface="Book Antiqua" panose="02040602050305030304" pitchFamily="18" charset="0"/>
              </a:rPr>
              <a:t>carotis</a:t>
            </a:r>
            <a:r>
              <a:rPr lang="en-US" altLang="en-US" dirty="0">
                <a:latin typeface="Book Antiqua" panose="02040602050305030304" pitchFamily="18" charset="0"/>
              </a:rPr>
              <a:t> externa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Secondary plexuses as the branches of plexus </a:t>
            </a:r>
            <a:r>
              <a:rPr lang="en-GB" altLang="en-US" dirty="0" err="1">
                <a:latin typeface="Book Antiqua" panose="02040602050305030304" pitchFamily="18" charset="0"/>
              </a:rPr>
              <a:t>caroticus</a:t>
            </a:r>
            <a:r>
              <a:rPr lang="en-GB" altLang="en-US" dirty="0">
                <a:latin typeface="Book Antiqua" panose="02040602050305030304" pitchFamily="18" charset="0"/>
              </a:rPr>
              <a:t> externus, are around </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dirty="0">
                <a:latin typeface="Book Antiqua" panose="02040602050305030304" pitchFamily="18" charset="0"/>
              </a:rPr>
              <a:t>the branches of a. </a:t>
            </a:r>
            <a:r>
              <a:rPr lang="en-US" altLang="en-US" dirty="0" err="1">
                <a:latin typeface="Book Antiqua" panose="02040602050305030304" pitchFamily="18" charset="0"/>
              </a:rPr>
              <a:t>carotis</a:t>
            </a:r>
            <a:r>
              <a:rPr lang="en-US" altLang="en-US" dirty="0">
                <a:latin typeface="Book Antiqua" panose="02040602050305030304" pitchFamily="18" charset="0"/>
              </a:rPr>
              <a:t> externa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plexus around </a:t>
            </a:r>
            <a:r>
              <a:rPr lang="en-US" altLang="en-US" dirty="0">
                <a:latin typeface="Book Antiqua" panose="02040602050305030304" pitchFamily="18" charset="0"/>
              </a:rPr>
              <a:t>a. </a:t>
            </a:r>
            <a:r>
              <a:rPr lang="en-US" altLang="en-US" dirty="0" err="1">
                <a:latin typeface="Book Antiqua" panose="02040602050305030304" pitchFamily="18" charset="0"/>
              </a:rPr>
              <a:t>facialis</a:t>
            </a:r>
            <a:r>
              <a:rPr lang="en-US" altLang="en-US" dirty="0">
                <a:latin typeface="Book Antiqua" panose="02040602050305030304" pitchFamily="18" charset="0"/>
              </a:rPr>
              <a:t> </a:t>
            </a:r>
            <a:r>
              <a:rPr lang="en-GB" altLang="en-US" dirty="0">
                <a:latin typeface="Book Antiqua" panose="02040602050305030304" pitchFamily="18" charset="0"/>
              </a:rPr>
              <a:t>gives branches for </a:t>
            </a:r>
            <a:r>
              <a:rPr lang="en-US" altLang="en-US" b="1" dirty="0">
                <a:latin typeface="Book Antiqua" panose="02040602050305030304" pitchFamily="18" charset="0"/>
              </a:rPr>
              <a:t>ganglion </a:t>
            </a:r>
            <a:r>
              <a:rPr lang="en-US" altLang="en-US" b="1" dirty="0" err="1">
                <a:latin typeface="Book Antiqua" panose="02040602050305030304" pitchFamily="18" charset="0"/>
              </a:rPr>
              <a:t>submandibulare</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plexus around </a:t>
            </a:r>
            <a:r>
              <a:rPr lang="en-US" altLang="en-US" dirty="0">
                <a:latin typeface="Book Antiqua" panose="02040602050305030304" pitchFamily="18" charset="0"/>
              </a:rPr>
              <a:t>a. </a:t>
            </a:r>
            <a:r>
              <a:rPr lang="en-US" altLang="en-US" dirty="0" err="1">
                <a:latin typeface="Book Antiqua" panose="02040602050305030304" pitchFamily="18" charset="0"/>
              </a:rPr>
              <a:t>meningeae</a:t>
            </a:r>
            <a:r>
              <a:rPr lang="en-US" altLang="en-US" dirty="0">
                <a:latin typeface="Book Antiqua" panose="02040602050305030304" pitchFamily="18" charset="0"/>
              </a:rPr>
              <a:t> </a:t>
            </a:r>
            <a:r>
              <a:rPr lang="en-US" altLang="en-US" dirty="0" err="1">
                <a:latin typeface="Book Antiqua" panose="02040602050305030304" pitchFamily="18" charset="0"/>
              </a:rPr>
              <a:t>mediae</a:t>
            </a:r>
            <a:r>
              <a:rPr lang="en-US" altLang="en-US" dirty="0">
                <a:latin typeface="Book Antiqua" panose="02040602050305030304" pitchFamily="18" charset="0"/>
              </a:rPr>
              <a:t> </a:t>
            </a:r>
            <a:r>
              <a:rPr lang="en-GB" altLang="en-US" dirty="0">
                <a:latin typeface="Book Antiqua" panose="02040602050305030304" pitchFamily="18" charset="0"/>
              </a:rPr>
              <a:t>gives branch for </a:t>
            </a:r>
            <a:r>
              <a:rPr lang="en-US" altLang="en-US" b="1" dirty="0">
                <a:latin typeface="Book Antiqua" panose="02040602050305030304" pitchFamily="18" charset="0"/>
              </a:rPr>
              <a:t>ganglion </a:t>
            </a:r>
            <a:r>
              <a:rPr lang="en-US" altLang="en-US" b="1" dirty="0" err="1">
                <a:latin typeface="Book Antiqua" panose="02040602050305030304" pitchFamily="18" charset="0"/>
              </a:rPr>
              <a:t>oticum</a:t>
            </a:r>
            <a:endParaRPr lang="en-US" altLang="en-US" b="1" dirty="0">
              <a:latin typeface="Book Antiqua" panose="02040602050305030304" pitchFamily="18" charset="0"/>
            </a:endParaRPr>
          </a:p>
        </p:txBody>
      </p:sp>
      <p:pic>
        <p:nvPicPr>
          <p:cNvPr id="67588" name="Picture 1"/>
          <p:cNvPicPr>
            <a:picLocks noChangeAspect="1" noChangeArrowheads="1"/>
          </p:cNvPicPr>
          <p:nvPr/>
        </p:nvPicPr>
        <p:blipFill>
          <a:blip r:embed="rId2">
            <a:extLst>
              <a:ext uri="{28A0092B-C50C-407E-A947-70E740481C1C}">
                <a14:useLocalDpi xmlns:a14="http://schemas.microsoft.com/office/drawing/2010/main" val="0"/>
              </a:ext>
            </a:extLst>
          </a:blip>
          <a:srcRect l="31055" t="14999" r="28516" b="10001"/>
          <a:stretch>
            <a:fillRect/>
          </a:stretch>
        </p:blipFill>
        <p:spPr bwMode="auto">
          <a:xfrm>
            <a:off x="5273253" y="908720"/>
            <a:ext cx="3635665"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6134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683568" y="1844824"/>
            <a:ext cx="792956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marL="342900" indent="-342900" eaLnBrk="1" hangingPunct="1">
              <a:buAutoNum type="arabicParenR"/>
            </a:pPr>
            <a:r>
              <a:rPr lang="en-GB" altLang="en-US" b="1" dirty="0">
                <a:latin typeface="Book Antiqua" panose="02040602050305030304" pitchFamily="18" charset="0"/>
              </a:rPr>
              <a:t>GANGLIA OF SYMPATHETIC TRUNK</a:t>
            </a:r>
          </a:p>
          <a:p>
            <a:pPr eaLnBrk="1" hangingPunct="1"/>
            <a:endParaRPr lang="sr-Cyrl-RS" altLang="en-US" b="1" dirty="0">
              <a:latin typeface="Book Antiqua" panose="02040602050305030304" pitchFamily="18" charset="0"/>
            </a:endParaRPr>
          </a:p>
          <a:p>
            <a:pPr marL="355600" indent="-355600" eaLnBrk="1" hangingPunct="1"/>
            <a:r>
              <a:rPr lang="en-GB" altLang="en-US" b="1" dirty="0">
                <a:latin typeface="Book Antiqua" panose="02040602050305030304" pitchFamily="18" charset="0"/>
              </a:rPr>
              <a:t>2)   SENSORY GANGLIA OF THE CRANIAL NERVES</a:t>
            </a:r>
          </a:p>
          <a:p>
            <a:pPr eaLnBrk="1" hangingPunct="1"/>
            <a:r>
              <a:rPr lang="en-GB" altLang="en-US" b="1" dirty="0">
                <a:latin typeface="Book Antiqua" panose="02040602050305030304" pitchFamily="18" charset="0"/>
              </a:rPr>
              <a:t>			- 5</a:t>
            </a:r>
            <a:r>
              <a:rPr lang="en-GB" altLang="en-US" b="1" baseline="30000" dirty="0">
                <a:latin typeface="Book Antiqua" panose="02040602050305030304" pitchFamily="18" charset="0"/>
              </a:rPr>
              <a:t>th</a:t>
            </a:r>
            <a:r>
              <a:rPr lang="en-GB" altLang="en-US" b="1" dirty="0">
                <a:latin typeface="Book Antiqua" panose="02040602050305030304" pitchFamily="18" charset="0"/>
              </a:rPr>
              <a:t> </a:t>
            </a:r>
          </a:p>
          <a:p>
            <a:pPr eaLnBrk="1" hangingPunct="1"/>
            <a:r>
              <a:rPr lang="en-GB" altLang="en-US" b="1" dirty="0">
                <a:latin typeface="Book Antiqua" panose="02040602050305030304" pitchFamily="18" charset="0"/>
              </a:rPr>
              <a:t>			- 7</a:t>
            </a:r>
            <a:r>
              <a:rPr lang="en-GB" altLang="en-US" b="1" baseline="30000" dirty="0">
                <a:latin typeface="Book Antiqua" panose="02040602050305030304" pitchFamily="18" charset="0"/>
              </a:rPr>
              <a:t>th</a:t>
            </a:r>
            <a:endParaRPr lang="en-GB" altLang="en-US" b="1" dirty="0">
              <a:latin typeface="Book Antiqua" panose="02040602050305030304" pitchFamily="18" charset="0"/>
            </a:endParaRPr>
          </a:p>
          <a:p>
            <a:pPr eaLnBrk="1" hangingPunct="1"/>
            <a:r>
              <a:rPr lang="en-GB" altLang="en-US" b="1" dirty="0">
                <a:latin typeface="Book Antiqua" panose="02040602050305030304" pitchFamily="18" charset="0"/>
              </a:rPr>
              <a:t>			- 9</a:t>
            </a:r>
            <a:r>
              <a:rPr lang="en-GB" altLang="en-US" b="1" baseline="30000" dirty="0">
                <a:latin typeface="Book Antiqua" panose="02040602050305030304" pitchFamily="18" charset="0"/>
              </a:rPr>
              <a:t>th</a:t>
            </a:r>
            <a:br>
              <a:rPr lang="en-GB" altLang="en-US" b="1" dirty="0">
                <a:latin typeface="Book Antiqua" panose="02040602050305030304" pitchFamily="18" charset="0"/>
              </a:rPr>
            </a:br>
            <a:r>
              <a:rPr lang="en-GB" altLang="en-US" b="1" dirty="0">
                <a:latin typeface="Book Antiqua" panose="02040602050305030304" pitchFamily="18" charset="0"/>
              </a:rPr>
              <a:t>			- 10</a:t>
            </a:r>
            <a:r>
              <a:rPr lang="en-GB" altLang="en-US" b="1" baseline="30000" dirty="0">
                <a:latin typeface="Book Antiqua" panose="02040602050305030304" pitchFamily="18" charset="0"/>
              </a:rPr>
              <a:t>th</a:t>
            </a:r>
            <a:r>
              <a:rPr lang="en-GB" altLang="en-US" b="1" dirty="0">
                <a:latin typeface="Book Antiqua" panose="02040602050305030304" pitchFamily="18" charset="0"/>
              </a:rPr>
              <a:t> </a:t>
            </a:r>
            <a:endParaRPr lang="sr-Cyrl-RS" altLang="en-US" b="1" dirty="0">
              <a:latin typeface="Book Antiqua" panose="02040602050305030304" pitchFamily="18" charset="0"/>
            </a:endParaRPr>
          </a:p>
          <a:p>
            <a:pPr eaLnBrk="1" hangingPunct="1"/>
            <a:r>
              <a:rPr lang="en-GB" altLang="en-US" b="1" dirty="0">
                <a:latin typeface="Book Antiqua" panose="02040602050305030304" pitchFamily="18" charset="0"/>
              </a:rPr>
              <a:t>3)   AUTONOMIC (VEGETATIVE) GANGLIA OF THE HEAD</a:t>
            </a:r>
            <a:r>
              <a:rPr lang="sr-Cyrl-RS" altLang="en-US" b="1" dirty="0">
                <a:latin typeface="Book Antiqua" panose="02040602050305030304" pitchFamily="18" charset="0"/>
              </a:rPr>
              <a:t>:</a:t>
            </a:r>
            <a:br>
              <a:rPr lang="en-GB" altLang="en-US" b="1" dirty="0">
                <a:latin typeface="Book Antiqua" panose="02040602050305030304" pitchFamily="18" charset="0"/>
              </a:rPr>
            </a:br>
            <a:r>
              <a:rPr lang="en-GB" altLang="en-US" b="1" dirty="0">
                <a:latin typeface="Book Antiqua" panose="02040602050305030304" pitchFamily="18" charset="0"/>
              </a:rPr>
              <a:t>			- ganglion </a:t>
            </a:r>
            <a:r>
              <a:rPr lang="en-GB" altLang="en-US" b="1" dirty="0" err="1">
                <a:latin typeface="Book Antiqua" panose="02040602050305030304" pitchFamily="18" charset="0"/>
              </a:rPr>
              <a:t>ciliare</a:t>
            </a:r>
            <a:br>
              <a:rPr lang="en-GB" altLang="en-US" b="1" dirty="0">
                <a:latin typeface="Book Antiqua" panose="02040602050305030304" pitchFamily="18" charset="0"/>
              </a:rPr>
            </a:br>
            <a:r>
              <a:rPr lang="en-GB" altLang="en-US" b="1" dirty="0">
                <a:latin typeface="Book Antiqua" panose="02040602050305030304" pitchFamily="18" charset="0"/>
              </a:rPr>
              <a:t>			- ganglion </a:t>
            </a:r>
            <a:r>
              <a:rPr lang="en-GB" altLang="en-US" b="1" dirty="0" err="1">
                <a:latin typeface="Book Antiqua" panose="02040602050305030304" pitchFamily="18" charset="0"/>
              </a:rPr>
              <a:t>pterygopaltinum</a:t>
            </a:r>
            <a:br>
              <a:rPr lang="en-GB" altLang="en-US" b="1" dirty="0">
                <a:latin typeface="Book Antiqua" panose="02040602050305030304" pitchFamily="18" charset="0"/>
              </a:rPr>
            </a:br>
            <a:r>
              <a:rPr lang="en-GB" altLang="en-US" b="1" dirty="0">
                <a:latin typeface="Book Antiqua" panose="02040602050305030304" pitchFamily="18" charset="0"/>
              </a:rPr>
              <a:t>			- ganglion </a:t>
            </a:r>
            <a:r>
              <a:rPr lang="en-GB" altLang="en-US" b="1" dirty="0" err="1">
                <a:latin typeface="Book Antiqua" panose="02040602050305030304" pitchFamily="18" charset="0"/>
              </a:rPr>
              <a:t>oticum</a:t>
            </a:r>
            <a:br>
              <a:rPr lang="en-GB" altLang="en-US" b="1" dirty="0">
                <a:latin typeface="Book Antiqua" panose="02040602050305030304" pitchFamily="18" charset="0"/>
              </a:rPr>
            </a:br>
            <a:r>
              <a:rPr lang="en-GB" altLang="en-US" b="1" dirty="0">
                <a:latin typeface="Book Antiqua" panose="02040602050305030304" pitchFamily="18" charset="0"/>
              </a:rPr>
              <a:t>			- ganglion </a:t>
            </a:r>
            <a:r>
              <a:rPr lang="en-GB" altLang="en-US" b="1" dirty="0" err="1">
                <a:latin typeface="Book Antiqua" panose="02040602050305030304" pitchFamily="18" charset="0"/>
              </a:rPr>
              <a:t>submandibulare</a:t>
            </a:r>
            <a:endParaRPr lang="en-US" altLang="en-US" b="1" dirty="0">
              <a:latin typeface="Book Antiqua" panose="02040602050305030304" pitchFamily="18" charset="0"/>
            </a:endParaRPr>
          </a:p>
        </p:txBody>
      </p:sp>
      <p:sp>
        <p:nvSpPr>
          <p:cNvPr id="3" name="Title 1"/>
          <p:cNvSpPr txBox="1">
            <a:spLocks noChangeArrowheads="1"/>
          </p:cNvSpPr>
          <p:nvPr/>
        </p:nvSpPr>
        <p:spPr bwMode="auto">
          <a:xfrm>
            <a:off x="2113973" y="764704"/>
            <a:ext cx="46902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600" b="1" dirty="0">
                <a:effectLst>
                  <a:outerShdw blurRad="38100" dist="38100" dir="2700000" algn="tl">
                    <a:srgbClr val="000000"/>
                  </a:outerShdw>
                </a:effectLst>
                <a:latin typeface="Book Antiqua" panose="02040602050305030304" pitchFamily="18" charset="0"/>
              </a:rPr>
              <a:t>DO NOT MIX UP</a:t>
            </a:r>
            <a:r>
              <a:rPr lang="sr-Cyrl-RS" altLang="en-US" sz="3600" b="1" dirty="0">
                <a:effectLst>
                  <a:outerShdw blurRad="38100" dist="38100" dir="2700000" algn="tl">
                    <a:srgbClr val="000000"/>
                  </a:outerShdw>
                </a:effectLst>
                <a:latin typeface="Book Antiqua" panose="02040602050305030304" pitchFamily="18" charset="0"/>
              </a:rPr>
              <a:t> !!!!</a:t>
            </a:r>
            <a:endParaRPr lang="en-US" altLang="en-US" sz="3600" b="1" dirty="0">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566388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descr="D:\kranijalni nervi\54244-004-892C51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838" y="1047750"/>
            <a:ext cx="7172325"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noChangeArrowheads="1"/>
          </p:cNvSpPr>
          <p:nvPr/>
        </p:nvSpPr>
        <p:spPr bwMode="auto">
          <a:xfrm>
            <a:off x="2483768" y="391140"/>
            <a:ext cx="4824536"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600" b="1" dirty="0">
                <a:solidFill>
                  <a:srgbClr val="901929"/>
                </a:solidFill>
                <a:effectLst>
                  <a:outerShdw blurRad="38100" dist="38100" dir="2700000" algn="tl">
                    <a:srgbClr val="000000"/>
                  </a:outerShdw>
                </a:effectLst>
                <a:latin typeface="Book Antiqua" panose="02040602050305030304" pitchFamily="18" charset="0"/>
              </a:rPr>
              <a:t>CRANIAL NERVES</a:t>
            </a:r>
            <a:endParaRPr lang="en-US" altLang="en-US" sz="36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645622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218" name="Group 2"/>
          <p:cNvGraphicFramePr>
            <a:graphicFrameLocks noGrp="1"/>
          </p:cNvGraphicFramePr>
          <p:nvPr>
            <p:extLst>
              <p:ext uri="{D42A27DB-BD31-4B8C-83A1-F6EECF244321}">
                <p14:modId xmlns:p14="http://schemas.microsoft.com/office/powerpoint/2010/main" val="612373148"/>
              </p:ext>
            </p:extLst>
          </p:nvPr>
        </p:nvGraphicFramePr>
        <p:xfrm>
          <a:off x="2123728" y="980728"/>
          <a:ext cx="5400600" cy="5339035"/>
        </p:xfrm>
        <a:graphic>
          <a:graphicData uri="http://schemas.openxmlformats.org/drawingml/2006/table">
            <a:tbl>
              <a:tblPr/>
              <a:tblGrid>
                <a:gridCol w="739029">
                  <a:extLst>
                    <a:ext uri="{9D8B030D-6E8A-4147-A177-3AD203B41FA5}">
                      <a16:colId xmlns:a16="http://schemas.microsoft.com/office/drawing/2014/main" val="20000"/>
                    </a:ext>
                  </a:extLst>
                </a:gridCol>
                <a:gridCol w="4661571">
                  <a:extLst>
                    <a:ext uri="{9D8B030D-6E8A-4147-A177-3AD203B41FA5}">
                      <a16:colId xmlns:a16="http://schemas.microsoft.com/office/drawing/2014/main" val="20001"/>
                    </a:ext>
                  </a:extLst>
                </a:gridCol>
              </a:tblGrid>
              <a:tr h="0">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sr-Cyrl-CS"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Cranial nerve</a:t>
                      </a:r>
                    </a:p>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Cyrl-CS"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Olfactory nerve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nn</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lfactorii</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9202">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Optic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opticus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p>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Oculomotor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culomotorius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IV</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Trochlear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rochlearis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787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Trigeminal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rigeminus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Abducent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bducens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VII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Facial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acialis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064212"/>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VIII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Vestibulocochlear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estibulocochlearis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9121988"/>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IX</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Glossospharyngeal</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g</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lossopharyngeus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08466755"/>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X</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Vagal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vagus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25584289"/>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XI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Accessory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accessories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13800812"/>
                  </a:ext>
                </a:extLst>
              </a:tr>
              <a:tr h="413524">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XII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Hypoglossal nerve (</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hypoglossus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31135957"/>
                  </a:ext>
                </a:extLst>
              </a:tr>
            </a:tbl>
          </a:graphicData>
        </a:graphic>
      </p:graphicFrame>
    </p:spTree>
    <p:extLst>
      <p:ext uri="{BB962C8B-B14F-4D97-AF65-F5344CB8AC3E}">
        <p14:creationId xmlns:p14="http://schemas.microsoft.com/office/powerpoint/2010/main" val="2443698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218" name="Group 2"/>
          <p:cNvGraphicFramePr>
            <a:graphicFrameLocks noGrp="1"/>
          </p:cNvGraphicFramePr>
          <p:nvPr>
            <p:extLst>
              <p:ext uri="{D42A27DB-BD31-4B8C-83A1-F6EECF244321}">
                <p14:modId xmlns:p14="http://schemas.microsoft.com/office/powerpoint/2010/main" val="2084702479"/>
              </p:ext>
            </p:extLst>
          </p:nvPr>
        </p:nvGraphicFramePr>
        <p:xfrm>
          <a:off x="144016" y="2060848"/>
          <a:ext cx="8820472" cy="3469692"/>
        </p:xfrm>
        <a:graphic>
          <a:graphicData uri="http://schemas.openxmlformats.org/drawingml/2006/table">
            <a:tbl>
              <a:tblPr/>
              <a:tblGrid>
                <a:gridCol w="539552">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4032448">
                  <a:extLst>
                    <a:ext uri="{9D8B030D-6E8A-4147-A177-3AD203B41FA5}">
                      <a16:colId xmlns:a16="http://schemas.microsoft.com/office/drawing/2014/main" val="20002"/>
                    </a:ext>
                  </a:extLst>
                </a:gridCol>
                <a:gridCol w="2232248">
                  <a:extLst>
                    <a:ext uri="{9D8B030D-6E8A-4147-A177-3AD203B41FA5}">
                      <a16:colId xmlns:a16="http://schemas.microsoft.com/office/drawing/2014/main" val="20003"/>
                    </a:ext>
                  </a:extLst>
                </a:gridCol>
              </a:tblGrid>
              <a:tr h="227380">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sr-Cyrl-CS"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Cranial nerve</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Function</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Site of exit from the skull</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90538">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Cyrl-CS"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Olfactory nerve</a:t>
                      </a:r>
                      <a:b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nn</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lfactorii</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(olfaction)</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Lamina cribrosa ossis ethmoidalis</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606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Optic nerve </a:t>
                      </a:r>
                      <a:b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opticus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(vision)</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Canalis opticus</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0538">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Oculomotor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o</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culomotorius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fibers</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Movement of eyeball</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Visceral motor: PSY innervation for eye</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Fissura orbitalis superior</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0538">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IV</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Trochlear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rochlearis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fibers</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Movement of eyeball</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Fissura orbitalis superior</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36600">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V</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Trigeminal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t</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rigeminus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Somatic sensory innervation of the face,</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eye, nasal cavity and parts of oral cavity</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Somatic motor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fibers</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for masticatory, some of</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suprahyoid, soft palate and tympanic muscles</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Fissura orbitalis superior</a:t>
                      </a:r>
                      <a:b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b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Foramen rotundum</a:t>
                      </a:r>
                      <a:b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b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Foramen ovale</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90538">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VI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Abducent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bducens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fibers</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Movement of eyeball</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Fissura</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orbitalis</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superior</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074667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218" name="Group 2"/>
          <p:cNvGraphicFramePr>
            <a:graphicFrameLocks noGrp="1"/>
          </p:cNvGraphicFramePr>
          <p:nvPr>
            <p:extLst>
              <p:ext uri="{D42A27DB-BD31-4B8C-83A1-F6EECF244321}">
                <p14:modId xmlns:p14="http://schemas.microsoft.com/office/powerpoint/2010/main" val="2369563412"/>
              </p:ext>
            </p:extLst>
          </p:nvPr>
        </p:nvGraphicFramePr>
        <p:xfrm>
          <a:off x="82456" y="404664"/>
          <a:ext cx="8979088" cy="5625198"/>
        </p:xfrm>
        <a:graphic>
          <a:graphicData uri="http://schemas.openxmlformats.org/drawingml/2006/table">
            <a:tbl>
              <a:tblPr/>
              <a:tblGrid>
                <a:gridCol w="539552">
                  <a:extLst>
                    <a:ext uri="{9D8B030D-6E8A-4147-A177-3AD203B41FA5}">
                      <a16:colId xmlns:a16="http://schemas.microsoft.com/office/drawing/2014/main" val="20000"/>
                    </a:ext>
                  </a:extLst>
                </a:gridCol>
                <a:gridCol w="2174840">
                  <a:extLst>
                    <a:ext uri="{9D8B030D-6E8A-4147-A177-3AD203B41FA5}">
                      <a16:colId xmlns:a16="http://schemas.microsoft.com/office/drawing/2014/main" val="20001"/>
                    </a:ext>
                  </a:extLst>
                </a:gridCol>
                <a:gridCol w="4031182">
                  <a:extLst>
                    <a:ext uri="{9D8B030D-6E8A-4147-A177-3AD203B41FA5}">
                      <a16:colId xmlns:a16="http://schemas.microsoft.com/office/drawing/2014/main" val="20002"/>
                    </a:ext>
                  </a:extLst>
                </a:gridCol>
                <a:gridCol w="2233514">
                  <a:extLst>
                    <a:ext uri="{9D8B030D-6E8A-4147-A177-3AD203B41FA5}">
                      <a16:colId xmlns:a16="http://schemas.microsoft.com/office/drawing/2014/main" val="20003"/>
                    </a:ext>
                  </a:extLst>
                </a:gridCol>
              </a:tblGrid>
              <a:tr h="227380">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sr-Cyrl-CS"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Cranial nerve</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Function</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1"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Site of exit from the skull</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36600">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VII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Facial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acialis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innervation of the face</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(taste)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from anterior 2/3 of tong</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Visceral motor</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PSY innervation for lacrimal gland , nasal glands, sublingual, submandibular and palate salivary glands</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Foramen</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stylomastoideum</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90538">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VIII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Vestibulocochlear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estibulocochlearis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(hearing)</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 n.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cochlearis</a:t>
                      </a:r>
                      <a:endPar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Pct val="100000"/>
                        <a:buFontTx/>
                        <a:buNone/>
                        <a:tabLst/>
                        <a:defRPr/>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(balance)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n.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vestibularis</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Porus acusticus internus</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4606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IX</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Glossospharyngeal</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nerve</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g</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lossopharyngeus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innervation of pharynx, soft palate, larynx and 2/3 of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esophagus</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Visceral motor</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PSY innervation for parotid gland</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Foramen jugulare</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4606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X</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Vagal nerve </a:t>
                      </a:r>
                      <a:b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vagus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innervation of pharynx, larynx;</a:t>
                      </a:r>
                    </a:p>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Visceral motor</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PSY innervation for trachea, bronchi, heart, digestive system</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Visceral sensory:</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from base of the tong, pharynx, larynx, trachea, bronchi, heart, </a:t>
                      </a:r>
                      <a:r>
                        <a:rPr kumimoji="0" lang="en-GB" altLang="en-U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esophagus</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stomach and intestine</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Special sensory (taste):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from epiglottis and palate</a:t>
                      </a:r>
                      <a:b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sensory: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from auricle, external acoustic meatus and dura mater</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Foramen jugulare</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4606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XI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Accessory nerve </a:t>
                      </a:r>
                      <a:b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accessories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innervation of the sternocleidomastoid and trapezius muscle</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Foramen jugulare</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46063">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a:ln>
                            <a:noFill/>
                          </a:ln>
                          <a:solidFill>
                            <a:schemeClr val="tx1"/>
                          </a:solidFill>
                          <a:effectLst/>
                          <a:latin typeface="Book Antiqua" panose="02040602050305030304" pitchFamily="18" charset="0"/>
                          <a:cs typeface="Calibri" panose="020F0502020204030204" pitchFamily="34" charset="0"/>
                        </a:rPr>
                        <a:t>XII</a:t>
                      </a:r>
                      <a:endParaRPr kumimoji="0" lang="sr-Latn-CS" sz="14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Hypoglossal nerve</a:t>
                      </a:r>
                      <a:b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b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hypoglossus</a:t>
                      </a:r>
                      <a:r>
                        <a:rPr kumimoji="0" lang="en-GB"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en-US" sz="1400" b="0" i="0" u="sng" strike="noStrike" cap="none" normalizeH="0" baseline="0" dirty="0">
                          <a:ln>
                            <a:noFill/>
                          </a:ln>
                          <a:solidFill>
                            <a:schemeClr val="tx1"/>
                          </a:solidFill>
                          <a:effectLst/>
                          <a:latin typeface="Book Antiqua" panose="02040602050305030304" pitchFamily="18" charset="0"/>
                          <a:cs typeface="Calibri" panose="020F0502020204030204" pitchFamily="34" charset="0"/>
                        </a:rPr>
                        <a:t>Somatic motor </a:t>
                      </a:r>
                      <a:r>
                        <a:rPr kumimoji="0" lang="en-GB" altLang="en-U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innervation of the external and internal muscles of tongue (except m. palatoglossus)</a:t>
                      </a:r>
                      <a:endParaRPr kumimoji="0" lang="en-US" altLang="en-U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ts val="250"/>
                        </a:spcBef>
                        <a:buClr>
                          <a:schemeClr val="accent1"/>
                        </a:buClr>
                        <a:buSzPct val="80000"/>
                        <a:buFont typeface="Wingdings 2" panose="05020102010507070707" pitchFamily="18" charset="2"/>
                        <a:defRPr sz="2400">
                          <a:solidFill>
                            <a:schemeClr val="tx1"/>
                          </a:solidFill>
                          <a:latin typeface="Verdana" panose="020B0604030504040204" pitchFamily="34" charset="0"/>
                        </a:defRPr>
                      </a:lvl1pPr>
                      <a:lvl2pPr marL="742950" indent="-395288" eaLnBrk="0" hangingPunct="0">
                        <a:spcBef>
                          <a:spcPts val="250"/>
                        </a:spcBef>
                        <a:buClr>
                          <a:schemeClr val="accent1"/>
                        </a:buClr>
                        <a:buSzPct val="100000"/>
                        <a:buFont typeface="Wingdings 2" panose="05020102010507070707" pitchFamily="18" charset="2"/>
                        <a:defRPr sz="2000">
                          <a:solidFill>
                            <a:schemeClr val="tx1"/>
                          </a:solidFill>
                          <a:latin typeface="Verdana" panose="020B0604030504040204" pitchFamily="34" charset="0"/>
                        </a:defRPr>
                      </a:lvl2pPr>
                      <a:lvl3pPr marL="1143000" indent="-539750" eaLnBrk="0" hangingPunct="0">
                        <a:spcBef>
                          <a:spcPts val="250"/>
                        </a:spcBef>
                        <a:buClr>
                          <a:srgbClr val="43E7FF"/>
                        </a:buClr>
                        <a:buSzPct val="100000"/>
                        <a:buFont typeface="Wingdings 2" panose="05020102010507070707" pitchFamily="18" charset="2"/>
                        <a:defRPr sz="2000">
                          <a:solidFill>
                            <a:schemeClr val="tx1"/>
                          </a:solidFill>
                          <a:latin typeface="Verdana" panose="020B0604030504040204" pitchFamily="34" charset="0"/>
                        </a:defRPr>
                      </a:lvl3pPr>
                      <a:lvl4pPr marL="1600200" indent="-758825" eaLnBrk="0" hangingPunct="0">
                        <a:spcBef>
                          <a:spcPts val="225"/>
                        </a:spcBef>
                        <a:buClr>
                          <a:srgbClr val="43E7FF"/>
                        </a:buClr>
                        <a:buSzPct val="112000"/>
                        <a:buFont typeface="Wingdings 2" panose="05020102010507070707" pitchFamily="18" charset="2"/>
                        <a:defRPr sz="1700">
                          <a:solidFill>
                            <a:schemeClr val="tx1"/>
                          </a:solidFill>
                          <a:latin typeface="Verdana" panose="020B0604030504040204" pitchFamily="34" charset="0"/>
                        </a:defRPr>
                      </a:lvl4pPr>
                      <a:lvl5pPr marL="2057400" indent="-960438" eaLnBrk="0" hangingPunct="0">
                        <a:spcBef>
                          <a:spcPts val="250"/>
                        </a:spcBef>
                        <a:buClr>
                          <a:srgbClr val="FF415E"/>
                        </a:buClr>
                        <a:buSzPct val="100000"/>
                        <a:buFont typeface="Wingdings 2" panose="05020102010507070707" pitchFamily="18" charset="2"/>
                        <a:defRPr>
                          <a:solidFill>
                            <a:schemeClr val="tx1"/>
                          </a:solidFill>
                          <a:latin typeface="Verdana" panose="020B0604030504040204" pitchFamily="34" charset="0"/>
                        </a:defRPr>
                      </a:lvl5pPr>
                      <a:lvl6pPr marL="25146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6pPr>
                      <a:lvl7pPr marL="29718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7pPr>
                      <a:lvl8pPr marL="34290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8pPr>
                      <a:lvl9pPr marL="3886200" indent="-960438" eaLnBrk="0" fontAlgn="base" hangingPunct="0">
                        <a:spcBef>
                          <a:spcPts val="250"/>
                        </a:spcBef>
                        <a:spcAft>
                          <a:spcPct val="0"/>
                        </a:spcAft>
                        <a:buClr>
                          <a:srgbClr val="FF415E"/>
                        </a:buClr>
                        <a:buSzPct val="100000"/>
                        <a:buFont typeface="Wingdings 2" panose="05020102010507070707" pitchFamily="18" charset="2"/>
                        <a:defRPr>
                          <a:solidFill>
                            <a:schemeClr val="tx1"/>
                          </a:solidFill>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Canalis</a:t>
                      </a:r>
                      <a:r>
                        <a:rPr kumimoji="0" lang="sr-Latn-CS" sz="1400" b="0" i="0" u="none" strike="noStrike" cap="none" normalizeH="0" baseline="0" dirty="0">
                          <a:ln>
                            <a:noFill/>
                          </a:ln>
                          <a:solidFill>
                            <a:schemeClr val="tx1"/>
                          </a:solidFill>
                          <a:effectLst/>
                          <a:latin typeface="Book Antiqua" panose="02040602050305030304" pitchFamily="18" charset="0"/>
                          <a:cs typeface="Calibri" panose="020F0502020204030204" pitchFamily="34" charset="0"/>
                        </a:rPr>
                        <a:t> n. </a:t>
                      </a:r>
                      <a:r>
                        <a:rPr kumimoji="0" lang="sr-Latn-CS" sz="1400" b="0" i="0" u="none" strike="noStrike" cap="none" normalizeH="0" baseline="0" dirty="0" err="1">
                          <a:ln>
                            <a:noFill/>
                          </a:ln>
                          <a:solidFill>
                            <a:schemeClr val="tx1"/>
                          </a:solidFill>
                          <a:effectLst/>
                          <a:latin typeface="Book Antiqua" panose="02040602050305030304" pitchFamily="18" charset="0"/>
                          <a:cs typeface="Calibri" panose="020F0502020204030204" pitchFamily="34" charset="0"/>
                        </a:rPr>
                        <a:t>hypoglossi</a:t>
                      </a:r>
                      <a:endParaRPr kumimoji="0" lang="sr-Latn-CS"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txBody>
                  <a:tcPr marL="62856" marR="6285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15826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F5DB31-0860-E5A9-343D-F0A0CC8352E6}"/>
              </a:ext>
            </a:extLst>
          </p:cNvPr>
          <p:cNvPicPr>
            <a:picLocks noChangeAspect="1"/>
          </p:cNvPicPr>
          <p:nvPr/>
        </p:nvPicPr>
        <p:blipFill>
          <a:blip r:embed="rId2"/>
          <a:stretch>
            <a:fillRect/>
          </a:stretch>
        </p:blipFill>
        <p:spPr>
          <a:xfrm>
            <a:off x="251520" y="775973"/>
            <a:ext cx="4521448" cy="5616706"/>
          </a:xfrm>
          <a:prstGeom prst="rect">
            <a:avLst/>
          </a:prstGeom>
        </p:spPr>
      </p:pic>
      <p:pic>
        <p:nvPicPr>
          <p:cNvPr id="4" name="Picture 3">
            <a:extLst>
              <a:ext uri="{FF2B5EF4-FFF2-40B4-BE49-F238E27FC236}">
                <a16:creationId xmlns:a16="http://schemas.microsoft.com/office/drawing/2014/main" id="{4BD2DC2D-17E9-7B92-D1EE-9BC0C5CC16A4}"/>
              </a:ext>
            </a:extLst>
          </p:cNvPr>
          <p:cNvPicPr>
            <a:picLocks noChangeAspect="1"/>
          </p:cNvPicPr>
          <p:nvPr/>
        </p:nvPicPr>
        <p:blipFill>
          <a:blip r:embed="rId3"/>
          <a:stretch>
            <a:fillRect/>
          </a:stretch>
        </p:blipFill>
        <p:spPr>
          <a:xfrm>
            <a:off x="4586925" y="1628800"/>
            <a:ext cx="4521448" cy="3911052"/>
          </a:xfrm>
          <a:prstGeom prst="rect">
            <a:avLst/>
          </a:prstGeom>
        </p:spPr>
      </p:pic>
    </p:spTree>
    <p:extLst>
      <p:ext uri="{BB962C8B-B14F-4D97-AF65-F5344CB8AC3E}">
        <p14:creationId xmlns:p14="http://schemas.microsoft.com/office/powerpoint/2010/main" val="64024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19721" y="770168"/>
            <a:ext cx="9143999"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r>
              <a:rPr lang="en-GB" dirty="0">
                <a:latin typeface="Book Antiqua" panose="02040602050305030304" pitchFamily="18" charset="0"/>
              </a:rPr>
              <a:t>- </a:t>
            </a:r>
            <a:r>
              <a:rPr lang="en-GB" b="1" dirty="0">
                <a:latin typeface="Book Antiqua" panose="02040602050305030304" pitchFamily="18" charset="0"/>
              </a:rPr>
              <a:t>Function: </a:t>
            </a:r>
            <a:r>
              <a:rPr lang="en-GB" dirty="0">
                <a:latin typeface="Book Antiqua" panose="02040602050305030304" pitchFamily="18" charset="0"/>
              </a:rPr>
              <a:t>Special sensory (special visceral afferent) for the special sense of smell.</a:t>
            </a:r>
            <a:br>
              <a:rPr lang="en-GB" dirty="0">
                <a:latin typeface="Book Antiqua" panose="02040602050305030304" pitchFamily="18" charset="0"/>
              </a:rPr>
            </a:br>
            <a:r>
              <a:rPr lang="en-GB" dirty="0">
                <a:latin typeface="Book Antiqua" panose="02040602050305030304" pitchFamily="18" charset="0"/>
              </a:rPr>
              <a:t> </a:t>
            </a:r>
            <a:endParaRPr lang="en-GB" sz="800" dirty="0">
              <a:latin typeface="Book Antiqua" panose="02040602050305030304" pitchFamily="18" charset="0"/>
            </a:endParaRPr>
          </a:p>
          <a:p>
            <a:r>
              <a:rPr lang="en-GB" dirty="0">
                <a:latin typeface="Book Antiqua" panose="02040602050305030304" pitchFamily="18" charset="0"/>
              </a:rPr>
              <a:t>- The cell bodies of olfactory receptor neurons are located in the olfactory organ (the</a:t>
            </a:r>
            <a:br>
              <a:rPr lang="en-GB" dirty="0">
                <a:latin typeface="Book Antiqua" panose="02040602050305030304" pitchFamily="18" charset="0"/>
              </a:rPr>
            </a:br>
            <a:r>
              <a:rPr lang="en-GB" dirty="0">
                <a:latin typeface="Book Antiqua" panose="02040602050305030304" pitchFamily="18" charset="0"/>
              </a:rPr>
              <a:t>   olfactory part of the nasal mucosa or olfactory area), which is located in the roof of the</a:t>
            </a:r>
            <a:br>
              <a:rPr lang="en-GB" dirty="0">
                <a:latin typeface="Book Antiqua" panose="02040602050305030304" pitchFamily="18" charset="0"/>
              </a:rPr>
            </a:br>
            <a:r>
              <a:rPr lang="en-GB" dirty="0">
                <a:latin typeface="Book Antiqua" panose="02040602050305030304" pitchFamily="18" charset="0"/>
              </a:rPr>
              <a:t>   nasal cavity, and along the nasal septum and medial wall of the superior nasal concha.</a:t>
            </a:r>
          </a:p>
          <a:p>
            <a:br>
              <a:rPr lang="en-GB" sz="800" dirty="0">
                <a:latin typeface="Book Antiqua" panose="02040602050305030304" pitchFamily="18" charset="0"/>
              </a:rPr>
            </a:br>
            <a:r>
              <a:rPr lang="en-GB" dirty="0">
                <a:latin typeface="Book Antiqua" panose="02040602050305030304" pitchFamily="18" charset="0"/>
              </a:rPr>
              <a:t> - Olfactory receptor neurons are both receptors and conductors. The apical surfaces of</a:t>
            </a:r>
            <a:br>
              <a:rPr lang="en-GB" dirty="0">
                <a:latin typeface="Book Antiqua" panose="02040602050305030304" pitchFamily="18" charset="0"/>
              </a:rPr>
            </a:br>
            <a:r>
              <a:rPr lang="en-GB" dirty="0">
                <a:latin typeface="Book Antiqua" panose="02040602050305030304" pitchFamily="18" charset="0"/>
              </a:rPr>
              <a:t>  the neurons possess fine olfactory cilia, bathed by a film of watery mucus secreted by</a:t>
            </a:r>
            <a:br>
              <a:rPr lang="en-GB" dirty="0">
                <a:latin typeface="Book Antiqua" panose="02040602050305030304" pitchFamily="18" charset="0"/>
              </a:rPr>
            </a:br>
            <a:r>
              <a:rPr lang="en-GB" dirty="0">
                <a:latin typeface="Book Antiqua" panose="02040602050305030304" pitchFamily="18" charset="0"/>
              </a:rPr>
              <a:t>  the olfactory glands of the epithelium. The olfactory cilia are stimulated by molecules</a:t>
            </a:r>
            <a:br>
              <a:rPr lang="en-GB" dirty="0">
                <a:latin typeface="Book Antiqua" panose="02040602050305030304" pitchFamily="18" charset="0"/>
              </a:rPr>
            </a:br>
            <a:r>
              <a:rPr lang="en-GB" dirty="0">
                <a:latin typeface="Book Antiqua" panose="02040602050305030304" pitchFamily="18" charset="0"/>
              </a:rPr>
              <a:t>  of an </a:t>
            </a:r>
            <a:r>
              <a:rPr lang="en-GB" dirty="0" err="1">
                <a:latin typeface="Book Antiqua" panose="02040602050305030304" pitchFamily="18" charset="0"/>
              </a:rPr>
              <a:t>odiferous</a:t>
            </a:r>
            <a:r>
              <a:rPr lang="en-GB" dirty="0">
                <a:latin typeface="Book Antiqua" panose="02040602050305030304" pitchFamily="18" charset="0"/>
              </a:rPr>
              <a:t> gas dissolved in the fluid.</a:t>
            </a:r>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4193" r="37869" b="38190"/>
          <a:stretch>
            <a:fillRect/>
          </a:stretch>
        </p:blipFill>
        <p:spPr bwMode="auto">
          <a:xfrm>
            <a:off x="320675" y="3513534"/>
            <a:ext cx="4251325"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3"/>
          <p:cNvPicPr>
            <a:picLocks noChangeAspect="1" noChangeArrowheads="1"/>
          </p:cNvPicPr>
          <p:nvPr/>
        </p:nvPicPr>
        <p:blipFill>
          <a:blip r:embed="rId3">
            <a:extLst>
              <a:ext uri="{28A0092B-C50C-407E-A947-70E740481C1C}">
                <a14:useLocalDpi xmlns:a14="http://schemas.microsoft.com/office/drawing/2010/main" val="0"/>
              </a:ext>
            </a:extLst>
          </a:blip>
          <a:srcRect l="38867" t="13437" r="20703" b="11562"/>
          <a:stretch>
            <a:fillRect/>
          </a:stretch>
        </p:blipFill>
        <p:spPr bwMode="auto">
          <a:xfrm>
            <a:off x="5878924" y="3350620"/>
            <a:ext cx="3021443" cy="3503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641EEE64-9D56-86FC-5997-920A3C296083}"/>
              </a:ext>
            </a:extLst>
          </p:cNvPr>
          <p:cNvSpPr txBox="1">
            <a:spLocks noChangeArrowheads="1"/>
          </p:cNvSpPr>
          <p:nvPr/>
        </p:nvSpPr>
        <p:spPr bwMode="auto">
          <a:xfrm>
            <a:off x="19720" y="105683"/>
            <a:ext cx="90167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 - OLFACTORY NERVES (NN. OLFACTORII)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itle 1"/>
          <p:cNvSpPr txBox="1">
            <a:spLocks noChangeArrowheads="1"/>
          </p:cNvSpPr>
          <p:nvPr/>
        </p:nvSpPr>
        <p:spPr bwMode="auto">
          <a:xfrm>
            <a:off x="-36512" y="553815"/>
            <a:ext cx="9180511"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SYMPATHETIC TRUNK (</a:t>
            </a:r>
            <a:r>
              <a:rPr lang="sr-Latn-CS" sz="2700" b="1" dirty="0">
                <a:solidFill>
                  <a:srgbClr val="901929"/>
                </a:solidFill>
                <a:effectLst>
                  <a:outerShdw blurRad="38100" dist="38100" dir="2700000" algn="tl">
                    <a:srgbClr val="000000"/>
                  </a:outerShdw>
                </a:effectLst>
                <a:latin typeface="Book Antiqua" panose="02040602050305030304" pitchFamily="18" charset="0"/>
              </a:rPr>
              <a:t>TRUNCUS SYMPATHICUS</a:t>
            </a:r>
            <a:r>
              <a:rPr lang="en-GB" sz="2700" b="1" dirty="0">
                <a:solidFill>
                  <a:srgbClr val="901929"/>
                </a:solidFill>
                <a:effectLst>
                  <a:outerShdw blurRad="38100" dist="38100" dir="2700000" algn="tl">
                    <a:srgbClr val="000000"/>
                  </a:outerShdw>
                </a:effectLst>
                <a:latin typeface="Book Antiqua" panose="02040602050305030304" pitchFamily="18" charset="0"/>
              </a:rPr>
              <a:t>)</a:t>
            </a:r>
            <a:endParaRPr lang="sr-Latn-CS" sz="27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68611" name="Content Placeholder 2"/>
          <p:cNvSpPr txBox="1">
            <a:spLocks noChangeArrowheads="1"/>
          </p:cNvSpPr>
          <p:nvPr/>
        </p:nvSpPr>
        <p:spPr bwMode="auto">
          <a:xfrm>
            <a:off x="428625" y="1857375"/>
            <a:ext cx="403860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spcBef>
                <a:spcPts val="250"/>
              </a:spcBef>
              <a:buClr>
                <a:schemeClr val="accent1"/>
              </a:buClr>
              <a:buSzPct val="80000"/>
              <a:buFont typeface="Wingdings 2" panose="05020102010507070707" pitchFamily="18" charset="2"/>
              <a:buChar char=""/>
            </a:pPr>
            <a:r>
              <a:rPr lang="en-US" altLang="en-US" sz="2000" b="1" dirty="0">
                <a:latin typeface="Book Antiqua" panose="02040602050305030304" pitchFamily="18" charset="0"/>
              </a:rPr>
              <a:t>Ganglia trunci </a:t>
            </a:r>
            <a:r>
              <a:rPr lang="en-US" altLang="en-US" sz="2000" b="1" dirty="0" err="1">
                <a:latin typeface="Book Antiqua" panose="02040602050305030304" pitchFamily="18" charset="0"/>
              </a:rPr>
              <a:t>sympathetici</a:t>
            </a:r>
            <a:endParaRPr lang="en-US" altLang="en-US" sz="2000" b="1" dirty="0">
              <a:latin typeface="Book Antiqua" panose="02040602050305030304" pitchFamily="18" charset="0"/>
            </a:endParaRPr>
          </a:p>
          <a:p>
            <a:pPr eaLnBrk="1" hangingPunct="1">
              <a:spcBef>
                <a:spcPts val="250"/>
              </a:spcBef>
              <a:buClr>
                <a:schemeClr val="accent1"/>
              </a:buClr>
              <a:buSzPct val="80000"/>
              <a:buFont typeface="Wingdings 2" panose="05020102010507070707" pitchFamily="18" charset="2"/>
              <a:buChar char=""/>
            </a:pPr>
            <a:r>
              <a:rPr lang="en-US" altLang="en-US" sz="2000" b="1" dirty="0">
                <a:latin typeface="Book Antiqua" panose="02040602050305030304" pitchFamily="18" charset="0"/>
              </a:rPr>
              <a:t>Rami </a:t>
            </a:r>
            <a:r>
              <a:rPr lang="en-US" altLang="en-US" sz="2000" b="1" dirty="0" err="1">
                <a:latin typeface="Book Antiqua" panose="02040602050305030304" pitchFamily="18" charset="0"/>
              </a:rPr>
              <a:t>interganglionares</a:t>
            </a:r>
            <a:endParaRPr lang="en-US" altLang="en-US" sz="2000" b="1" dirty="0">
              <a:latin typeface="Book Antiqua" panose="02040602050305030304" pitchFamily="18" charset="0"/>
            </a:endParaRPr>
          </a:p>
          <a:p>
            <a:pPr eaLnBrk="1" hangingPunct="1">
              <a:spcBef>
                <a:spcPts val="250"/>
              </a:spcBef>
              <a:buClr>
                <a:schemeClr val="accent1"/>
              </a:buClr>
              <a:buSzPct val="80000"/>
              <a:buFont typeface="Wingdings 2" panose="05020102010507070707" pitchFamily="18" charset="2"/>
              <a:buChar char=""/>
            </a:pPr>
            <a:r>
              <a:rPr lang="en-US" altLang="en-US" sz="2000" b="1" dirty="0">
                <a:latin typeface="Book Antiqua" panose="02040602050305030304" pitchFamily="18" charset="0"/>
              </a:rPr>
              <a:t>Ganglia intermedia</a:t>
            </a:r>
          </a:p>
          <a:p>
            <a:pPr eaLnBrk="1" hangingPunct="1">
              <a:spcBef>
                <a:spcPts val="250"/>
              </a:spcBef>
              <a:buClr>
                <a:schemeClr val="accent1"/>
              </a:buClr>
              <a:buSzPct val="80000"/>
              <a:buFont typeface="Wingdings 2" panose="05020102010507070707" pitchFamily="18" charset="2"/>
              <a:buChar char=""/>
            </a:pPr>
            <a:r>
              <a:rPr lang="en-GB" altLang="en-US" sz="2000" b="1" dirty="0">
                <a:latin typeface="Book Antiqua" panose="02040602050305030304" pitchFamily="18" charset="0"/>
              </a:rPr>
              <a:t>Side branches</a:t>
            </a:r>
            <a:endParaRPr lang="en-US" altLang="en-US" sz="2000" b="1" dirty="0">
              <a:latin typeface="Book Antiqua" panose="02040602050305030304" pitchFamily="18" charset="0"/>
            </a:endParaRPr>
          </a:p>
          <a:p>
            <a:pPr eaLnBrk="1" hangingPunct="1">
              <a:spcBef>
                <a:spcPts val="250"/>
              </a:spcBef>
              <a:buClr>
                <a:schemeClr val="accent1"/>
              </a:buClr>
              <a:buSzPct val="80000"/>
              <a:buFont typeface="Wingdings 2" panose="05020102010507070707" pitchFamily="18" charset="2"/>
              <a:buChar char=""/>
            </a:pPr>
            <a:r>
              <a:rPr lang="en-US" altLang="en-US" sz="2000" b="1" dirty="0">
                <a:latin typeface="Book Antiqua" panose="02040602050305030304" pitchFamily="18" charset="0"/>
              </a:rPr>
              <a:t>Rr. </a:t>
            </a:r>
            <a:r>
              <a:rPr lang="en-US" altLang="en-US" sz="2000" b="1" dirty="0" err="1">
                <a:latin typeface="Book Antiqua" panose="02040602050305030304" pitchFamily="18" charset="0"/>
              </a:rPr>
              <a:t>communinicantes</a:t>
            </a:r>
            <a:endParaRPr lang="en-US" altLang="en-US" sz="2000" b="1" dirty="0">
              <a:latin typeface="Book Antiqua" panose="02040602050305030304" pitchFamily="18" charset="0"/>
            </a:endParaRPr>
          </a:p>
        </p:txBody>
      </p:sp>
      <p:sp>
        <p:nvSpPr>
          <p:cNvPr id="68612" name="Content Placeholder 8"/>
          <p:cNvSpPr txBox="1">
            <a:spLocks noChangeArrowheads="1"/>
          </p:cNvSpPr>
          <p:nvPr/>
        </p:nvSpPr>
        <p:spPr bwMode="auto">
          <a:xfrm>
            <a:off x="4429125" y="1500187"/>
            <a:ext cx="4357688" cy="458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spcBef>
                <a:spcPts val="250"/>
              </a:spcBef>
              <a:buClr>
                <a:schemeClr val="accent1"/>
              </a:buClr>
              <a:buSzPct val="80000"/>
              <a:buFont typeface="Wingdings 2" panose="05020102010507070707" pitchFamily="18" charset="2"/>
              <a:buChar char=""/>
            </a:pPr>
            <a:r>
              <a:rPr lang="sr-Latn-CS" sz="2000" b="1" dirty="0" err="1">
                <a:solidFill>
                  <a:srgbClr val="901929"/>
                </a:solidFill>
                <a:latin typeface="Book Antiqua" panose="02040602050305030304" pitchFamily="18" charset="0"/>
              </a:rPr>
              <a:t>Ganglia</a:t>
            </a:r>
            <a:r>
              <a:rPr lang="sr-Latn-CS" sz="2000" b="1" dirty="0">
                <a:solidFill>
                  <a:srgbClr val="901929"/>
                </a:solidFill>
                <a:latin typeface="Book Antiqua" panose="02040602050305030304" pitchFamily="18" charset="0"/>
              </a:rPr>
              <a:t> trunci </a:t>
            </a:r>
            <a:r>
              <a:rPr lang="sr-Latn-CS" sz="2000" b="1" dirty="0" err="1">
                <a:solidFill>
                  <a:srgbClr val="901929"/>
                </a:solidFill>
                <a:latin typeface="Book Antiqua" panose="02040602050305030304" pitchFamily="18" charset="0"/>
              </a:rPr>
              <a:t>sympathetici</a:t>
            </a:r>
            <a:br>
              <a:rPr lang="sr-Latn-CS" sz="2000" b="1" dirty="0">
                <a:solidFill>
                  <a:srgbClr val="901929"/>
                </a:solidFill>
                <a:latin typeface="Book Antiqua" panose="02040602050305030304" pitchFamily="18" charset="0"/>
              </a:rPr>
            </a:br>
            <a:endParaRPr lang="sr-Latn-CS" sz="2000" b="1" dirty="0">
              <a:solidFill>
                <a:srgbClr val="901929"/>
              </a:solidFill>
              <a:latin typeface="Book Antiqua" panose="02040602050305030304" pitchFamily="18" charset="0"/>
            </a:endParaRPr>
          </a:p>
          <a:p>
            <a:pPr eaLnBrk="1" hangingPunct="1">
              <a:spcBef>
                <a:spcPts val="250"/>
              </a:spcBef>
              <a:buClr>
                <a:schemeClr val="accent1"/>
              </a:buClr>
              <a:buSzPct val="80000"/>
              <a:buFont typeface="Wingdings 2" panose="05020102010507070707" pitchFamily="18" charset="2"/>
              <a:buChar char=""/>
            </a:pPr>
            <a:r>
              <a:rPr lang="sr-Latn-CS" sz="2000" b="1" dirty="0">
                <a:latin typeface="Book Antiqua" panose="02040602050305030304" pitchFamily="18" charset="0"/>
              </a:rPr>
              <a:t>- </a:t>
            </a:r>
            <a:r>
              <a:rPr lang="sr-Latn-CS" sz="2000" b="1" dirty="0" err="1">
                <a:latin typeface="Book Antiqua" panose="02040602050305030304" pitchFamily="18" charset="0"/>
              </a:rPr>
              <a:t>ganglion</a:t>
            </a:r>
            <a:r>
              <a:rPr lang="sr-Latn-CS" sz="2000" b="1" dirty="0">
                <a:latin typeface="Book Antiqua" panose="02040602050305030304" pitchFamily="18" charset="0"/>
              </a:rPr>
              <a:t> </a:t>
            </a:r>
            <a:r>
              <a:rPr lang="sr-Latn-CS" sz="2000" b="1" dirty="0" err="1">
                <a:latin typeface="Book Antiqua" panose="02040602050305030304" pitchFamily="18" charset="0"/>
              </a:rPr>
              <a:t>cervicale</a:t>
            </a:r>
            <a:r>
              <a:rPr lang="sr-Latn-CS" sz="2000" b="1" dirty="0">
                <a:latin typeface="Book Antiqua" panose="02040602050305030304" pitchFamily="18" charset="0"/>
              </a:rPr>
              <a:t> </a:t>
            </a:r>
            <a:r>
              <a:rPr lang="sr-Latn-CS" sz="2000" b="1" dirty="0" err="1">
                <a:latin typeface="Book Antiqua" panose="02040602050305030304" pitchFamily="18" charset="0"/>
              </a:rPr>
              <a:t>superius</a:t>
            </a:r>
            <a:br>
              <a:rPr lang="sr-Latn-CS" sz="2000" b="1" dirty="0">
                <a:latin typeface="Book Antiqua" panose="02040602050305030304" pitchFamily="18" charset="0"/>
              </a:rPr>
            </a:br>
            <a:r>
              <a:rPr lang="sr-Latn-CS" sz="2000" b="1" dirty="0">
                <a:latin typeface="Book Antiqua" panose="02040602050305030304" pitchFamily="18" charset="0"/>
              </a:rPr>
              <a:t>- </a:t>
            </a:r>
            <a:r>
              <a:rPr lang="sr-Latn-CS" sz="2000" b="1" dirty="0" err="1">
                <a:latin typeface="Book Antiqua" panose="02040602050305030304" pitchFamily="18" charset="0"/>
              </a:rPr>
              <a:t>ganglion</a:t>
            </a:r>
            <a:r>
              <a:rPr lang="sr-Latn-CS" sz="2000" b="1" dirty="0">
                <a:latin typeface="Book Antiqua" panose="02040602050305030304" pitchFamily="18" charset="0"/>
              </a:rPr>
              <a:t> </a:t>
            </a:r>
            <a:r>
              <a:rPr lang="sr-Latn-CS" sz="2000" b="1" dirty="0" err="1">
                <a:latin typeface="Book Antiqua" panose="02040602050305030304" pitchFamily="18" charset="0"/>
              </a:rPr>
              <a:t>cervicale</a:t>
            </a:r>
            <a:r>
              <a:rPr lang="sr-Latn-CS" sz="2000" b="1" dirty="0">
                <a:latin typeface="Book Antiqua" panose="02040602050305030304" pitchFamily="18" charset="0"/>
              </a:rPr>
              <a:t> </a:t>
            </a:r>
            <a:r>
              <a:rPr lang="sr-Latn-CS" sz="2000" b="1" dirty="0" err="1">
                <a:latin typeface="Book Antiqua" panose="02040602050305030304" pitchFamily="18" charset="0"/>
              </a:rPr>
              <a:t>medium</a:t>
            </a:r>
            <a:br>
              <a:rPr lang="sr-Latn-CS" sz="2000" b="1" dirty="0">
                <a:latin typeface="Book Antiqua" panose="02040602050305030304" pitchFamily="18" charset="0"/>
              </a:rPr>
            </a:br>
            <a:r>
              <a:rPr lang="sr-Latn-CS" sz="2000" b="1" dirty="0">
                <a:latin typeface="Book Antiqua" panose="02040602050305030304" pitchFamily="18" charset="0"/>
              </a:rPr>
              <a:t>- </a:t>
            </a:r>
            <a:r>
              <a:rPr lang="sr-Latn-CS" sz="2000" b="1" dirty="0" err="1">
                <a:latin typeface="Book Antiqua" panose="02040602050305030304" pitchFamily="18" charset="0"/>
              </a:rPr>
              <a:t>ganglion</a:t>
            </a:r>
            <a:r>
              <a:rPr lang="sr-Latn-CS" sz="2000" b="1" dirty="0">
                <a:latin typeface="Book Antiqua" panose="02040602050305030304" pitchFamily="18" charset="0"/>
              </a:rPr>
              <a:t> </a:t>
            </a:r>
            <a:r>
              <a:rPr lang="sr-Latn-CS" sz="2000" b="1" dirty="0" err="1">
                <a:latin typeface="Book Antiqua" panose="02040602050305030304" pitchFamily="18" charset="0"/>
              </a:rPr>
              <a:t>cervicale</a:t>
            </a:r>
            <a:r>
              <a:rPr lang="sr-Latn-CS" sz="2000" b="1" dirty="0">
                <a:latin typeface="Book Antiqua" panose="02040602050305030304" pitchFamily="18" charset="0"/>
              </a:rPr>
              <a:t> </a:t>
            </a:r>
            <a:r>
              <a:rPr lang="sr-Latn-CS" sz="2000" b="1" dirty="0" err="1">
                <a:latin typeface="Book Antiqua" panose="02040602050305030304" pitchFamily="18" charset="0"/>
              </a:rPr>
              <a:t>inferius</a:t>
            </a:r>
            <a:br>
              <a:rPr lang="sr-Latn-CS" sz="2000" b="1" dirty="0">
                <a:latin typeface="Book Antiqua" panose="02040602050305030304" pitchFamily="18" charset="0"/>
              </a:rPr>
            </a:br>
            <a:r>
              <a:rPr lang="sr-Latn-CS" sz="2000" b="1" dirty="0">
                <a:latin typeface="Book Antiqua" panose="02040602050305030304" pitchFamily="18" charset="0"/>
              </a:rPr>
              <a:t>------------------------------------</a:t>
            </a:r>
          </a:p>
          <a:p>
            <a:pPr eaLnBrk="1" hangingPunct="1">
              <a:spcBef>
                <a:spcPts val="250"/>
              </a:spcBef>
              <a:buClr>
                <a:schemeClr val="accent1"/>
              </a:buClr>
              <a:buSzPct val="80000"/>
            </a:pPr>
            <a:r>
              <a:rPr lang="sr-Latn-CS" sz="2000" b="1" dirty="0">
                <a:latin typeface="Book Antiqua" panose="02040602050305030304" pitchFamily="18" charset="0"/>
              </a:rPr>
              <a:t>	- </a:t>
            </a:r>
            <a:r>
              <a:rPr lang="sr-Latn-CS" sz="2000" b="1" dirty="0" err="1">
                <a:latin typeface="Book Antiqua" panose="02040602050305030304" pitchFamily="18" charset="0"/>
              </a:rPr>
              <a:t>ganglia</a:t>
            </a:r>
            <a:r>
              <a:rPr lang="sr-Latn-CS" sz="2000" b="1" dirty="0">
                <a:latin typeface="Book Antiqua" panose="02040602050305030304" pitchFamily="18" charset="0"/>
              </a:rPr>
              <a:t> </a:t>
            </a:r>
            <a:r>
              <a:rPr lang="sr-Latn-CS" sz="2000" b="1" dirty="0" err="1">
                <a:latin typeface="Book Antiqua" panose="02040602050305030304" pitchFamily="18" charset="0"/>
              </a:rPr>
              <a:t>thoracica</a:t>
            </a:r>
            <a:r>
              <a:rPr lang="sr-Latn-CS" sz="2000" b="1" dirty="0">
                <a:latin typeface="Book Antiqua" panose="02040602050305030304" pitchFamily="18" charset="0"/>
              </a:rPr>
              <a:t> (10-12</a:t>
            </a:r>
            <a:r>
              <a:rPr lang="en-GB" sz="2000" b="1" dirty="0">
                <a:latin typeface="Book Antiqua" panose="02040602050305030304" pitchFamily="18" charset="0"/>
              </a:rPr>
              <a:t> paired</a:t>
            </a:r>
            <a:r>
              <a:rPr lang="sr-Latn-CS" sz="2000" b="1" dirty="0">
                <a:latin typeface="Book Antiqua" panose="02040602050305030304" pitchFamily="18" charset="0"/>
              </a:rPr>
              <a:t>)</a:t>
            </a:r>
          </a:p>
          <a:p>
            <a:pPr eaLnBrk="1" hangingPunct="1">
              <a:spcBef>
                <a:spcPts val="250"/>
              </a:spcBef>
              <a:buClr>
                <a:schemeClr val="accent1"/>
              </a:buClr>
              <a:buSzPct val="80000"/>
            </a:pPr>
            <a:r>
              <a:rPr lang="sr-Latn-CS" sz="2000" b="1" dirty="0">
                <a:latin typeface="Book Antiqua" panose="02040602050305030304" pitchFamily="18" charset="0"/>
              </a:rPr>
              <a:t>	- </a:t>
            </a:r>
            <a:r>
              <a:rPr lang="sr-Latn-CS" sz="2000" b="1" dirty="0" err="1">
                <a:latin typeface="Book Antiqua" panose="02040602050305030304" pitchFamily="18" charset="0"/>
              </a:rPr>
              <a:t>ganglia</a:t>
            </a:r>
            <a:r>
              <a:rPr lang="sr-Latn-CS" sz="2000" b="1" dirty="0">
                <a:latin typeface="Book Antiqua" panose="02040602050305030304" pitchFamily="18" charset="0"/>
              </a:rPr>
              <a:t> </a:t>
            </a:r>
            <a:r>
              <a:rPr lang="sr-Latn-CS" sz="2000" b="1" dirty="0" err="1">
                <a:latin typeface="Book Antiqua" panose="02040602050305030304" pitchFamily="18" charset="0"/>
              </a:rPr>
              <a:t>lumbalia</a:t>
            </a:r>
            <a:r>
              <a:rPr lang="sr-Latn-CS" sz="2000" b="1" dirty="0">
                <a:latin typeface="Book Antiqua" panose="02040602050305030304" pitchFamily="18" charset="0"/>
              </a:rPr>
              <a:t> (</a:t>
            </a:r>
            <a:r>
              <a:rPr lang="en-GB" sz="2000" b="1" dirty="0">
                <a:latin typeface="Book Antiqua" panose="02040602050305030304" pitchFamily="18" charset="0"/>
              </a:rPr>
              <a:t>4-</a:t>
            </a:r>
            <a:r>
              <a:rPr lang="sr-Latn-CS" sz="2000" b="1" dirty="0">
                <a:latin typeface="Book Antiqua" panose="02040602050305030304" pitchFamily="18" charset="0"/>
              </a:rPr>
              <a:t>5</a:t>
            </a:r>
            <a:r>
              <a:rPr lang="en-GB" sz="2000" b="1" dirty="0">
                <a:latin typeface="Book Antiqua" panose="02040602050305030304" pitchFamily="18" charset="0"/>
              </a:rPr>
              <a:t> paired</a:t>
            </a:r>
            <a:r>
              <a:rPr lang="sr-Latn-CS" sz="2000" b="1" dirty="0">
                <a:latin typeface="Book Antiqua" panose="02040602050305030304" pitchFamily="18" charset="0"/>
              </a:rPr>
              <a:t>)</a:t>
            </a:r>
          </a:p>
          <a:p>
            <a:pPr eaLnBrk="1" hangingPunct="1">
              <a:spcBef>
                <a:spcPts val="250"/>
              </a:spcBef>
              <a:buClr>
                <a:schemeClr val="accent1"/>
              </a:buClr>
              <a:buSzPct val="80000"/>
            </a:pPr>
            <a:r>
              <a:rPr lang="sr-Latn-CS" sz="2000" b="1" dirty="0">
                <a:latin typeface="Book Antiqua" panose="02040602050305030304" pitchFamily="18" charset="0"/>
              </a:rPr>
              <a:t>	- </a:t>
            </a:r>
            <a:r>
              <a:rPr lang="sr-Latn-CS" sz="2000" b="1" dirty="0" err="1">
                <a:latin typeface="Book Antiqua" panose="02040602050305030304" pitchFamily="18" charset="0"/>
              </a:rPr>
              <a:t>ganglia</a:t>
            </a:r>
            <a:r>
              <a:rPr lang="sr-Latn-CS" sz="2000" b="1" dirty="0">
                <a:latin typeface="Book Antiqua" panose="02040602050305030304" pitchFamily="18" charset="0"/>
              </a:rPr>
              <a:t> </a:t>
            </a:r>
            <a:r>
              <a:rPr lang="sr-Latn-CS" sz="2000" b="1" dirty="0" err="1">
                <a:latin typeface="Book Antiqua" panose="02040602050305030304" pitchFamily="18" charset="0"/>
              </a:rPr>
              <a:t>sacralia</a:t>
            </a:r>
            <a:r>
              <a:rPr lang="en-GB" sz="2000" b="1" dirty="0">
                <a:latin typeface="Book Antiqua" panose="02040602050305030304" pitchFamily="18" charset="0"/>
              </a:rPr>
              <a:t> (4-5 paired)</a:t>
            </a:r>
          </a:p>
          <a:p>
            <a:pPr eaLnBrk="1" hangingPunct="1">
              <a:spcBef>
                <a:spcPts val="250"/>
              </a:spcBef>
              <a:buClr>
                <a:schemeClr val="accent1"/>
              </a:buClr>
              <a:buSzPct val="80000"/>
            </a:pPr>
            <a:r>
              <a:rPr lang="en-GB" sz="2000" b="1" dirty="0">
                <a:latin typeface="Book Antiqua" panose="02040602050305030304" pitchFamily="18" charset="0"/>
              </a:rPr>
              <a:t>    - ganglion impar (1 - unpaired)</a:t>
            </a:r>
            <a:br>
              <a:rPr lang="en-GB" sz="2000" b="1" dirty="0">
                <a:latin typeface="Book Antiqua" panose="02040602050305030304" pitchFamily="18" charset="0"/>
              </a:rPr>
            </a:br>
            <a:r>
              <a:rPr lang="en-GB" sz="2000" b="1" dirty="0">
                <a:latin typeface="Book Antiqua" panose="02040602050305030304" pitchFamily="18" charset="0"/>
              </a:rPr>
              <a:t>    (in front of the apex of</a:t>
            </a:r>
            <a:br>
              <a:rPr lang="en-GB" sz="2000" b="1" dirty="0">
                <a:latin typeface="Book Antiqua" panose="02040602050305030304" pitchFamily="18" charset="0"/>
              </a:rPr>
            </a:br>
            <a:r>
              <a:rPr lang="en-GB" sz="2000" b="1" dirty="0">
                <a:latin typeface="Book Antiqua" panose="02040602050305030304" pitchFamily="18" charset="0"/>
              </a:rPr>
              <a:t>     coccygeal bone – connected</a:t>
            </a:r>
            <a:br>
              <a:rPr lang="en-GB" sz="2000" b="1" dirty="0">
                <a:latin typeface="Book Antiqua" panose="02040602050305030304" pitchFamily="18" charset="0"/>
              </a:rPr>
            </a:br>
            <a:r>
              <a:rPr lang="en-GB" sz="2000" b="1" dirty="0">
                <a:latin typeface="Book Antiqua" panose="02040602050305030304" pitchFamily="18" charset="0"/>
              </a:rPr>
              <a:t>     with both the lowest sacral</a:t>
            </a:r>
            <a:br>
              <a:rPr lang="en-GB" sz="2000" b="1" dirty="0">
                <a:latin typeface="Book Antiqua" panose="02040602050305030304" pitchFamily="18" charset="0"/>
              </a:rPr>
            </a:br>
            <a:r>
              <a:rPr lang="en-GB" sz="2000" b="1" dirty="0">
                <a:latin typeface="Book Antiqua" panose="02040602050305030304" pitchFamily="18" charset="0"/>
              </a:rPr>
              <a:t>     ganglions)</a:t>
            </a:r>
            <a:endParaRPr lang="sr-Latn-CS" sz="2000" b="1" dirty="0">
              <a:latin typeface="Book Antiqua" panose="02040602050305030304" pitchFamily="18" charset="0"/>
            </a:endParaRPr>
          </a:p>
          <a:p>
            <a:pPr eaLnBrk="1" hangingPunct="1">
              <a:spcBef>
                <a:spcPts val="250"/>
              </a:spcBef>
              <a:buClr>
                <a:schemeClr val="accent1"/>
              </a:buClr>
              <a:buSzPct val="80000"/>
            </a:pPr>
            <a:endParaRPr lang="sr-Latn-CS" sz="2000" b="1" dirty="0">
              <a:latin typeface="Verdana" panose="020B0604030504040204" pitchFamily="34" charset="0"/>
            </a:endParaRPr>
          </a:p>
          <a:p>
            <a:pPr eaLnBrk="1" hangingPunct="1">
              <a:spcBef>
                <a:spcPts val="250"/>
              </a:spcBef>
              <a:buClr>
                <a:schemeClr val="accent1"/>
              </a:buClr>
              <a:buSzPct val="80000"/>
            </a:pPr>
            <a:endParaRPr lang="sr-Latn-CS" sz="2000" b="1" dirty="0">
              <a:latin typeface="Verdana" panose="020B0604030504040204" pitchFamily="34" charset="0"/>
            </a:endParaRPr>
          </a:p>
          <a:p>
            <a:pPr eaLnBrk="1" hangingPunct="1">
              <a:spcBef>
                <a:spcPts val="250"/>
              </a:spcBef>
              <a:buClr>
                <a:schemeClr val="accent1"/>
              </a:buClr>
              <a:buSzPct val="80000"/>
            </a:pPr>
            <a:endParaRPr lang="sr-Latn-CS" sz="2000" b="1" dirty="0">
              <a:latin typeface="Verdana" panose="020B0604030504040204" pitchFamily="34" charset="0"/>
            </a:endParaRPr>
          </a:p>
        </p:txBody>
      </p:sp>
      <p:sp>
        <p:nvSpPr>
          <p:cNvPr id="68613" name="TextBox 9"/>
          <p:cNvSpPr txBox="1">
            <a:spLocks noChangeArrowheads="1"/>
          </p:cNvSpPr>
          <p:nvPr/>
        </p:nvSpPr>
        <p:spPr bwMode="auto">
          <a:xfrm>
            <a:off x="285751" y="6087591"/>
            <a:ext cx="88582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US" altLang="en-US" b="1" dirty="0">
                <a:latin typeface="Book Antiqua" panose="02040602050305030304" pitchFamily="18" charset="0"/>
              </a:rPr>
              <a:t>Ganglion cervicale </a:t>
            </a:r>
            <a:r>
              <a:rPr lang="en-US" altLang="en-US" b="1" dirty="0" err="1">
                <a:latin typeface="Book Antiqua" panose="02040602050305030304" pitchFamily="18" charset="0"/>
              </a:rPr>
              <a:t>inferius</a:t>
            </a:r>
            <a:r>
              <a:rPr lang="en-US" altLang="en-US" b="1" dirty="0">
                <a:latin typeface="Book Antiqua" panose="02040602050305030304" pitchFamily="18" charset="0"/>
              </a:rPr>
              <a:t> + ganglion </a:t>
            </a:r>
            <a:r>
              <a:rPr lang="en-US" altLang="en-US" b="1" dirty="0" err="1">
                <a:latin typeface="Book Antiqua" panose="02040602050305030304" pitchFamily="18" charset="0"/>
              </a:rPr>
              <a:t>thoracale</a:t>
            </a:r>
            <a:r>
              <a:rPr lang="en-US" altLang="en-US" b="1" dirty="0">
                <a:latin typeface="Book Antiqua" panose="02040602050305030304" pitchFamily="18" charset="0"/>
              </a:rPr>
              <a:t> I are close to each other an form</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b="1" dirty="0">
                <a:solidFill>
                  <a:srgbClr val="00B0F0"/>
                </a:solidFill>
                <a:latin typeface="Book Antiqua" panose="02040602050305030304" pitchFamily="18" charset="0"/>
              </a:rPr>
              <a:t> </a:t>
            </a:r>
            <a:r>
              <a:rPr lang="en-US" altLang="en-US" b="1" dirty="0">
                <a:solidFill>
                  <a:srgbClr val="901929"/>
                </a:solidFill>
                <a:latin typeface="Book Antiqua" panose="02040602050305030304" pitchFamily="18" charset="0"/>
              </a:rPr>
              <a:t>ganglion </a:t>
            </a:r>
            <a:r>
              <a:rPr lang="en-US" altLang="en-US" b="1" dirty="0" err="1">
                <a:solidFill>
                  <a:srgbClr val="901929"/>
                </a:solidFill>
                <a:latin typeface="Book Antiqua" panose="02040602050305030304" pitchFamily="18" charset="0"/>
              </a:rPr>
              <a:t>cervicothoracicum</a:t>
            </a:r>
            <a:r>
              <a:rPr lang="en-US" altLang="en-US" b="1" dirty="0">
                <a:solidFill>
                  <a:srgbClr val="901929"/>
                </a:solidFill>
                <a:latin typeface="Book Antiqua" panose="02040602050305030304" pitchFamily="18" charset="0"/>
              </a:rPr>
              <a:t> s. </a:t>
            </a:r>
            <a:r>
              <a:rPr lang="en-US" altLang="en-US" dirty="0">
                <a:solidFill>
                  <a:srgbClr val="901929"/>
                </a:solidFill>
                <a:latin typeface="Book Antiqua" panose="02040602050305030304" pitchFamily="18" charset="0"/>
              </a:rPr>
              <a:t> </a:t>
            </a:r>
            <a:r>
              <a:rPr lang="en-US" altLang="en-US" b="1" dirty="0">
                <a:solidFill>
                  <a:srgbClr val="901929"/>
                </a:solidFill>
                <a:latin typeface="Book Antiqua" panose="02040602050305030304" pitchFamily="18" charset="0"/>
              </a:rPr>
              <a:t>ganglion </a:t>
            </a:r>
            <a:r>
              <a:rPr lang="en-US" altLang="en-US" b="1" dirty="0" err="1">
                <a:solidFill>
                  <a:srgbClr val="901929"/>
                </a:solidFill>
                <a:latin typeface="Book Antiqua" panose="02040602050305030304" pitchFamily="18" charset="0"/>
              </a:rPr>
              <a:t>stelatum</a:t>
            </a:r>
            <a:r>
              <a:rPr lang="en-US" altLang="en-US" b="1" dirty="0">
                <a:solidFill>
                  <a:srgbClr val="901929"/>
                </a:solidFill>
                <a:latin typeface="Book Antiqua" panose="02040602050305030304" pitchFamily="18" charset="0"/>
              </a:rPr>
              <a:t> (</a:t>
            </a:r>
            <a:r>
              <a:rPr lang="en-GB" altLang="en-US" b="1" dirty="0">
                <a:solidFill>
                  <a:srgbClr val="901929"/>
                </a:solidFill>
                <a:latin typeface="Book Antiqua" panose="02040602050305030304" pitchFamily="18" charset="0"/>
              </a:rPr>
              <a:t>stellate ganglion</a:t>
            </a:r>
            <a:r>
              <a:rPr lang="en-US" altLang="en-US" b="1" dirty="0">
                <a:solidFill>
                  <a:srgbClr val="901929"/>
                </a:solidFill>
                <a:latin typeface="Book Antiqua" panose="02040602050305030304" pitchFamily="18" charset="0"/>
              </a:rPr>
              <a:t>)</a:t>
            </a:r>
          </a:p>
        </p:txBody>
      </p:sp>
    </p:spTree>
    <p:extLst>
      <p:ext uri="{BB962C8B-B14F-4D97-AF65-F5344CB8AC3E}">
        <p14:creationId xmlns:p14="http://schemas.microsoft.com/office/powerpoint/2010/main" val="19706654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47DBFC-1392-1052-1BA6-891945C91B54}"/>
              </a:ext>
            </a:extLst>
          </p:cNvPr>
          <p:cNvSpPr txBox="1"/>
          <p:nvPr/>
        </p:nvSpPr>
        <p:spPr>
          <a:xfrm>
            <a:off x="21104" y="836712"/>
            <a:ext cx="9073008" cy="2031325"/>
          </a:xfrm>
          <a:prstGeom prst="rect">
            <a:avLst/>
          </a:prstGeom>
          <a:noFill/>
        </p:spPr>
        <p:txBody>
          <a:bodyPr wrap="square">
            <a:spAutoFit/>
          </a:bodyPr>
          <a:lstStyle/>
          <a:p>
            <a:r>
              <a:rPr lang="en-GB" dirty="0">
                <a:latin typeface="Book Antiqua" panose="02040602050305030304" pitchFamily="18" charset="0"/>
              </a:rPr>
              <a:t>- The basal surfaces of the bipolar olfactory receptor neurons of the nasal cavity of one</a:t>
            </a:r>
            <a:br>
              <a:rPr lang="en-GB" dirty="0">
                <a:latin typeface="Book Antiqua" panose="02040602050305030304" pitchFamily="18" charset="0"/>
              </a:rPr>
            </a:br>
            <a:r>
              <a:rPr lang="en-GB" dirty="0">
                <a:latin typeface="Book Antiqua" panose="02040602050305030304" pitchFamily="18" charset="0"/>
              </a:rPr>
              <a:t>   side give rise to central processes that are collected into approximately 20 olfactory</a:t>
            </a:r>
            <a:br>
              <a:rPr lang="en-GB" dirty="0">
                <a:latin typeface="Book Antiqua" panose="02040602050305030304" pitchFamily="18" charset="0"/>
              </a:rPr>
            </a:br>
            <a:r>
              <a:rPr lang="en-GB" dirty="0">
                <a:latin typeface="Book Antiqua" panose="02040602050305030304" pitchFamily="18" charset="0"/>
              </a:rPr>
              <a:t>   nerves (fila </a:t>
            </a:r>
            <a:r>
              <a:rPr lang="en-GB" dirty="0" err="1">
                <a:latin typeface="Book Antiqua" panose="02040602050305030304" pitchFamily="18" charset="0"/>
              </a:rPr>
              <a:t>olfactoria</a:t>
            </a:r>
            <a:r>
              <a:rPr lang="en-GB" dirty="0">
                <a:latin typeface="Book Antiqua" panose="02040602050305030304" pitchFamily="18" charset="0"/>
              </a:rPr>
              <a:t>), constituting the right or left olfactory nerve (CN I).</a:t>
            </a:r>
            <a:br>
              <a:rPr lang="en-GB" dirty="0">
                <a:latin typeface="Book Antiqua" panose="02040602050305030304" pitchFamily="18" charset="0"/>
              </a:rPr>
            </a:br>
            <a:r>
              <a:rPr lang="en-GB" dirty="0">
                <a:latin typeface="Book Antiqua" panose="02040602050305030304" pitchFamily="18" charset="0"/>
              </a:rPr>
              <a:t> </a:t>
            </a:r>
            <a:br>
              <a:rPr lang="en-GB" dirty="0">
                <a:latin typeface="Book Antiqua" panose="02040602050305030304" pitchFamily="18" charset="0"/>
              </a:rPr>
            </a:br>
            <a:r>
              <a:rPr lang="en-GB" dirty="0">
                <a:latin typeface="Book Antiqua" panose="02040602050305030304" pitchFamily="18" charset="0"/>
              </a:rPr>
              <a:t>- They pass through foramina in the cribriform plate of the ethmoid bone, surrounded</a:t>
            </a:r>
            <a:br>
              <a:rPr lang="en-GB" dirty="0">
                <a:latin typeface="Book Antiqua" panose="02040602050305030304" pitchFamily="18" charset="0"/>
              </a:rPr>
            </a:br>
            <a:r>
              <a:rPr lang="en-GB" dirty="0">
                <a:latin typeface="Book Antiqua" panose="02040602050305030304" pitchFamily="18" charset="0"/>
              </a:rPr>
              <a:t>  by sleeves of dura mater and arachnoid mater, and enter the olfactory bulb in the</a:t>
            </a:r>
            <a:br>
              <a:rPr lang="en-GB" dirty="0">
                <a:latin typeface="Book Antiqua" panose="02040602050305030304" pitchFamily="18" charset="0"/>
              </a:rPr>
            </a:br>
            <a:r>
              <a:rPr lang="en-GB" dirty="0">
                <a:latin typeface="Book Antiqua" panose="02040602050305030304" pitchFamily="18" charset="0"/>
              </a:rPr>
              <a:t>   anterior cranial fossa</a:t>
            </a:r>
          </a:p>
        </p:txBody>
      </p:sp>
      <p:sp>
        <p:nvSpPr>
          <p:cNvPr id="4" name="Title 1">
            <a:extLst>
              <a:ext uri="{FF2B5EF4-FFF2-40B4-BE49-F238E27FC236}">
                <a16:creationId xmlns:a16="http://schemas.microsoft.com/office/drawing/2014/main" id="{742F72BB-AA86-15E6-28AF-F07B0C8DA871}"/>
              </a:ext>
            </a:extLst>
          </p:cNvPr>
          <p:cNvSpPr txBox="1">
            <a:spLocks noChangeArrowheads="1"/>
          </p:cNvSpPr>
          <p:nvPr/>
        </p:nvSpPr>
        <p:spPr bwMode="auto">
          <a:xfrm>
            <a:off x="0" y="105683"/>
            <a:ext cx="9094111"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 - OLFACTORY NERVES (NN. OLFACTORII)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5" name="Picture 4">
            <a:extLst>
              <a:ext uri="{FF2B5EF4-FFF2-40B4-BE49-F238E27FC236}">
                <a16:creationId xmlns:a16="http://schemas.microsoft.com/office/drawing/2014/main" id="{9163A063-48B1-4743-1988-21BFB40AF6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t="4193" r="37869" b="38190"/>
          <a:stretch>
            <a:fillRect/>
          </a:stretch>
        </p:blipFill>
        <p:spPr bwMode="auto">
          <a:xfrm>
            <a:off x="320675" y="3513534"/>
            <a:ext cx="4251325"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35C133B5-18E9-61C9-A926-3629B2116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8867" t="13437" r="20703" b="11562"/>
          <a:stretch>
            <a:fillRect/>
          </a:stretch>
        </p:blipFill>
        <p:spPr bwMode="auto">
          <a:xfrm>
            <a:off x="5878924" y="3350620"/>
            <a:ext cx="3021443" cy="3503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401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0" y="1052736"/>
            <a:ext cx="9144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 </a:t>
            </a:r>
            <a:r>
              <a:rPr lang="en-GB" b="1" dirty="0">
                <a:latin typeface="Book Antiqua" panose="02040602050305030304" pitchFamily="18" charset="0"/>
              </a:rPr>
              <a:t>Function: </a:t>
            </a:r>
            <a:r>
              <a:rPr lang="en-GB" dirty="0">
                <a:latin typeface="Book Antiqua" panose="02040602050305030304" pitchFamily="18" charset="0"/>
              </a:rPr>
              <a:t>Special sensory (special somatic afferent) for the special sense of vision.</a:t>
            </a:r>
            <a:br>
              <a:rPr lang="en-GB" dirty="0">
                <a:latin typeface="Book Antiqua" panose="02040602050305030304" pitchFamily="18" charset="0"/>
              </a:rPr>
            </a:br>
            <a:r>
              <a:rPr lang="en-GB" dirty="0">
                <a:latin typeface="Book Antiqua" panose="02040602050305030304" pitchFamily="18" charset="0"/>
              </a:rPr>
              <a:t>- The optic nerves (CN II) develop in a completely different manner from the other</a:t>
            </a:r>
            <a:br>
              <a:rPr lang="en-GB" dirty="0">
                <a:latin typeface="Book Antiqua" panose="02040602050305030304" pitchFamily="18" charset="0"/>
              </a:rPr>
            </a:br>
            <a:r>
              <a:rPr lang="en-GB" dirty="0">
                <a:latin typeface="Book Antiqua" panose="02040602050305030304" pitchFamily="18" charset="0"/>
              </a:rPr>
              <a:t>   cranial nerves. The optic nerves are paired, anterior extensions of the forebrain</a:t>
            </a:r>
            <a:br>
              <a:rPr lang="en-GB" dirty="0">
                <a:latin typeface="Book Antiqua" panose="02040602050305030304" pitchFamily="18" charset="0"/>
              </a:rPr>
            </a:br>
            <a:r>
              <a:rPr lang="en-GB" dirty="0">
                <a:latin typeface="Book Antiqua" panose="02040602050305030304" pitchFamily="18" charset="0"/>
              </a:rPr>
              <a:t>   (diencephalon) and are therefore actually CNS </a:t>
            </a:r>
            <a:r>
              <a:rPr lang="en-GB" dirty="0" err="1">
                <a:latin typeface="Book Antiqua" panose="02040602050305030304" pitchFamily="18" charset="0"/>
              </a:rPr>
              <a:t>fiber</a:t>
            </a:r>
            <a:r>
              <a:rPr lang="en-GB" dirty="0">
                <a:latin typeface="Book Antiqua" panose="02040602050305030304" pitchFamily="18" charset="0"/>
              </a:rPr>
              <a:t> tracts formed by axons of retinal</a:t>
            </a:r>
            <a:br>
              <a:rPr lang="en-GB" dirty="0">
                <a:latin typeface="Book Antiqua" panose="02040602050305030304" pitchFamily="18" charset="0"/>
              </a:rPr>
            </a:br>
            <a:r>
              <a:rPr lang="en-GB" dirty="0">
                <a:latin typeface="Book Antiqua" panose="02040602050305030304" pitchFamily="18" charset="0"/>
              </a:rPr>
              <a:t>   ganglion cells. In other words, they are third-order neurons, with their cell bodies</a:t>
            </a:r>
            <a:br>
              <a:rPr lang="en-GB" dirty="0">
                <a:latin typeface="Book Antiqua" panose="02040602050305030304" pitchFamily="18" charset="0"/>
              </a:rPr>
            </a:br>
            <a:r>
              <a:rPr lang="en-GB" dirty="0">
                <a:latin typeface="Book Antiqua" panose="02040602050305030304" pitchFamily="18" charset="0"/>
              </a:rPr>
              <a:t>   located in the retina.</a:t>
            </a:r>
            <a:br>
              <a:rPr lang="en-GB" dirty="0">
                <a:latin typeface="Book Antiqua" panose="02040602050305030304" pitchFamily="18" charset="0"/>
              </a:rPr>
            </a:br>
            <a:endParaRPr lang="en-US" altLang="en-US" dirty="0">
              <a:latin typeface="Book Antiqua" panose="02040602050305030304" pitchFamily="18" charset="0"/>
              <a:cs typeface="Times New Roman" panose="02020603050405020304" pitchFamily="18" charset="0"/>
            </a:endParaRPr>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l="38672" t="14063" r="20898" b="6250"/>
          <a:stretch>
            <a:fillRect/>
          </a:stretch>
        </p:blipFill>
        <p:spPr bwMode="auto">
          <a:xfrm>
            <a:off x="2839232" y="2564904"/>
            <a:ext cx="3460960" cy="426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A640738-D571-0813-AFEE-AC2ACD8DF236}"/>
              </a:ext>
            </a:extLst>
          </p:cNvPr>
          <p:cNvSpPr txBox="1">
            <a:spLocks noChangeArrowheads="1"/>
          </p:cNvSpPr>
          <p:nvPr/>
        </p:nvSpPr>
        <p:spPr bwMode="auto">
          <a:xfrm>
            <a:off x="1120751" y="74575"/>
            <a:ext cx="738031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 – OPTIC NERVE (N. OPTICUS)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0" y="768186"/>
            <a:ext cx="91440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 The optic nerves are surrounded by extensions of the cranial meninges and</a:t>
            </a:r>
            <a:br>
              <a:rPr lang="en-GB" dirty="0">
                <a:latin typeface="Book Antiqua" panose="02040602050305030304" pitchFamily="18" charset="0"/>
              </a:rPr>
            </a:br>
            <a:r>
              <a:rPr lang="en-GB" dirty="0">
                <a:latin typeface="Book Antiqua" panose="02040602050305030304" pitchFamily="18" charset="0"/>
              </a:rPr>
              <a:t>   subarachnoid space, which is filled with cerebrospinal fluid (CSF), all the way to the</a:t>
            </a:r>
            <a:br>
              <a:rPr lang="en-GB" dirty="0">
                <a:latin typeface="Book Antiqua" panose="02040602050305030304" pitchFamily="18" charset="0"/>
              </a:rPr>
            </a:br>
            <a:r>
              <a:rPr lang="en-GB" dirty="0">
                <a:latin typeface="Book Antiqua" panose="02040602050305030304" pitchFamily="18" charset="0"/>
              </a:rPr>
              <a:t>   eyeball. The central artery and vein of the retina traverse the meningeal layers and</a:t>
            </a:r>
            <a:br>
              <a:rPr lang="en-GB" dirty="0">
                <a:latin typeface="Book Antiqua" panose="02040602050305030304" pitchFamily="18" charset="0"/>
              </a:rPr>
            </a:br>
            <a:r>
              <a:rPr lang="en-GB" dirty="0">
                <a:latin typeface="Book Antiqua" panose="02040602050305030304" pitchFamily="18" charset="0"/>
              </a:rPr>
              <a:t>   course in the anterior part of the optic nerve.</a:t>
            </a:r>
          </a:p>
          <a:p>
            <a:pPr eaLnBrk="1" hangingPunct="1"/>
            <a:r>
              <a:rPr lang="en-GB"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The nerve passes </a:t>
            </a:r>
            <a:r>
              <a:rPr lang="en-GB" dirty="0" err="1">
                <a:latin typeface="Book Antiqua" panose="02040602050305030304" pitchFamily="18" charset="0"/>
              </a:rPr>
              <a:t>posteromedially</a:t>
            </a:r>
            <a:r>
              <a:rPr lang="en-GB" dirty="0">
                <a:latin typeface="Book Antiqua" panose="02040602050305030304" pitchFamily="18" charset="0"/>
              </a:rPr>
              <a:t> in the orbit, exiting through the optic canal to enter</a:t>
            </a:r>
            <a:br>
              <a:rPr lang="en-GB" dirty="0">
                <a:latin typeface="Book Antiqua" panose="02040602050305030304" pitchFamily="18" charset="0"/>
              </a:rPr>
            </a:br>
            <a:r>
              <a:rPr lang="en-GB" dirty="0">
                <a:latin typeface="Book Antiqua" panose="02040602050305030304" pitchFamily="18" charset="0"/>
              </a:rPr>
              <a:t>   the middle cranial fossa, where it forms the optic chiasm. Here, </a:t>
            </a:r>
            <a:r>
              <a:rPr lang="en-GB" dirty="0" err="1">
                <a:latin typeface="Book Antiqua" panose="02040602050305030304" pitchFamily="18" charset="0"/>
              </a:rPr>
              <a:t>fibers</a:t>
            </a:r>
            <a:r>
              <a:rPr lang="en-GB" dirty="0">
                <a:latin typeface="Book Antiqua" panose="02040602050305030304" pitchFamily="18" charset="0"/>
              </a:rPr>
              <a:t> from the nasal</a:t>
            </a:r>
            <a:br>
              <a:rPr lang="en-GB" dirty="0">
                <a:latin typeface="Book Antiqua" panose="02040602050305030304" pitchFamily="18" charset="0"/>
              </a:rPr>
            </a:br>
            <a:r>
              <a:rPr lang="en-GB" dirty="0">
                <a:latin typeface="Book Antiqua" panose="02040602050305030304" pitchFamily="18" charset="0"/>
              </a:rPr>
              <a:t>   (medial) half of each retina decussate in the chiasm and join uncrossed </a:t>
            </a:r>
            <a:r>
              <a:rPr lang="en-GB" dirty="0" err="1">
                <a:latin typeface="Book Antiqua" panose="02040602050305030304" pitchFamily="18" charset="0"/>
              </a:rPr>
              <a:t>fibers</a:t>
            </a:r>
            <a:r>
              <a:rPr lang="en-GB" dirty="0">
                <a:latin typeface="Book Antiqua" panose="02040602050305030304" pitchFamily="18" charset="0"/>
              </a:rPr>
              <a:t> from the</a:t>
            </a:r>
            <a:br>
              <a:rPr lang="en-GB" dirty="0">
                <a:latin typeface="Book Antiqua" panose="02040602050305030304" pitchFamily="18" charset="0"/>
              </a:rPr>
            </a:br>
            <a:r>
              <a:rPr lang="en-GB" dirty="0">
                <a:latin typeface="Book Antiqua" panose="02040602050305030304" pitchFamily="18" charset="0"/>
              </a:rPr>
              <a:t>   temporal (lateral) half of the retina to form the optic tract. </a:t>
            </a:r>
            <a:endParaRPr lang="en-US" altLang="en-US" dirty="0">
              <a:latin typeface="Book Antiqua" panose="02040602050305030304" pitchFamily="18" charset="0"/>
              <a:cs typeface="Times New Roman" panose="02020603050405020304" pitchFamily="18" charset="0"/>
            </a:endParaRPr>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l="38672" t="14063" r="20898" b="6250"/>
          <a:stretch>
            <a:fillRect/>
          </a:stretch>
        </p:blipFill>
        <p:spPr bwMode="auto">
          <a:xfrm>
            <a:off x="2915816" y="3127183"/>
            <a:ext cx="2955000" cy="364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A640738-D571-0813-AFEE-AC2ACD8DF236}"/>
              </a:ext>
            </a:extLst>
          </p:cNvPr>
          <p:cNvSpPr txBox="1">
            <a:spLocks noChangeArrowheads="1"/>
          </p:cNvSpPr>
          <p:nvPr/>
        </p:nvSpPr>
        <p:spPr bwMode="auto">
          <a:xfrm>
            <a:off x="1120751" y="74575"/>
            <a:ext cx="738031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 – OPTIC NERVE (N. OPTICUS)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82764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0" y="1082040"/>
            <a:ext cx="91440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Functions: - Somatic motor (general somatic efferent) and</a:t>
            </a:r>
            <a:br>
              <a:rPr lang="en-GB" dirty="0">
                <a:latin typeface="Book Antiqua" panose="02040602050305030304" pitchFamily="18" charset="0"/>
              </a:rPr>
            </a:br>
            <a:r>
              <a:rPr lang="en-GB" dirty="0">
                <a:latin typeface="Book Antiqua" panose="02040602050305030304" pitchFamily="18" charset="0"/>
              </a:rPr>
              <a:t>                      -  Visceral motor (general visceral efferent–parasympathetic).</a:t>
            </a:r>
          </a:p>
          <a:p>
            <a:pPr eaLnBrk="1" hangingPunct="1"/>
            <a:r>
              <a:rPr lang="en-GB" b="0" i="0" dirty="0">
                <a:solidFill>
                  <a:srgbClr val="32323C"/>
                </a:solidFill>
                <a:effectLst/>
                <a:latin typeface="Book Antiqua" panose="02040602050305030304" pitchFamily="18" charset="0"/>
              </a:rPr>
              <a:t>It provides motor and parasympathetic innervation to some of the structures within the bony orbit.</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Somatic motor innervation of extra-ocular muscles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rectus superior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m. rectus </a:t>
            </a:r>
            <a:r>
              <a:rPr lang="en-US" altLang="en-US" dirty="0" err="1">
                <a:latin typeface="Book Antiqua" panose="02040602050305030304" pitchFamily="18" charset="0"/>
              </a:rPr>
              <a:t>medius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m. rectus inferior</a:t>
            </a:r>
          </a:p>
          <a:p>
            <a:pPr eaLnBrk="1" hangingPunct="1"/>
            <a:r>
              <a:rPr lang="en-US" altLang="en-US" dirty="0">
                <a:latin typeface="Book Antiqua" panose="02040602050305030304" pitchFamily="18" charset="0"/>
              </a:rPr>
              <a:t>	-  m. </a:t>
            </a:r>
            <a:r>
              <a:rPr lang="en-US" altLang="en-US" dirty="0" err="1">
                <a:latin typeface="Book Antiqua" panose="02040602050305030304" pitchFamily="18" charset="0"/>
              </a:rPr>
              <a:t>obliqus</a:t>
            </a:r>
            <a:r>
              <a:rPr lang="en-US" altLang="en-US" dirty="0">
                <a:latin typeface="Book Antiqua" panose="02040602050305030304" pitchFamily="18" charset="0"/>
              </a:rPr>
              <a:t> inferior</a:t>
            </a:r>
            <a:br>
              <a:rPr lang="en-US" altLang="en-US" dirty="0">
                <a:latin typeface="Book Antiqua" panose="02040602050305030304" pitchFamily="18" charset="0"/>
              </a:rPr>
            </a:br>
            <a:r>
              <a:rPr lang="en-GB" altLang="en-US" dirty="0">
                <a:latin typeface="Book Antiqua" panose="02040602050305030304" pitchFamily="18" charset="0"/>
              </a:rPr>
              <a:t>as well as</a:t>
            </a:r>
            <a:r>
              <a:rPr lang="en-US" altLang="en-US" dirty="0">
                <a:latin typeface="Book Antiqua" panose="02040602050305030304" pitchFamily="18" charset="0"/>
              </a:rPr>
              <a:t>: -  m. </a:t>
            </a:r>
            <a:r>
              <a:rPr lang="en-US" altLang="en-US" dirty="0" err="1">
                <a:latin typeface="Book Antiqua" panose="02040602050305030304" pitchFamily="18" charset="0"/>
              </a:rPr>
              <a:t>levator</a:t>
            </a:r>
            <a:r>
              <a:rPr lang="en-US" altLang="en-US" dirty="0">
                <a:latin typeface="Book Antiqua" panose="02040602050305030304" pitchFamily="18" charset="0"/>
              </a:rPr>
              <a:t> palpebrae superioris</a:t>
            </a:r>
          </a:p>
          <a:p>
            <a:pPr eaLnBrk="1" hangingPunct="1"/>
            <a:endParaRPr lang="en-US" altLang="en-US" dirty="0">
              <a:latin typeface="Book Antiqua" panose="02040602050305030304" pitchFamily="18" charset="0"/>
              <a:cs typeface="Times New Roman" panose="02020603050405020304" pitchFamily="18" charset="0"/>
            </a:endParaRPr>
          </a:p>
          <a:p>
            <a:pPr eaLnBrk="1" hangingPunct="1"/>
            <a:endParaRPr lang="en-US" altLang="en-US" dirty="0">
              <a:latin typeface="Book Antiqua" panose="02040602050305030304" pitchFamily="18" charset="0"/>
              <a:cs typeface="Times New Roman" panose="02020603050405020304" pitchFamily="18" charset="0"/>
            </a:endParaRPr>
          </a:p>
          <a:p>
            <a:pPr eaLnBrk="1" hangingPunct="1"/>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Visceral motor–parasympathetic</a:t>
            </a:r>
            <a:br>
              <a:rPr lang="en-GB" dirty="0">
                <a:latin typeface="Book Antiqua" panose="02040602050305030304" pitchFamily="18" charset="0"/>
              </a:rPr>
            </a:br>
            <a:r>
              <a:rPr lang="en-GB" dirty="0">
                <a:latin typeface="Book Antiqua" panose="02040602050305030304" pitchFamily="18" charset="0"/>
              </a:rPr>
              <a:t>   innervation for</a:t>
            </a:r>
            <a:r>
              <a:rPr lang="en-US" altLang="en-US" dirty="0">
                <a:latin typeface="Book Antiqua" panose="02040602050305030304" pitchFamily="18" charset="0"/>
                <a:cs typeface="Times New Roman" panose="02020603050405020304" pitchFamily="18" charset="0"/>
              </a:rPr>
              <a:t>:</a:t>
            </a:r>
          </a:p>
          <a:p>
            <a:pPr eaLnBrk="1" hangingPunct="1"/>
            <a:r>
              <a:rPr lang="en-US" altLang="en-US" dirty="0">
                <a:latin typeface="Book Antiqua" panose="02040602050305030304" pitchFamily="18" charset="0"/>
                <a:cs typeface="Times New Roman" panose="02020603050405020304" pitchFamily="18" charset="0"/>
              </a:rPr>
              <a:t>	- m. sphincter pupillae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a:t>
            </a:r>
            <a:r>
              <a:rPr lang="en-US" altLang="en-US" dirty="0" err="1">
                <a:latin typeface="Book Antiqua" panose="02040602050305030304" pitchFamily="18" charset="0"/>
                <a:cs typeface="Times New Roman" panose="02020603050405020304" pitchFamily="18" charset="0"/>
              </a:rPr>
              <a:t>ciliaris</a:t>
            </a:r>
            <a:r>
              <a:rPr lang="sr-Cyrl-CS" altLang="en-US" dirty="0">
                <a:latin typeface="Book Antiqua" panose="02040602050305030304" pitchFamily="18" charset="0"/>
                <a:cs typeface="Times New Roman" panose="02020603050405020304" pitchFamily="18" charset="0"/>
              </a:rPr>
              <a:t> </a:t>
            </a:r>
            <a:endParaRPr lang="en-GB" altLang="en-US" dirty="0">
              <a:latin typeface="Book Antiqua" panose="02040602050305030304" pitchFamily="18" charset="0"/>
              <a:cs typeface="Times New Roman" panose="02020603050405020304" pitchFamily="18" charset="0"/>
            </a:endParaRPr>
          </a:p>
          <a:p>
            <a:pPr eaLnBrk="1" hangingPunct="1"/>
            <a:r>
              <a:rPr lang="en-GB" dirty="0">
                <a:latin typeface="Book Antiqua" panose="02040602050305030304" pitchFamily="18" charset="0"/>
              </a:rPr>
              <a:t>Parasympathetic innervation through the ciliary ganglion to the smooth muscle of the sphincter pupillae that causes constriction of the pupil and ciliary muscle, producing accommodation (allowing the lens to become more rounded) for near vision.</a:t>
            </a:r>
            <a:endParaRPr lang="en-US" altLang="en-US" dirty="0">
              <a:latin typeface="Book Antiqua" panose="02040602050305030304" pitchFamily="18" charset="0"/>
              <a:cs typeface="Times New Roman" panose="02020603050405020304" pitchFamily="18" charset="0"/>
            </a:endParaRPr>
          </a:p>
        </p:txBody>
      </p:sp>
      <p:pic>
        <p:nvPicPr>
          <p:cNvPr id="12292" name="Picture 2"/>
          <p:cNvPicPr>
            <a:picLocks noChangeAspect="1" noChangeArrowheads="1"/>
          </p:cNvPicPr>
          <p:nvPr/>
        </p:nvPicPr>
        <p:blipFill>
          <a:blip r:embed="rId2">
            <a:extLst>
              <a:ext uri="{28A0092B-C50C-407E-A947-70E740481C1C}">
                <a14:useLocalDpi xmlns:a14="http://schemas.microsoft.com/office/drawing/2010/main" val="0"/>
              </a:ext>
            </a:extLst>
          </a:blip>
          <a:srcRect l="7932" t="5859" r="37869" b="43359"/>
          <a:stretch>
            <a:fillRect/>
          </a:stretch>
        </p:blipFill>
        <p:spPr bwMode="auto">
          <a:xfrm>
            <a:off x="4674684" y="2564904"/>
            <a:ext cx="4355976" cy="306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D29964B5-3626-F0FC-F127-DB786C478521}"/>
              </a:ext>
            </a:extLst>
          </p:cNvPr>
          <p:cNvSpPr txBox="1">
            <a:spLocks noChangeArrowheads="1"/>
          </p:cNvSpPr>
          <p:nvPr/>
        </p:nvSpPr>
        <p:spPr bwMode="auto">
          <a:xfrm>
            <a:off x="1475656" y="13615"/>
            <a:ext cx="6372200" cy="10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III – OCULOMOTOR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OCULOMOTORIUS)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107504" y="1143000"/>
            <a:ext cx="892899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Nuclei – located in mesencephalon (midbrain):</a:t>
            </a: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Somatic motor: nucleus n. </a:t>
            </a:r>
            <a:r>
              <a:rPr lang="en-US" altLang="en-US" dirty="0" err="1">
                <a:latin typeface="Book Antiqua" panose="02040602050305030304" pitchFamily="18" charset="0"/>
                <a:cs typeface="Times New Roman" panose="02020603050405020304" pitchFamily="18" charset="0"/>
              </a:rPr>
              <a:t>oculomotorii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Visceral motor (PSY): nucleus oculomotorius </a:t>
            </a:r>
            <a:r>
              <a:rPr lang="en-US" altLang="en-US" dirty="0" err="1">
                <a:latin typeface="Book Antiqua" panose="02040602050305030304" pitchFamily="18" charset="0"/>
                <a:cs typeface="Times New Roman" panose="02020603050405020304" pitchFamily="18" charset="0"/>
              </a:rPr>
              <a:t>accessorius</a:t>
            </a:r>
            <a:r>
              <a:rPr lang="en-US" altLang="en-US" dirty="0">
                <a:latin typeface="Book Antiqua" panose="02040602050305030304" pitchFamily="18" charset="0"/>
                <a:cs typeface="Times New Roman" panose="02020603050405020304" pitchFamily="18" charset="0"/>
              </a:rPr>
              <a:t> – Edinger-Westphal</a:t>
            </a: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exits midbrain through </a:t>
            </a:r>
            <a:r>
              <a:rPr lang="en-US" altLang="en-US" dirty="0">
                <a:latin typeface="Book Antiqua" panose="02040602050305030304" pitchFamily="18" charset="0"/>
                <a:cs typeface="Times New Roman" panose="02020603050405020304" pitchFamily="18" charset="0"/>
              </a:rPr>
              <a:t>sulcus </a:t>
            </a:r>
            <a:r>
              <a:rPr lang="en-US" altLang="en-US" dirty="0" err="1">
                <a:latin typeface="Book Antiqua" panose="02040602050305030304" pitchFamily="18" charset="0"/>
                <a:cs typeface="Times New Roman" panose="02020603050405020304" pitchFamily="18" charset="0"/>
              </a:rPr>
              <a:t>n.oculomotorii</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on ventral surface of midbrain,</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pierces the dura mater lateral to the </a:t>
            </a:r>
            <a:r>
              <a:rPr lang="en-GB" dirty="0" err="1">
                <a:latin typeface="Book Antiqua" panose="02040602050305030304" pitchFamily="18" charset="0"/>
              </a:rPr>
              <a:t>diaphragma</a:t>
            </a:r>
            <a:r>
              <a:rPr lang="en-GB" dirty="0">
                <a:latin typeface="Book Antiqua" panose="02040602050305030304" pitchFamily="18" charset="0"/>
              </a:rPr>
              <a:t> sellae roofing over the hypophysis,</a:t>
            </a:r>
            <a:br>
              <a:rPr lang="en-GB" dirty="0">
                <a:latin typeface="Book Antiqua" panose="02040602050305030304" pitchFamily="18" charset="0"/>
              </a:rPr>
            </a:br>
            <a:r>
              <a:rPr lang="en-GB" dirty="0">
                <a:latin typeface="Book Antiqua" panose="02040602050305030304" pitchFamily="18" charset="0"/>
              </a:rPr>
              <a:t>   and then runs through the roof and lateral wall of the cavernous sinus. </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Enters the orbit through superior orbital fissure (</a:t>
            </a:r>
            <a:r>
              <a:rPr lang="en-US" altLang="en-US" dirty="0" err="1">
                <a:latin typeface="Book Antiqua" panose="02040602050305030304" pitchFamily="18" charset="0"/>
                <a:cs typeface="Times New Roman" panose="02020603050405020304" pitchFamily="18" charset="0"/>
              </a:rPr>
              <a:t>fissur</a:t>
            </a:r>
            <a:r>
              <a:rPr lang="sr-Cyrl-CS" altLang="en-US" dirty="0">
                <a:latin typeface="Book Antiqua" panose="02040602050305030304" pitchFamily="18" charset="0"/>
                <a:cs typeface="Times New Roman" panose="02020603050405020304" pitchFamily="18" charset="0"/>
              </a:rPr>
              <a:t>а</a:t>
            </a:r>
            <a:r>
              <a:rPr lang="en-US" altLang="en-US" dirty="0">
                <a:latin typeface="Book Antiqua" panose="02040602050305030304" pitchFamily="18" charset="0"/>
                <a:cs typeface="Times New Roman" panose="02020603050405020304" pitchFamily="18" charset="0"/>
              </a:rPr>
              <a:t> orbitalis superior)</a:t>
            </a:r>
          </a:p>
        </p:txBody>
      </p:sp>
      <p:pic>
        <p:nvPicPr>
          <p:cNvPr id="13316" name="Picture 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138" y="3194050"/>
            <a:ext cx="6456362"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itle 1">
            <a:extLst>
              <a:ext uri="{FF2B5EF4-FFF2-40B4-BE49-F238E27FC236}">
                <a16:creationId xmlns:a16="http://schemas.microsoft.com/office/drawing/2014/main" id="{7365D17A-597D-2F28-D243-8F2C53C31329}"/>
              </a:ext>
            </a:extLst>
          </p:cNvPr>
          <p:cNvSpPr txBox="1">
            <a:spLocks noChangeArrowheads="1"/>
          </p:cNvSpPr>
          <p:nvPr/>
        </p:nvSpPr>
        <p:spPr bwMode="auto">
          <a:xfrm>
            <a:off x="1475656" y="13615"/>
            <a:ext cx="6372200" cy="10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III – OCULOMOTOR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OCULOMOTORIUS)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6184" t="-1792" r="50058" b="39856"/>
          <a:stretch/>
        </p:blipFill>
        <p:spPr bwMode="auto">
          <a:xfrm>
            <a:off x="558067" y="999732"/>
            <a:ext cx="3734482" cy="330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l="6184" t="-389" r="50058" b="40443"/>
          <a:stretch>
            <a:fillRect/>
          </a:stretch>
        </p:blipFill>
        <p:spPr bwMode="auto">
          <a:xfrm>
            <a:off x="4743112" y="1052804"/>
            <a:ext cx="3734482" cy="319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F5621FC-278C-F141-6CC7-64DB24555B2A}"/>
              </a:ext>
            </a:extLst>
          </p:cNvPr>
          <p:cNvSpPr txBox="1"/>
          <p:nvPr/>
        </p:nvSpPr>
        <p:spPr>
          <a:xfrm>
            <a:off x="35496" y="4259062"/>
            <a:ext cx="9036496" cy="2585323"/>
          </a:xfrm>
          <a:prstGeom prst="rect">
            <a:avLst/>
          </a:prstGeom>
          <a:noFill/>
        </p:spPr>
        <p:txBody>
          <a:bodyPr wrap="square">
            <a:spAutoFit/>
          </a:bodyPr>
          <a:lstStyle/>
          <a:p>
            <a:r>
              <a:rPr lang="en-GB" dirty="0">
                <a:latin typeface="Book Antiqua" panose="02040602050305030304" pitchFamily="18" charset="0"/>
              </a:rPr>
              <a:t>Within fissure orbitalis superior, n. oculomotorius divides into:</a:t>
            </a:r>
            <a:br>
              <a:rPr lang="en-GB" dirty="0">
                <a:latin typeface="Book Antiqua" panose="02040602050305030304" pitchFamily="18" charset="0"/>
              </a:rPr>
            </a:br>
            <a:r>
              <a:rPr lang="en-GB" dirty="0">
                <a:latin typeface="Book Antiqua" panose="02040602050305030304" pitchFamily="18" charset="0"/>
              </a:rPr>
              <a:t>a) -  a superior division (which supplies the superior rectus and </a:t>
            </a:r>
            <a:r>
              <a:rPr lang="en-GB" dirty="0" err="1">
                <a:latin typeface="Book Antiqua" panose="02040602050305030304" pitchFamily="18" charset="0"/>
              </a:rPr>
              <a:t>levator</a:t>
            </a:r>
            <a:r>
              <a:rPr lang="en-GB" dirty="0">
                <a:latin typeface="Book Antiqua" panose="02040602050305030304" pitchFamily="18" charset="0"/>
              </a:rPr>
              <a:t> palpebrae</a:t>
            </a:r>
            <a:br>
              <a:rPr lang="en-GB" dirty="0">
                <a:latin typeface="Book Antiqua" panose="02040602050305030304" pitchFamily="18" charset="0"/>
              </a:rPr>
            </a:br>
            <a:r>
              <a:rPr lang="en-GB" dirty="0">
                <a:latin typeface="Book Antiqua" panose="02040602050305030304" pitchFamily="18" charset="0"/>
              </a:rPr>
              <a:t>       superioris) and</a:t>
            </a:r>
            <a:br>
              <a:rPr lang="en-GB" dirty="0">
                <a:latin typeface="Book Antiqua" panose="02040602050305030304" pitchFamily="18" charset="0"/>
              </a:rPr>
            </a:br>
            <a:r>
              <a:rPr lang="en-GB" dirty="0">
                <a:latin typeface="Book Antiqua" panose="02040602050305030304" pitchFamily="18" charset="0"/>
              </a:rPr>
              <a:t>b) -  an inferior division (which supplies the inferior and medial rectus and inferior</a:t>
            </a:r>
            <a:br>
              <a:rPr lang="en-GB" dirty="0">
                <a:latin typeface="Book Antiqua" panose="02040602050305030304" pitchFamily="18" charset="0"/>
              </a:rPr>
            </a:br>
            <a:r>
              <a:rPr lang="en-GB" dirty="0">
                <a:latin typeface="Book Antiqua" panose="02040602050305030304" pitchFamily="18" charset="0"/>
              </a:rPr>
              <a:t>       oblique).</a:t>
            </a:r>
            <a:br>
              <a:rPr lang="en-GB" dirty="0">
                <a:latin typeface="Book Antiqua" panose="02040602050305030304" pitchFamily="18" charset="0"/>
              </a:rPr>
            </a:br>
            <a:r>
              <a:rPr lang="en-GB" dirty="0">
                <a:latin typeface="Book Antiqua" panose="02040602050305030304" pitchFamily="18" charset="0"/>
              </a:rPr>
              <a:t>    -  inferior division also carries presynaptic parasympathetic (visceral efferent) </a:t>
            </a:r>
            <a:r>
              <a:rPr lang="en-GB" dirty="0" err="1">
                <a:latin typeface="Book Antiqua" panose="02040602050305030304" pitchFamily="18" charset="0"/>
              </a:rPr>
              <a:t>fibers</a:t>
            </a:r>
            <a:br>
              <a:rPr lang="en-GB" dirty="0">
                <a:latin typeface="Book Antiqua" panose="02040602050305030304" pitchFamily="18" charset="0"/>
              </a:rPr>
            </a:br>
            <a:r>
              <a:rPr lang="en-GB" dirty="0">
                <a:latin typeface="Book Antiqua" panose="02040602050305030304" pitchFamily="18" charset="0"/>
              </a:rPr>
              <a:t>       to the ciliary ganglion, where they synapse. Postsynaptic </a:t>
            </a:r>
            <a:r>
              <a:rPr lang="en-GB" dirty="0" err="1">
                <a:latin typeface="Book Antiqua" panose="02040602050305030304" pitchFamily="18" charset="0"/>
              </a:rPr>
              <a:t>fibers</a:t>
            </a:r>
            <a:r>
              <a:rPr lang="en-GB" dirty="0">
                <a:latin typeface="Book Antiqua" panose="02040602050305030304" pitchFamily="18" charset="0"/>
              </a:rPr>
              <a:t> from this ganglion</a:t>
            </a:r>
            <a:br>
              <a:rPr lang="en-GB" dirty="0">
                <a:latin typeface="Book Antiqua" panose="02040602050305030304" pitchFamily="18" charset="0"/>
              </a:rPr>
            </a:br>
            <a:r>
              <a:rPr lang="en-GB" dirty="0">
                <a:latin typeface="Book Antiqua" panose="02040602050305030304" pitchFamily="18" charset="0"/>
              </a:rPr>
              <a:t>       pass to the eyeball in the short ciliary nerves to innervate the ciliary body and</a:t>
            </a:r>
            <a:br>
              <a:rPr lang="en-GB" dirty="0">
                <a:latin typeface="Book Antiqua" panose="02040602050305030304" pitchFamily="18" charset="0"/>
              </a:rPr>
            </a:br>
            <a:r>
              <a:rPr lang="en-GB" dirty="0">
                <a:latin typeface="Book Antiqua" panose="02040602050305030304" pitchFamily="18" charset="0"/>
              </a:rPr>
              <a:t>       sphincter </a:t>
            </a:r>
            <a:r>
              <a:rPr lang="en-GB" dirty="0" err="1">
                <a:latin typeface="Book Antiqua" panose="02040602050305030304" pitchFamily="18" charset="0"/>
              </a:rPr>
              <a:t>pupilla</a:t>
            </a:r>
            <a:endParaRPr lang="en-GB" dirty="0">
              <a:latin typeface="Book Antiqua" panose="02040602050305030304" pitchFamily="18" charset="0"/>
            </a:endParaRPr>
          </a:p>
        </p:txBody>
      </p:sp>
      <p:sp>
        <p:nvSpPr>
          <p:cNvPr id="5" name="Title 1">
            <a:extLst>
              <a:ext uri="{FF2B5EF4-FFF2-40B4-BE49-F238E27FC236}">
                <a16:creationId xmlns:a16="http://schemas.microsoft.com/office/drawing/2014/main" id="{13DE0EC1-31C7-188A-C822-73B5F2B5A09C}"/>
              </a:ext>
            </a:extLst>
          </p:cNvPr>
          <p:cNvSpPr txBox="1">
            <a:spLocks noChangeArrowheads="1"/>
          </p:cNvSpPr>
          <p:nvPr/>
        </p:nvSpPr>
        <p:spPr bwMode="auto">
          <a:xfrm>
            <a:off x="1475656" y="13615"/>
            <a:ext cx="6372200" cy="10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III – OCULOMOTOR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OCULOMOTORIUS)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4033931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a:extLst>
              <a:ext uri="{28A0092B-C50C-407E-A947-70E740481C1C}">
                <a14:useLocalDpi xmlns:a14="http://schemas.microsoft.com/office/drawing/2010/main" val="0"/>
              </a:ext>
            </a:extLst>
          </a:blip>
          <a:srcRect l="27164" t="49702" r="27315" b="13612"/>
          <a:stretch>
            <a:fillRect/>
          </a:stretch>
        </p:blipFill>
        <p:spPr bwMode="auto">
          <a:xfrm>
            <a:off x="1071563" y="1214438"/>
            <a:ext cx="6937375" cy="349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2"/>
          <p:cNvSpPr>
            <a:spLocks noChangeArrowheads="1"/>
          </p:cNvSpPr>
          <p:nvPr/>
        </p:nvSpPr>
        <p:spPr bwMode="auto">
          <a:xfrm>
            <a:off x="428625" y="4643438"/>
            <a:ext cx="4429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Latn-CS" dirty="0">
                <a:latin typeface="Book Antiqua" panose="02040602050305030304" pitchFamily="18" charset="0"/>
              </a:rPr>
              <a:t>* </a:t>
            </a:r>
            <a:r>
              <a:rPr lang="en-GB" b="1" dirty="0">
                <a:latin typeface="Book Antiqua" panose="02040602050305030304" pitchFamily="18" charset="0"/>
              </a:rPr>
              <a:t>S</a:t>
            </a:r>
            <a:r>
              <a:rPr lang="sr-Latn-CS" b="1" dirty="0" err="1">
                <a:latin typeface="Book Antiqua" panose="02040602050305030304" pitchFamily="18" charset="0"/>
              </a:rPr>
              <a:t>uperior</a:t>
            </a:r>
            <a:r>
              <a:rPr lang="en-GB" b="1" dirty="0">
                <a:latin typeface="Book Antiqua" panose="02040602050305030304" pitchFamily="18" charset="0"/>
              </a:rPr>
              <a:t> division</a:t>
            </a:r>
            <a:endParaRPr lang="sr-Latn-CS" b="1" dirty="0">
              <a:latin typeface="Book Antiqua" panose="02040602050305030304" pitchFamily="18" charset="0"/>
            </a:endParaRPr>
          </a:p>
          <a:p>
            <a:pPr eaLnBrk="1" hangingPunct="1"/>
            <a:r>
              <a:rPr lang="sr-Latn-CS" dirty="0">
                <a:latin typeface="Book Antiqua" panose="02040602050305030304" pitchFamily="18" charset="0"/>
              </a:rPr>
              <a:t>- m. </a:t>
            </a:r>
            <a:r>
              <a:rPr lang="sr-Latn-CS" dirty="0" err="1">
                <a:latin typeface="Book Antiqua" panose="02040602050305030304" pitchFamily="18" charset="0"/>
              </a:rPr>
              <a:t>rectus</a:t>
            </a:r>
            <a:r>
              <a:rPr lang="sr-Latn-CS" dirty="0">
                <a:latin typeface="Book Antiqua" panose="02040602050305030304" pitchFamily="18" charset="0"/>
              </a:rPr>
              <a:t> </a:t>
            </a:r>
            <a:r>
              <a:rPr lang="sr-Latn-CS" dirty="0" err="1">
                <a:latin typeface="Book Antiqua" panose="02040602050305030304" pitchFamily="18" charset="0"/>
              </a:rPr>
              <a:t>superior</a:t>
            </a:r>
            <a:endParaRPr lang="sr-Latn-CS" dirty="0">
              <a:latin typeface="Book Antiqua" panose="02040602050305030304" pitchFamily="18" charset="0"/>
            </a:endParaRPr>
          </a:p>
          <a:p>
            <a:pPr eaLnBrk="1" hangingPunct="1"/>
            <a:r>
              <a:rPr lang="sr-Latn-CS" dirty="0">
                <a:latin typeface="Book Antiqua" panose="02040602050305030304" pitchFamily="18" charset="0"/>
              </a:rPr>
              <a:t>- m. </a:t>
            </a:r>
            <a:r>
              <a:rPr lang="sr-Latn-CS" dirty="0" err="1">
                <a:latin typeface="Book Antiqua" panose="02040602050305030304" pitchFamily="18" charset="0"/>
              </a:rPr>
              <a:t>levator</a:t>
            </a:r>
            <a:r>
              <a:rPr lang="sr-Latn-CS" dirty="0">
                <a:latin typeface="Book Antiqua" panose="02040602050305030304" pitchFamily="18" charset="0"/>
              </a:rPr>
              <a:t> </a:t>
            </a:r>
            <a:r>
              <a:rPr lang="sr-Latn-CS" dirty="0" err="1">
                <a:latin typeface="Book Antiqua" panose="02040602050305030304" pitchFamily="18" charset="0"/>
              </a:rPr>
              <a:t>palpebrae</a:t>
            </a:r>
            <a:r>
              <a:rPr lang="sr-Latn-CS" dirty="0">
                <a:latin typeface="Book Antiqua" panose="02040602050305030304" pitchFamily="18" charset="0"/>
              </a:rPr>
              <a:t> </a:t>
            </a:r>
            <a:r>
              <a:rPr lang="sr-Latn-CS" dirty="0" err="1">
                <a:latin typeface="Book Antiqua" panose="02040602050305030304" pitchFamily="18" charset="0"/>
              </a:rPr>
              <a:t>superioris</a:t>
            </a:r>
            <a:endParaRPr lang="sr-Latn-CS" dirty="0">
              <a:latin typeface="Book Antiqua" panose="02040602050305030304" pitchFamily="18" charset="0"/>
            </a:endParaRPr>
          </a:p>
          <a:p>
            <a:pPr eaLnBrk="1" hangingPunct="1"/>
            <a:endParaRPr lang="sr-Latn-CS" dirty="0"/>
          </a:p>
        </p:txBody>
      </p:sp>
      <p:sp>
        <p:nvSpPr>
          <p:cNvPr id="14340" name="Rectangle 3"/>
          <p:cNvSpPr>
            <a:spLocks noChangeArrowheads="1"/>
          </p:cNvSpPr>
          <p:nvPr/>
        </p:nvSpPr>
        <p:spPr bwMode="auto">
          <a:xfrm>
            <a:off x="5000625" y="4357688"/>
            <a:ext cx="37147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Latn-CS" dirty="0">
                <a:latin typeface="Book Antiqua" panose="02040602050305030304" pitchFamily="18" charset="0"/>
              </a:rPr>
              <a:t>*  </a:t>
            </a:r>
            <a:r>
              <a:rPr lang="en-GB" b="1" dirty="0">
                <a:latin typeface="Book Antiqua" panose="02040602050305030304" pitchFamily="18" charset="0"/>
              </a:rPr>
              <a:t>Inferior division</a:t>
            </a:r>
            <a:endParaRPr lang="sr-Latn-CS" b="1" dirty="0">
              <a:latin typeface="Book Antiqua" panose="02040602050305030304" pitchFamily="18" charset="0"/>
            </a:endParaRPr>
          </a:p>
          <a:p>
            <a:pPr eaLnBrk="1" hangingPunct="1"/>
            <a:r>
              <a:rPr lang="sr-Latn-CS" dirty="0">
                <a:latin typeface="Book Antiqua" panose="02040602050305030304" pitchFamily="18" charset="0"/>
              </a:rPr>
              <a:t>-  m. rectus medi</a:t>
            </a:r>
            <a:r>
              <a:rPr lang="en-GB" dirty="0" err="1">
                <a:latin typeface="Book Antiqua" panose="02040602050305030304" pitchFamily="18" charset="0"/>
              </a:rPr>
              <a:t>alis</a:t>
            </a:r>
            <a:endParaRPr lang="sr-Latn-CS" dirty="0">
              <a:latin typeface="Book Antiqua" panose="02040602050305030304" pitchFamily="18" charset="0"/>
            </a:endParaRPr>
          </a:p>
          <a:p>
            <a:pPr eaLnBrk="1" hangingPunct="1"/>
            <a:r>
              <a:rPr lang="sr-Latn-CS" dirty="0">
                <a:latin typeface="Book Antiqua" panose="02040602050305030304" pitchFamily="18" charset="0"/>
              </a:rPr>
              <a:t>-  m. rectus inferior</a:t>
            </a:r>
          </a:p>
          <a:p>
            <a:pPr eaLnBrk="1" hangingPunct="1"/>
            <a:r>
              <a:rPr lang="sr-Latn-CS" dirty="0">
                <a:latin typeface="Book Antiqua" panose="02040602050305030304" pitchFamily="18" charset="0"/>
              </a:rPr>
              <a:t>-  m. obliqus inferior</a:t>
            </a:r>
          </a:p>
          <a:p>
            <a:pPr eaLnBrk="1" hangingPunct="1"/>
            <a:r>
              <a:rPr lang="sr-Latn-CS" dirty="0">
                <a:latin typeface="Book Antiqua" panose="02040602050305030304" pitchFamily="18" charset="0"/>
              </a:rPr>
              <a:t>-  R</a:t>
            </a:r>
            <a:r>
              <a:rPr lang="en-GB" dirty="0" err="1">
                <a:latin typeface="Book Antiqua" panose="02040602050305030304" pitchFamily="18" charset="0"/>
              </a:rPr>
              <a:t>oot</a:t>
            </a:r>
            <a:r>
              <a:rPr lang="en-GB" dirty="0">
                <a:latin typeface="Book Antiqua" panose="02040602050305030304" pitchFamily="18" charset="0"/>
              </a:rPr>
              <a:t> for</a:t>
            </a:r>
            <a:r>
              <a:rPr lang="sr-Latn-CS" dirty="0">
                <a:latin typeface="Book Antiqua" panose="02040602050305030304" pitchFamily="18" charset="0"/>
              </a:rPr>
              <a:t> ganglion </a:t>
            </a:r>
            <a:r>
              <a:rPr lang="sr-Latn-CS" dirty="0" err="1">
                <a:latin typeface="Book Antiqua" panose="02040602050305030304" pitchFamily="18" charset="0"/>
              </a:rPr>
              <a:t>ciliare</a:t>
            </a:r>
            <a:r>
              <a:rPr lang="sr-Latn-CS" dirty="0">
                <a:latin typeface="Book Antiqua" panose="02040602050305030304" pitchFamily="18" charset="0"/>
              </a:rPr>
              <a:t> </a:t>
            </a:r>
            <a:r>
              <a:rPr lang="en-GB" dirty="0">
                <a:latin typeface="Book Antiqua" panose="02040602050305030304" pitchFamily="18" charset="0"/>
              </a:rPr>
              <a:t>for</a:t>
            </a:r>
            <a:r>
              <a:rPr lang="sr-Latn-CS" dirty="0">
                <a:latin typeface="Book Antiqua" panose="02040602050305030304" pitchFamily="18" charset="0"/>
              </a:rPr>
              <a:t>:</a:t>
            </a:r>
            <a:br>
              <a:rPr lang="sr-Latn-CS" dirty="0">
                <a:latin typeface="Book Antiqua" panose="02040602050305030304" pitchFamily="18" charset="0"/>
              </a:rPr>
            </a:br>
            <a:r>
              <a:rPr lang="sr-Latn-CS" dirty="0">
                <a:latin typeface="Book Antiqua" panose="02040602050305030304" pitchFamily="18" charset="0"/>
              </a:rPr>
              <a:t>	-  m. sphincter pupillae</a:t>
            </a:r>
          </a:p>
          <a:p>
            <a:pPr eaLnBrk="1" hangingPunct="1"/>
            <a:r>
              <a:rPr lang="sr-Latn-CS" dirty="0">
                <a:latin typeface="Book Antiqua" panose="02040602050305030304" pitchFamily="18" charset="0"/>
              </a:rPr>
              <a:t>	-  m. ciliaris</a:t>
            </a:r>
          </a:p>
        </p:txBody>
      </p:sp>
      <p:sp>
        <p:nvSpPr>
          <p:cNvPr id="14342" name="Rounded Rectangle 9"/>
          <p:cNvSpPr>
            <a:spLocks noChangeArrowheads="1"/>
          </p:cNvSpPr>
          <p:nvPr/>
        </p:nvSpPr>
        <p:spPr bwMode="auto">
          <a:xfrm>
            <a:off x="1500188" y="2286000"/>
            <a:ext cx="1428750" cy="357188"/>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DEB9A45D-0386-CF77-4EE5-2E1E57EDADCC}"/>
              </a:ext>
            </a:extLst>
          </p:cNvPr>
          <p:cNvSpPr txBox="1">
            <a:spLocks noChangeArrowheads="1"/>
          </p:cNvSpPr>
          <p:nvPr/>
        </p:nvSpPr>
        <p:spPr bwMode="auto">
          <a:xfrm>
            <a:off x="1475656" y="13615"/>
            <a:ext cx="6372200" cy="10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III – OCULOMOTOR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OCULOMOTORIUS)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2">
            <a:extLst>
              <a:ext uri="{28A0092B-C50C-407E-A947-70E740481C1C}">
                <a14:useLocalDpi xmlns:a14="http://schemas.microsoft.com/office/drawing/2010/main" val="0"/>
              </a:ext>
            </a:extLst>
          </a:blip>
          <a:srcRect l="27164" t="49702" r="27315" b="13612"/>
          <a:stretch>
            <a:fillRect/>
          </a:stretch>
        </p:blipFill>
        <p:spPr bwMode="auto">
          <a:xfrm>
            <a:off x="1000125" y="1000125"/>
            <a:ext cx="6937375" cy="349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ounded Rectangle 9"/>
          <p:cNvSpPr>
            <a:spLocks noChangeArrowheads="1"/>
          </p:cNvSpPr>
          <p:nvPr/>
        </p:nvSpPr>
        <p:spPr bwMode="auto">
          <a:xfrm>
            <a:off x="1000125" y="2500313"/>
            <a:ext cx="1428750" cy="357187"/>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15365" name="Rectangle 6"/>
          <p:cNvSpPr>
            <a:spLocks noChangeArrowheads="1"/>
          </p:cNvSpPr>
          <p:nvPr/>
        </p:nvSpPr>
        <p:spPr bwMode="auto">
          <a:xfrm>
            <a:off x="0" y="4357688"/>
            <a:ext cx="586814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Nucleus located in mesencephalon (midbrain)</a:t>
            </a: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Somatic motor: nucleus n. </a:t>
            </a:r>
            <a:r>
              <a:rPr lang="en-US" altLang="en-US" dirty="0" err="1">
                <a:latin typeface="Book Antiqua" panose="02040602050305030304" pitchFamily="18" charset="0"/>
                <a:cs typeface="Times New Roman" panose="02020603050405020304" pitchFamily="18" charset="0"/>
              </a:rPr>
              <a:t>trochlearis</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exits midbrain on dorsal surface of brainstem</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and then turns and passes over the ventral</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surface of brainstem</a:t>
            </a: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Traverse through the lateral wall of </a:t>
            </a:r>
            <a:r>
              <a:rPr lang="en-US" altLang="en-US" dirty="0">
                <a:latin typeface="Book Antiqua" panose="02040602050305030304" pitchFamily="18" charset="0"/>
                <a:cs typeface="Times New Roman" panose="02020603050405020304" pitchFamily="18" charset="0"/>
              </a:rPr>
              <a:t> sinus </a:t>
            </a:r>
            <a:r>
              <a:rPr lang="en-US" altLang="en-US" dirty="0" err="1">
                <a:latin typeface="Book Antiqua" panose="02040602050305030304" pitchFamily="18" charset="0"/>
                <a:cs typeface="Times New Roman" panose="02020603050405020304" pitchFamily="18" charset="0"/>
              </a:rPr>
              <a:t>cavernosus</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Enters the orbit through superior orbital fissure</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fissur</a:t>
            </a:r>
            <a:r>
              <a:rPr lang="sr-Cyrl-CS" altLang="en-US" dirty="0">
                <a:latin typeface="Book Antiqua" panose="02040602050305030304" pitchFamily="18" charset="0"/>
                <a:cs typeface="Times New Roman" panose="02020603050405020304" pitchFamily="18" charset="0"/>
              </a:rPr>
              <a:t>а</a:t>
            </a:r>
            <a:r>
              <a:rPr lang="en-US" altLang="en-US" dirty="0">
                <a:latin typeface="Book Antiqua" panose="02040602050305030304" pitchFamily="18" charset="0"/>
                <a:cs typeface="Times New Roman" panose="02020603050405020304" pitchFamily="18" charset="0"/>
              </a:rPr>
              <a:t> orbitalis superior)</a:t>
            </a:r>
          </a:p>
        </p:txBody>
      </p:sp>
      <p:sp>
        <p:nvSpPr>
          <p:cNvPr id="15366" name="Rectangle 7"/>
          <p:cNvSpPr>
            <a:spLocks noChangeArrowheads="1"/>
          </p:cNvSpPr>
          <p:nvPr/>
        </p:nvSpPr>
        <p:spPr bwMode="auto">
          <a:xfrm>
            <a:off x="5843592" y="4361181"/>
            <a:ext cx="3071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Somatic motor innervation</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for 1 extra-ocular muscle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obliquus superior</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C07DDDDF-1350-661A-0D90-8E8D885E1916}"/>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IV – TROCHLEAR NERVE (N.TROCHLEARIS)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2">
            <a:extLst>
              <a:ext uri="{28A0092B-C50C-407E-A947-70E740481C1C}">
                <a14:useLocalDpi xmlns:a14="http://schemas.microsoft.com/office/drawing/2010/main" val="0"/>
              </a:ext>
            </a:extLst>
          </a:blip>
          <a:srcRect l="23729" t="29318" r="21764" b="7330"/>
          <a:stretch>
            <a:fillRect/>
          </a:stretch>
        </p:blipFill>
        <p:spPr bwMode="auto">
          <a:xfrm>
            <a:off x="1143000" y="1214438"/>
            <a:ext cx="6645275" cy="482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44D135C-974C-2833-09BD-424F48C50D0F}"/>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IV – TROCHLEAR NERVE (N.TROCHLEARIS)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2">
            <a:extLst>
              <a:ext uri="{28A0092B-C50C-407E-A947-70E740481C1C}">
                <a14:useLocalDpi xmlns:a14="http://schemas.microsoft.com/office/drawing/2010/main" val="0"/>
              </a:ext>
            </a:extLst>
          </a:blip>
          <a:srcRect l="27164" t="49702" r="27315" b="13612"/>
          <a:stretch>
            <a:fillRect/>
          </a:stretch>
        </p:blipFill>
        <p:spPr bwMode="auto">
          <a:xfrm>
            <a:off x="971600" y="574848"/>
            <a:ext cx="6937375" cy="349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ounded Rectangle 9"/>
          <p:cNvSpPr>
            <a:spLocks noChangeArrowheads="1"/>
          </p:cNvSpPr>
          <p:nvPr/>
        </p:nvSpPr>
        <p:spPr bwMode="auto">
          <a:xfrm>
            <a:off x="755576" y="3140968"/>
            <a:ext cx="1428750" cy="357188"/>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17413" name="Rectangle 6"/>
          <p:cNvSpPr>
            <a:spLocks noChangeArrowheads="1"/>
          </p:cNvSpPr>
          <p:nvPr/>
        </p:nvSpPr>
        <p:spPr bwMode="auto">
          <a:xfrm>
            <a:off x="179512" y="3982063"/>
            <a:ext cx="55006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Nucleus located in pons:</a:t>
            </a: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Somatic motor: nucleus n. </a:t>
            </a:r>
            <a:r>
              <a:rPr lang="en-US" altLang="en-US" dirty="0" err="1">
                <a:latin typeface="Book Antiqua" panose="02040602050305030304" pitchFamily="18" charset="0"/>
                <a:cs typeface="Times New Roman" panose="02020603050405020304" pitchFamily="18" charset="0"/>
              </a:rPr>
              <a:t>abducentis</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Exits the pons through</a:t>
            </a:r>
            <a:r>
              <a:rPr lang="pl-PL"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cs typeface="Times New Roman" panose="02020603050405020304" pitchFamily="18" charset="0"/>
              </a:rPr>
              <a:t>sulcus </a:t>
            </a:r>
            <a:r>
              <a:rPr lang="en-US" altLang="en-US" dirty="0" err="1">
                <a:latin typeface="Book Antiqua" panose="02040602050305030304" pitchFamily="18" charset="0"/>
                <a:cs typeface="Times New Roman" panose="02020603050405020304" pitchFamily="18" charset="0"/>
              </a:rPr>
              <a:t>bulbopontinus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Pass through </a:t>
            </a:r>
            <a:r>
              <a:rPr lang="en-US" altLang="en-US" dirty="0">
                <a:latin typeface="Book Antiqua" panose="02040602050305030304" pitchFamily="18" charset="0"/>
                <a:cs typeface="Times New Roman" panose="02020603050405020304" pitchFamily="18" charset="0"/>
              </a:rPr>
              <a:t>hiatus </a:t>
            </a:r>
            <a:r>
              <a:rPr lang="en-US" altLang="en-US" dirty="0" err="1">
                <a:latin typeface="Book Antiqua" panose="02040602050305030304" pitchFamily="18" charset="0"/>
                <a:cs typeface="Times New Roman" panose="02020603050405020304" pitchFamily="18" charset="0"/>
              </a:rPr>
              <a:t>tentorii</a:t>
            </a:r>
            <a:r>
              <a:rPr lang="en-US" altLang="en-US" dirty="0">
                <a:latin typeface="Book Antiqua" panose="02040602050305030304" pitchFamily="18" charset="0"/>
                <a:cs typeface="Times New Roman" panose="02020603050405020304" pitchFamily="18" charset="0"/>
              </a:rPr>
              <a:t> of tentorium cerebelli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as formation of dura matter</a:t>
            </a:r>
          </a:p>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Passes through the </a:t>
            </a:r>
            <a:r>
              <a:rPr lang="en-US" altLang="en-US" dirty="0">
                <a:latin typeface="Book Antiqua" panose="02040602050305030304" pitchFamily="18" charset="0"/>
                <a:cs typeface="Times New Roman" panose="02020603050405020304" pitchFamily="18" charset="0"/>
              </a:rPr>
              <a:t>sinus </a:t>
            </a:r>
            <a:r>
              <a:rPr lang="en-US" altLang="en-US" dirty="0" err="1">
                <a:latin typeface="Book Antiqua" panose="02040602050305030304" pitchFamily="18" charset="0"/>
                <a:cs typeface="Times New Roman" panose="02020603050405020304" pitchFamily="18" charset="0"/>
              </a:rPr>
              <a:t>cavernosus</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surrounded by the venous blood in the same manner as the internal carotid artery, which it parallels in the sinus</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Enters the orbit through superior orbital fissure</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fissur</a:t>
            </a:r>
            <a:r>
              <a:rPr lang="sr-Cyrl-CS" altLang="en-US" dirty="0">
                <a:latin typeface="Book Antiqua" panose="02040602050305030304" pitchFamily="18" charset="0"/>
                <a:cs typeface="Times New Roman" panose="02020603050405020304" pitchFamily="18" charset="0"/>
              </a:rPr>
              <a:t>а</a:t>
            </a:r>
            <a:r>
              <a:rPr lang="en-US" altLang="en-US" dirty="0">
                <a:latin typeface="Book Antiqua" panose="02040602050305030304" pitchFamily="18" charset="0"/>
                <a:cs typeface="Times New Roman" panose="02020603050405020304" pitchFamily="18" charset="0"/>
              </a:rPr>
              <a:t> orbitalis superior)</a:t>
            </a:r>
          </a:p>
        </p:txBody>
      </p:sp>
      <p:sp>
        <p:nvSpPr>
          <p:cNvPr id="17414" name="Rectangle 7"/>
          <p:cNvSpPr>
            <a:spLocks noChangeArrowheads="1"/>
          </p:cNvSpPr>
          <p:nvPr/>
        </p:nvSpPr>
        <p:spPr bwMode="auto">
          <a:xfrm>
            <a:off x="5680199" y="3978698"/>
            <a:ext cx="3071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S</a:t>
            </a:r>
            <a:r>
              <a:rPr lang="en-GB" altLang="en-US" dirty="0" err="1">
                <a:latin typeface="Book Antiqua" panose="02040602050305030304" pitchFamily="18" charset="0"/>
                <a:cs typeface="Times New Roman" panose="02020603050405020304" pitchFamily="18" charset="0"/>
              </a:rPr>
              <a:t>omatic</a:t>
            </a:r>
            <a:r>
              <a:rPr lang="en-GB" altLang="en-US" dirty="0">
                <a:latin typeface="Book Antiqua" panose="02040602050305030304" pitchFamily="18" charset="0"/>
                <a:cs typeface="Times New Roman" panose="02020603050405020304" pitchFamily="18" charset="0"/>
              </a:rPr>
              <a:t> motor innervation</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for 1 extra-ocular muscle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rectus lateralis</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2E11A09F-AFA2-C58B-9476-72A44E6A04E0}"/>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 – ABDUCENT NERVE (N.ABDUCENS)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592" r="31445" b="11633"/>
          <a:stretch>
            <a:fillRect/>
          </a:stretch>
        </p:blipFill>
        <p:spPr bwMode="auto">
          <a:xfrm>
            <a:off x="2428875" y="500063"/>
            <a:ext cx="4392613" cy="598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551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2">
            <a:extLst>
              <a:ext uri="{28A0092B-C50C-407E-A947-70E740481C1C}">
                <a14:useLocalDpi xmlns:a14="http://schemas.microsoft.com/office/drawing/2010/main" val="0"/>
              </a:ext>
            </a:extLst>
          </a:blip>
          <a:srcRect l="19473" t="20943" r="18005" b="27222"/>
          <a:stretch>
            <a:fillRect/>
          </a:stretch>
        </p:blipFill>
        <p:spPr bwMode="auto">
          <a:xfrm>
            <a:off x="714375" y="1500188"/>
            <a:ext cx="7623175"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D5A692E8-C97F-1781-0B55-7A47A584CB8D}"/>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 – ABDUCENT NERVE (N.ABDUCENS)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10"/>
          <p:cNvSpPr>
            <a:spLocks noChangeArrowheads="1"/>
          </p:cNvSpPr>
          <p:nvPr/>
        </p:nvSpPr>
        <p:spPr bwMode="auto">
          <a:xfrm>
            <a:off x="107504" y="1132493"/>
            <a:ext cx="807243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has somatic sensory and somatic motor</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GB" altLang="en-US" dirty="0" err="1">
                <a:latin typeface="Book Antiqua" panose="02040602050305030304" pitchFamily="18" charset="0"/>
                <a:cs typeface="Times New Roman" panose="02020603050405020304" pitchFamily="18" charset="0"/>
              </a:rPr>
              <a:t>fibers</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Motor innervation </a:t>
            </a:r>
            <a:r>
              <a:rPr lang="en-GB" altLang="en-US" dirty="0">
                <a:latin typeface="Book Antiqua" panose="02040602050305030304" pitchFamily="18" charset="0"/>
                <a:cs typeface="Times New Roman" panose="02020603050405020304" pitchFamily="18" charset="0"/>
              </a:rPr>
              <a:t>of all of </a:t>
            </a:r>
            <a:r>
              <a:rPr lang="sr-Cyrl-CS" altLang="en-US" dirty="0">
                <a:latin typeface="Book Antiqua" panose="02040602050305030304" pitchFamily="18" charset="0"/>
                <a:cs typeface="Times New Roman" panose="02020603050405020304" pitchFamily="18" charset="0"/>
              </a:rPr>
              <a:t>4</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masticatory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muscles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masseter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m. temporalis</a:t>
            </a:r>
          </a:p>
          <a:p>
            <a:pPr eaLnBrk="1" hangingPunct="1"/>
            <a:r>
              <a:rPr lang="en-US" altLang="en-US" dirty="0">
                <a:latin typeface="Book Antiqua" panose="02040602050305030304" pitchFamily="18" charset="0"/>
              </a:rPr>
              <a:t>	-  m. </a:t>
            </a:r>
            <a:r>
              <a:rPr lang="en-US" altLang="en-US" dirty="0" err="1">
                <a:latin typeface="Book Antiqua" panose="02040602050305030304" pitchFamily="18" charset="0"/>
              </a:rPr>
              <a:t>pterygoideus</a:t>
            </a:r>
            <a:r>
              <a:rPr lang="en-US" altLang="en-US" dirty="0">
                <a:latin typeface="Book Antiqua" panose="02040602050305030304" pitchFamily="18" charset="0"/>
              </a:rPr>
              <a:t> lateralis</a:t>
            </a:r>
          </a:p>
          <a:p>
            <a:pPr eaLnBrk="1" hangingPunct="1"/>
            <a:r>
              <a:rPr lang="en-US" altLang="en-US" dirty="0">
                <a:latin typeface="Book Antiqua" panose="02040602050305030304" pitchFamily="18" charset="0"/>
              </a:rPr>
              <a:t>	-  m. </a:t>
            </a:r>
            <a:r>
              <a:rPr lang="en-US" altLang="en-US" dirty="0" err="1">
                <a:latin typeface="Book Antiqua" panose="02040602050305030304" pitchFamily="18" charset="0"/>
              </a:rPr>
              <a:t>pterygoideus</a:t>
            </a:r>
            <a:r>
              <a:rPr lang="en-US" altLang="en-US" dirty="0">
                <a:latin typeface="Book Antiqua" panose="02040602050305030304" pitchFamily="18" charset="0"/>
              </a:rPr>
              <a:t> medialis</a:t>
            </a:r>
            <a:br>
              <a:rPr lang="en-US" altLang="en-US" dirty="0">
                <a:latin typeface="Book Antiqua" panose="02040602050305030304" pitchFamily="18" charset="0"/>
              </a:rPr>
            </a:br>
            <a:r>
              <a:rPr lang="en-GB" altLang="en-US" dirty="0">
                <a:latin typeface="Book Antiqua" panose="02040602050305030304" pitchFamily="18" charset="0"/>
              </a:rPr>
              <a:t>as well as</a:t>
            </a:r>
            <a:r>
              <a:rPr lang="en-US" altLang="en-US" dirty="0">
                <a:latin typeface="Book Antiqua" panose="02040602050305030304" pitchFamily="18" charset="0"/>
              </a:rPr>
              <a:t>: -  m. digastricus (venter anterior)</a:t>
            </a:r>
            <a:br>
              <a:rPr lang="en-US" altLang="en-US" dirty="0">
                <a:latin typeface="Book Antiqua" panose="02040602050305030304" pitchFamily="18" charset="0"/>
              </a:rPr>
            </a:br>
            <a:r>
              <a:rPr lang="en-US" altLang="en-US" dirty="0">
                <a:latin typeface="Book Antiqua" panose="02040602050305030304" pitchFamily="18" charset="0"/>
              </a:rPr>
              <a:t>	   -  m. </a:t>
            </a:r>
            <a:r>
              <a:rPr lang="en-US" altLang="en-US" dirty="0" err="1">
                <a:latin typeface="Book Antiqua" panose="02040602050305030304" pitchFamily="18" charset="0"/>
              </a:rPr>
              <a:t>mylohyoideus</a:t>
            </a:r>
            <a:br>
              <a:rPr lang="en-US" altLang="en-US" dirty="0">
                <a:latin typeface="Book Antiqua" panose="02040602050305030304" pitchFamily="18" charset="0"/>
              </a:rPr>
            </a:br>
            <a:r>
              <a:rPr lang="en-US" altLang="en-US" dirty="0">
                <a:latin typeface="Book Antiqua" panose="02040602050305030304" pitchFamily="18" charset="0"/>
              </a:rPr>
              <a:t>	   -  m. tensor </a:t>
            </a:r>
            <a:r>
              <a:rPr lang="en-US" altLang="en-US" dirty="0" err="1">
                <a:latin typeface="Book Antiqua" panose="02040602050305030304" pitchFamily="18" charset="0"/>
              </a:rPr>
              <a:t>veli</a:t>
            </a:r>
            <a:r>
              <a:rPr lang="en-US" altLang="en-US" dirty="0">
                <a:latin typeface="Book Antiqua" panose="02040602050305030304" pitchFamily="18" charset="0"/>
              </a:rPr>
              <a:t> palatini</a:t>
            </a:r>
            <a:br>
              <a:rPr lang="en-US" altLang="en-US" dirty="0">
                <a:latin typeface="Book Antiqua" panose="02040602050305030304" pitchFamily="18" charset="0"/>
              </a:rPr>
            </a:br>
            <a:r>
              <a:rPr lang="en-US" altLang="en-US" dirty="0">
                <a:latin typeface="Book Antiqua" panose="02040602050305030304" pitchFamily="18" charset="0"/>
              </a:rPr>
              <a:t>	   -  m. tensor tympani</a:t>
            </a:r>
          </a:p>
        </p:txBody>
      </p:sp>
      <p:pic>
        <p:nvPicPr>
          <p:cNvPr id="19460" name="Picture 11"/>
          <p:cNvPicPr>
            <a:picLocks noChangeArrowheads="1"/>
          </p:cNvPicPr>
          <p:nvPr/>
        </p:nvPicPr>
        <p:blipFill>
          <a:blip r:embed="rId2">
            <a:extLst>
              <a:ext uri="{28A0092B-C50C-407E-A947-70E740481C1C}">
                <a14:useLocalDpi xmlns:a14="http://schemas.microsoft.com/office/drawing/2010/main" val="0"/>
              </a:ext>
            </a:extLst>
          </a:blip>
          <a:srcRect l="18652" t="9161" r="18806" b="14108"/>
          <a:stretch>
            <a:fillRect/>
          </a:stretch>
        </p:blipFill>
        <p:spPr bwMode="auto">
          <a:xfrm>
            <a:off x="4857750" y="1214438"/>
            <a:ext cx="39655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461" name="Straight Connector 13"/>
          <p:cNvCxnSpPr>
            <a:cxnSpLocks noChangeShapeType="1"/>
          </p:cNvCxnSpPr>
          <p:nvPr/>
        </p:nvCxnSpPr>
        <p:spPr bwMode="auto">
          <a:xfrm>
            <a:off x="7143750" y="5429250"/>
            <a:ext cx="642938"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19462" name="Straight Connector 14"/>
          <p:cNvCxnSpPr>
            <a:cxnSpLocks noChangeShapeType="1"/>
          </p:cNvCxnSpPr>
          <p:nvPr/>
        </p:nvCxnSpPr>
        <p:spPr bwMode="auto">
          <a:xfrm>
            <a:off x="7429500" y="5143500"/>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19463" name="Straight Connector 17"/>
          <p:cNvCxnSpPr>
            <a:cxnSpLocks noChangeShapeType="1"/>
          </p:cNvCxnSpPr>
          <p:nvPr/>
        </p:nvCxnSpPr>
        <p:spPr bwMode="auto">
          <a:xfrm>
            <a:off x="7786688" y="4714875"/>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19464" name="Straight Connector 18"/>
          <p:cNvCxnSpPr>
            <a:cxnSpLocks noChangeShapeType="1"/>
          </p:cNvCxnSpPr>
          <p:nvPr/>
        </p:nvCxnSpPr>
        <p:spPr bwMode="auto">
          <a:xfrm>
            <a:off x="6500813" y="6215063"/>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19465" name="Straight Connector 19"/>
          <p:cNvCxnSpPr>
            <a:cxnSpLocks noChangeShapeType="1"/>
          </p:cNvCxnSpPr>
          <p:nvPr/>
        </p:nvCxnSpPr>
        <p:spPr bwMode="auto">
          <a:xfrm>
            <a:off x="6858000" y="6000750"/>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19466" name="Straight Connector 20"/>
          <p:cNvCxnSpPr>
            <a:cxnSpLocks noChangeShapeType="1"/>
          </p:cNvCxnSpPr>
          <p:nvPr/>
        </p:nvCxnSpPr>
        <p:spPr bwMode="auto">
          <a:xfrm>
            <a:off x="7858125" y="4071938"/>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8B81B048-C7D8-E047-9BD9-3F152B22C909}"/>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 – TRIGEMINAL NERVE (N.TRIGEMINUS)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10"/>
          <p:cNvSpPr>
            <a:spLocks noChangeArrowheads="1"/>
          </p:cNvSpPr>
          <p:nvPr/>
        </p:nvSpPr>
        <p:spPr bwMode="auto">
          <a:xfrm>
            <a:off x="0" y="1110774"/>
            <a:ext cx="80724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Sensory </a:t>
            </a:r>
            <a:r>
              <a:rPr lang="en-GB" altLang="en-US" dirty="0">
                <a:latin typeface="Book Antiqua" panose="02040602050305030304" pitchFamily="18" charset="0"/>
                <a:cs typeface="Times New Roman" panose="02020603050405020304" pitchFamily="18" charset="0"/>
              </a:rPr>
              <a:t>innervation of</a:t>
            </a: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skin of the face and forehead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mucous layer of oral and nasal cavity</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anterior</a:t>
            </a:r>
            <a:r>
              <a:rPr lang="en-US" altLang="en-US" dirty="0">
                <a:latin typeface="Book Antiqua" panose="02040602050305030304" pitchFamily="18" charset="0"/>
              </a:rPr>
              <a:t> 2/3 </a:t>
            </a:r>
            <a:r>
              <a:rPr lang="en-GB" altLang="en-US" dirty="0">
                <a:latin typeface="Book Antiqua" panose="02040602050305030304" pitchFamily="18" charset="0"/>
              </a:rPr>
              <a:t>of tongue</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teeth of upper and lower jaw</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eyelids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fibrous and vascular layer </a:t>
            </a:r>
            <a:r>
              <a:rPr lang="en-US" altLang="en-US" dirty="0">
                <a:latin typeface="Book Antiqua" panose="02040602050305030304" pitchFamily="18" charset="0"/>
              </a:rPr>
              <a:t> </a:t>
            </a:r>
            <a:r>
              <a:rPr lang="en-GB" altLang="en-US" dirty="0">
                <a:latin typeface="Book Antiqua" panose="02040602050305030304" pitchFamily="18" charset="0"/>
              </a:rPr>
              <a:t>of eyeball</a:t>
            </a:r>
            <a:br>
              <a:rPr lang="en-GB"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parts of </a:t>
            </a:r>
            <a:r>
              <a:rPr lang="en-US" altLang="en-US" dirty="0">
                <a:latin typeface="Book Antiqua" panose="02040602050305030304" pitchFamily="18" charset="0"/>
              </a:rPr>
              <a:t>dura mater</a:t>
            </a:r>
          </a:p>
        </p:txBody>
      </p:sp>
      <p:pic>
        <p:nvPicPr>
          <p:cNvPr id="20484" name="Picture 11"/>
          <p:cNvPicPr>
            <a:picLocks noChangeArrowheads="1"/>
          </p:cNvPicPr>
          <p:nvPr/>
        </p:nvPicPr>
        <p:blipFill>
          <a:blip r:embed="rId2">
            <a:extLst>
              <a:ext uri="{28A0092B-C50C-407E-A947-70E740481C1C}">
                <a14:useLocalDpi xmlns:a14="http://schemas.microsoft.com/office/drawing/2010/main" val="0"/>
              </a:ext>
            </a:extLst>
          </a:blip>
          <a:srcRect l="18652" t="8121" r="18806" b="14108"/>
          <a:stretch>
            <a:fillRect/>
          </a:stretch>
        </p:blipFill>
        <p:spPr bwMode="auto">
          <a:xfrm>
            <a:off x="4857750" y="1143000"/>
            <a:ext cx="396557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485" name="Straight Connector 13"/>
          <p:cNvCxnSpPr>
            <a:cxnSpLocks noChangeShapeType="1"/>
          </p:cNvCxnSpPr>
          <p:nvPr/>
        </p:nvCxnSpPr>
        <p:spPr bwMode="auto">
          <a:xfrm>
            <a:off x="5000625" y="3214688"/>
            <a:ext cx="785813"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86" name="Straight Connector 14"/>
          <p:cNvCxnSpPr>
            <a:cxnSpLocks noChangeShapeType="1"/>
          </p:cNvCxnSpPr>
          <p:nvPr/>
        </p:nvCxnSpPr>
        <p:spPr bwMode="auto">
          <a:xfrm>
            <a:off x="5000625" y="2500313"/>
            <a:ext cx="857250"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87" name="Straight Connector 17"/>
          <p:cNvCxnSpPr>
            <a:cxnSpLocks noChangeShapeType="1"/>
          </p:cNvCxnSpPr>
          <p:nvPr/>
        </p:nvCxnSpPr>
        <p:spPr bwMode="auto">
          <a:xfrm>
            <a:off x="5072063" y="1928813"/>
            <a:ext cx="71437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88" name="Straight Connector 18"/>
          <p:cNvCxnSpPr>
            <a:cxnSpLocks noChangeShapeType="1"/>
          </p:cNvCxnSpPr>
          <p:nvPr/>
        </p:nvCxnSpPr>
        <p:spPr bwMode="auto">
          <a:xfrm>
            <a:off x="5429250" y="1643063"/>
            <a:ext cx="642938"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89" name="Straight Connector 19"/>
          <p:cNvCxnSpPr>
            <a:cxnSpLocks noChangeShapeType="1"/>
          </p:cNvCxnSpPr>
          <p:nvPr/>
        </p:nvCxnSpPr>
        <p:spPr bwMode="auto">
          <a:xfrm>
            <a:off x="4929188" y="3429000"/>
            <a:ext cx="785812"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0" name="Straight Connector 20"/>
          <p:cNvCxnSpPr>
            <a:cxnSpLocks noChangeShapeType="1"/>
          </p:cNvCxnSpPr>
          <p:nvPr/>
        </p:nvCxnSpPr>
        <p:spPr bwMode="auto">
          <a:xfrm>
            <a:off x="5786438" y="1357313"/>
            <a:ext cx="642937"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1" name="Straight Connector 25"/>
          <p:cNvCxnSpPr>
            <a:cxnSpLocks noChangeShapeType="1"/>
          </p:cNvCxnSpPr>
          <p:nvPr/>
        </p:nvCxnSpPr>
        <p:spPr bwMode="auto">
          <a:xfrm>
            <a:off x="4929188" y="3786188"/>
            <a:ext cx="642937"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2" name="Straight Connector 26"/>
          <p:cNvCxnSpPr>
            <a:cxnSpLocks noChangeShapeType="1"/>
          </p:cNvCxnSpPr>
          <p:nvPr/>
        </p:nvCxnSpPr>
        <p:spPr bwMode="auto">
          <a:xfrm>
            <a:off x="4786313" y="4429125"/>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3" name="Straight Connector 27"/>
          <p:cNvCxnSpPr>
            <a:cxnSpLocks noChangeShapeType="1"/>
          </p:cNvCxnSpPr>
          <p:nvPr/>
        </p:nvCxnSpPr>
        <p:spPr bwMode="auto">
          <a:xfrm>
            <a:off x="4929188" y="4786313"/>
            <a:ext cx="642937"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4" name="Straight Connector 28"/>
          <p:cNvCxnSpPr>
            <a:cxnSpLocks noChangeShapeType="1"/>
          </p:cNvCxnSpPr>
          <p:nvPr/>
        </p:nvCxnSpPr>
        <p:spPr bwMode="auto">
          <a:xfrm>
            <a:off x="5214938" y="6286500"/>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5" name="Straight Connector 29"/>
          <p:cNvCxnSpPr>
            <a:cxnSpLocks noChangeShapeType="1"/>
          </p:cNvCxnSpPr>
          <p:nvPr/>
        </p:nvCxnSpPr>
        <p:spPr bwMode="auto">
          <a:xfrm>
            <a:off x="6429375" y="4572000"/>
            <a:ext cx="642938"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6" name="Straight Connector 30"/>
          <p:cNvCxnSpPr>
            <a:cxnSpLocks noChangeShapeType="1"/>
          </p:cNvCxnSpPr>
          <p:nvPr/>
        </p:nvCxnSpPr>
        <p:spPr bwMode="auto">
          <a:xfrm>
            <a:off x="6500813" y="5000625"/>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0497" name="Straight Connector 31"/>
          <p:cNvCxnSpPr>
            <a:cxnSpLocks noChangeShapeType="1"/>
          </p:cNvCxnSpPr>
          <p:nvPr/>
        </p:nvCxnSpPr>
        <p:spPr bwMode="auto">
          <a:xfrm>
            <a:off x="6429375" y="5572125"/>
            <a:ext cx="642938"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56A95AE7-F241-3A08-1D70-7D05F8EFB71E}"/>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 – TRIGEMINAL NERVE (N.TRIGEMINUS)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11"/>
          <p:cNvPicPr>
            <a:picLocks noChangeArrowheads="1"/>
          </p:cNvPicPr>
          <p:nvPr/>
        </p:nvPicPr>
        <p:blipFill>
          <a:blip r:embed="rId2">
            <a:extLst>
              <a:ext uri="{28A0092B-C50C-407E-A947-70E740481C1C}">
                <a14:useLocalDpi xmlns:a14="http://schemas.microsoft.com/office/drawing/2010/main" val="0"/>
              </a:ext>
            </a:extLst>
          </a:blip>
          <a:srcRect l="18652" t="8121" r="18806" b="14108"/>
          <a:stretch>
            <a:fillRect/>
          </a:stretch>
        </p:blipFill>
        <p:spPr bwMode="auto">
          <a:xfrm>
            <a:off x="5142929" y="1143000"/>
            <a:ext cx="396557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10"/>
          <p:cNvSpPr>
            <a:spLocks noChangeArrowheads="1"/>
          </p:cNvSpPr>
          <p:nvPr/>
        </p:nvSpPr>
        <p:spPr bwMode="auto">
          <a:xfrm>
            <a:off x="-12640" y="993844"/>
            <a:ext cx="807243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Although CN V conveys no presynaptic </a:t>
            </a:r>
            <a:br>
              <a:rPr lang="en-GB" dirty="0">
                <a:latin typeface="Book Antiqua" panose="02040602050305030304" pitchFamily="18" charset="0"/>
              </a:rPr>
            </a:br>
            <a:r>
              <a:rPr lang="en-GB" dirty="0">
                <a:latin typeface="Book Antiqua" panose="02040602050305030304" pitchFamily="18" charset="0"/>
              </a:rPr>
              <a:t>   parasympathetic </a:t>
            </a:r>
            <a:r>
              <a:rPr lang="en-GB" dirty="0" err="1">
                <a:latin typeface="Book Antiqua" panose="02040602050305030304" pitchFamily="18" charset="0"/>
              </a:rPr>
              <a:t>fibers</a:t>
            </a:r>
            <a:r>
              <a:rPr lang="en-GB" dirty="0">
                <a:latin typeface="Book Antiqua" panose="02040602050305030304" pitchFamily="18" charset="0"/>
              </a:rPr>
              <a:t> from the CNS, all four </a:t>
            </a:r>
            <a:br>
              <a:rPr lang="en-GB" dirty="0">
                <a:latin typeface="Book Antiqua" panose="02040602050305030304" pitchFamily="18" charset="0"/>
              </a:rPr>
            </a:br>
            <a:r>
              <a:rPr lang="en-GB" dirty="0">
                <a:latin typeface="Book Antiqua" panose="02040602050305030304" pitchFamily="18" charset="0"/>
              </a:rPr>
              <a:t>   parasympathetic ganglia are associated with the </a:t>
            </a:r>
            <a:br>
              <a:rPr lang="en-GB" dirty="0">
                <a:latin typeface="Book Antiqua" panose="02040602050305030304" pitchFamily="18" charset="0"/>
              </a:rPr>
            </a:br>
            <a:r>
              <a:rPr lang="en-GB" dirty="0">
                <a:latin typeface="Book Antiqua" panose="02040602050305030304" pitchFamily="18" charset="0"/>
              </a:rPr>
              <a:t>   divisions of CN V. </a:t>
            </a:r>
            <a:br>
              <a:rPr lang="en-GB" dirty="0">
                <a:latin typeface="Book Antiqua" panose="02040602050305030304" pitchFamily="18" charset="0"/>
              </a:rPr>
            </a:br>
            <a:r>
              <a:rPr lang="en-GB" dirty="0">
                <a:latin typeface="Book Antiqua" panose="02040602050305030304" pitchFamily="18" charset="0"/>
              </a:rPr>
              <a:t>   Postsynaptic parasympathetic </a:t>
            </a:r>
            <a:r>
              <a:rPr lang="en-GB" dirty="0" err="1">
                <a:latin typeface="Book Antiqua" panose="02040602050305030304" pitchFamily="18" charset="0"/>
              </a:rPr>
              <a:t>fibers</a:t>
            </a:r>
            <a:r>
              <a:rPr lang="en-GB" dirty="0">
                <a:latin typeface="Book Antiqua" panose="02040602050305030304" pitchFamily="18" charset="0"/>
              </a:rPr>
              <a:t> from the </a:t>
            </a:r>
            <a:br>
              <a:rPr lang="en-GB" dirty="0">
                <a:latin typeface="Book Antiqua" panose="02040602050305030304" pitchFamily="18" charset="0"/>
              </a:rPr>
            </a:br>
            <a:r>
              <a:rPr lang="en-GB" dirty="0">
                <a:latin typeface="Book Antiqua" panose="02040602050305030304" pitchFamily="18" charset="0"/>
              </a:rPr>
              <a:t>   ganglia join branches of CN V and are carried to</a:t>
            </a:r>
            <a:br>
              <a:rPr lang="en-GB" dirty="0">
                <a:latin typeface="Book Antiqua" panose="02040602050305030304" pitchFamily="18" charset="0"/>
              </a:rPr>
            </a:br>
            <a:r>
              <a:rPr lang="en-GB" dirty="0">
                <a:latin typeface="Book Antiqua" panose="02040602050305030304" pitchFamily="18" charset="0"/>
              </a:rPr>
              <a:t>   their destinations along with the CN V sensory </a:t>
            </a:r>
            <a:br>
              <a:rPr lang="en-GB" dirty="0">
                <a:latin typeface="Book Antiqua" panose="02040602050305030304" pitchFamily="18" charset="0"/>
              </a:rPr>
            </a:br>
            <a:r>
              <a:rPr lang="en-GB" dirty="0">
                <a:latin typeface="Book Antiqua" panose="02040602050305030304" pitchFamily="18" charset="0"/>
              </a:rPr>
              <a:t>   and motor </a:t>
            </a:r>
            <a:r>
              <a:rPr lang="en-GB" dirty="0" err="1">
                <a:latin typeface="Book Antiqua" panose="02040602050305030304" pitchFamily="18" charset="0"/>
              </a:rPr>
              <a:t>fibers</a:t>
            </a:r>
            <a:endParaRPr lang="en-GB" altLang="en-US" dirty="0">
              <a:latin typeface="Book Antiqua" panose="02040602050305030304" pitchFamily="18" charset="0"/>
              <a:cs typeface="Times New Roman" panose="02020603050405020304" pitchFamily="18" charset="0"/>
            </a:endParaRPr>
          </a:p>
          <a:p>
            <a:pPr eaLnBrk="1" hangingPunct="1"/>
            <a:endParaRPr lang="en-GB" altLang="en-US"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These PSY </a:t>
            </a:r>
            <a:r>
              <a:rPr lang="en-GB" altLang="en-US" dirty="0" err="1">
                <a:latin typeface="Book Antiqua" panose="02040602050305030304" pitchFamily="18" charset="0"/>
                <a:cs typeface="Times New Roman" panose="02020603050405020304" pitchFamily="18" charset="0"/>
              </a:rPr>
              <a:t>fibers</a:t>
            </a:r>
            <a:r>
              <a:rPr lang="en-GB" altLang="en-US" dirty="0">
                <a:latin typeface="Book Antiqua" panose="02040602050305030304" pitchFamily="18" charset="0"/>
                <a:cs typeface="Times New Roman" panose="02020603050405020304" pitchFamily="18" charset="0"/>
              </a:rPr>
              <a:t> are from the branches of </a:t>
            </a:r>
          </a:p>
          <a:p>
            <a:pPr eaLnBrk="1" hangingPunct="1"/>
            <a:r>
              <a:rPr lang="en-GB" altLang="en-US" dirty="0">
                <a:latin typeface="Book Antiqua" panose="02040602050305030304" pitchFamily="18" charset="0"/>
                <a:cs typeface="Times New Roman" panose="02020603050405020304" pitchFamily="18" charset="0"/>
              </a:rPr>
              <a:t>   CN VII (facial nerve) and are visceromotor</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for: </a:t>
            </a:r>
            <a:endParaRPr lang="en-US" altLang="en-US" dirty="0">
              <a:latin typeface="Book Antiqua" panose="02040602050305030304" pitchFamily="18" charset="0"/>
              <a:cs typeface="Times New Roman" panose="02020603050405020304" pitchFamily="18" charset="0"/>
            </a:endParaRP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lacrimal gland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glands of nasal cavity</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salivary glands of palate</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great salivary glands: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parotid</a:t>
            </a:r>
            <a:br>
              <a:rPr lang="en-US" altLang="en-US" dirty="0">
                <a:latin typeface="Book Antiqua" panose="02040602050305030304" pitchFamily="18" charset="0"/>
              </a:rPr>
            </a:br>
            <a:r>
              <a:rPr lang="en-US" altLang="en-US" dirty="0">
                <a:latin typeface="Book Antiqua" panose="02040602050305030304" pitchFamily="18" charset="0"/>
              </a:rPr>
              <a:t>	       - submandibular</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sublingual</a:t>
            </a:r>
            <a:endParaRPr lang="en-US" altLang="en-US" dirty="0">
              <a:latin typeface="Book Antiqua" panose="02040602050305030304" pitchFamily="18" charset="0"/>
            </a:endParaRPr>
          </a:p>
        </p:txBody>
      </p:sp>
      <p:cxnSp>
        <p:nvCxnSpPr>
          <p:cNvPr id="21509" name="Straight Connector 29"/>
          <p:cNvCxnSpPr>
            <a:cxnSpLocks noChangeShapeType="1"/>
          </p:cNvCxnSpPr>
          <p:nvPr/>
        </p:nvCxnSpPr>
        <p:spPr bwMode="auto">
          <a:xfrm>
            <a:off x="6643688" y="4143375"/>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1510" name="Straight Connector 21"/>
          <p:cNvCxnSpPr>
            <a:cxnSpLocks noChangeShapeType="1"/>
          </p:cNvCxnSpPr>
          <p:nvPr/>
        </p:nvCxnSpPr>
        <p:spPr bwMode="auto">
          <a:xfrm>
            <a:off x="6215063" y="3286125"/>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1511" name="Straight Connector 22"/>
          <p:cNvCxnSpPr>
            <a:cxnSpLocks noChangeShapeType="1"/>
          </p:cNvCxnSpPr>
          <p:nvPr/>
        </p:nvCxnSpPr>
        <p:spPr bwMode="auto">
          <a:xfrm>
            <a:off x="6161311" y="5143500"/>
            <a:ext cx="64293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D41AA8A8-C1DA-F6A9-B29A-1C78BE0FB800}"/>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 – TRIGEMINAL NERVE (N.TRIGEMINUS)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10"/>
          <p:cNvSpPr>
            <a:spLocks noChangeArrowheads="1"/>
          </p:cNvSpPr>
          <p:nvPr/>
        </p:nvSpPr>
        <p:spPr bwMode="auto">
          <a:xfrm>
            <a:off x="0" y="727231"/>
            <a:ext cx="807243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Three branches</a:t>
            </a:r>
            <a:r>
              <a:rPr lang="en-US" altLang="en-US" dirty="0">
                <a:latin typeface="Book Antiqua" panose="02040602050305030304" pitchFamily="18" charset="0"/>
                <a:cs typeface="Times New Roman" panose="02020603050405020304" pitchFamily="18" charset="0"/>
              </a:rPr>
              <a:t>:</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1) ophthalmic nerve (n. </a:t>
            </a:r>
            <a:r>
              <a:rPr lang="en-US" altLang="en-US" dirty="0" err="1">
                <a:latin typeface="Book Antiqua" panose="02040602050305030304" pitchFamily="18" charset="0"/>
                <a:cs typeface="Times New Roman" panose="02020603050405020304" pitchFamily="18" charset="0"/>
              </a:rPr>
              <a:t>ophtalmicus</a:t>
            </a:r>
            <a:r>
              <a:rPr lang="en-US" altLang="en-US" dirty="0">
                <a:latin typeface="Book Antiqua" panose="02040602050305030304" pitchFamily="18" charset="0"/>
                <a:cs typeface="Times New Roman" panose="02020603050405020304" pitchFamily="18" charset="0"/>
              </a:rPr>
              <a:t>) – V1</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2) maxillary nerve (n. </a:t>
            </a:r>
            <a:r>
              <a:rPr lang="en-US" altLang="en-US" dirty="0" err="1">
                <a:latin typeface="Book Antiqua" panose="02040602050305030304" pitchFamily="18" charset="0"/>
                <a:cs typeface="Times New Roman" panose="02020603050405020304" pitchFamily="18" charset="0"/>
              </a:rPr>
              <a:t>maxillaris</a:t>
            </a:r>
            <a:r>
              <a:rPr lang="en-US" altLang="en-US" dirty="0">
                <a:latin typeface="Book Antiqua" panose="02040602050305030304" pitchFamily="18" charset="0"/>
                <a:cs typeface="Times New Roman" panose="02020603050405020304" pitchFamily="18" charset="0"/>
              </a:rPr>
              <a:t>) – V2</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3) mandibular nerve (n. </a:t>
            </a:r>
            <a:r>
              <a:rPr lang="en-US" altLang="en-US" dirty="0" err="1">
                <a:latin typeface="Book Antiqua" panose="02040602050305030304" pitchFamily="18" charset="0"/>
                <a:cs typeface="Times New Roman" panose="02020603050405020304" pitchFamily="18" charset="0"/>
              </a:rPr>
              <a:t>mandibularis</a:t>
            </a:r>
            <a:r>
              <a:rPr lang="en-US" altLang="en-US" dirty="0">
                <a:latin typeface="Book Antiqua" panose="02040602050305030304" pitchFamily="18" charset="0"/>
                <a:cs typeface="Times New Roman" panose="02020603050405020304" pitchFamily="18" charset="0"/>
              </a:rPr>
              <a:t>) – V3</a:t>
            </a:r>
            <a:endParaRPr lang="en-US" altLang="en-US" dirty="0">
              <a:latin typeface="Book Antiqua" panose="02040602050305030304" pitchFamily="18" charset="0"/>
            </a:endParaRPr>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l="26953" t="21562" r="27344" b="25000"/>
          <a:stretch>
            <a:fillRect/>
          </a:stretch>
        </p:blipFill>
        <p:spPr bwMode="auto">
          <a:xfrm>
            <a:off x="3565267" y="2759231"/>
            <a:ext cx="5572125"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ounded Rectangle 9"/>
          <p:cNvSpPr>
            <a:spLocks noChangeArrowheads="1"/>
          </p:cNvSpPr>
          <p:nvPr/>
        </p:nvSpPr>
        <p:spPr bwMode="auto">
          <a:xfrm>
            <a:off x="7372791" y="2998665"/>
            <a:ext cx="1285875" cy="214311"/>
          </a:xfrm>
          <a:prstGeom prst="roundRect">
            <a:avLst>
              <a:gd name="adj" fmla="val 16667"/>
            </a:avLst>
          </a:prstGeom>
          <a:noFill/>
          <a:ln w="4250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2534" name="Rounded Rectangle 12"/>
          <p:cNvSpPr>
            <a:spLocks noChangeArrowheads="1"/>
          </p:cNvSpPr>
          <p:nvPr/>
        </p:nvSpPr>
        <p:spPr bwMode="auto">
          <a:xfrm>
            <a:off x="7750621" y="5430677"/>
            <a:ext cx="1285875" cy="214312"/>
          </a:xfrm>
          <a:prstGeom prst="roundRect">
            <a:avLst>
              <a:gd name="adj" fmla="val 16667"/>
            </a:avLst>
          </a:prstGeom>
          <a:noFill/>
          <a:ln w="42500" cmpd="sng">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2535" name="Rounded Rectangle 13"/>
          <p:cNvSpPr>
            <a:spLocks noChangeArrowheads="1"/>
          </p:cNvSpPr>
          <p:nvPr/>
        </p:nvSpPr>
        <p:spPr bwMode="auto">
          <a:xfrm>
            <a:off x="7606605" y="3987798"/>
            <a:ext cx="1285875" cy="214312"/>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5A18F10E-6340-B81E-69DD-71D8FAA36419}"/>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 – TRIGEMINAL NERVE (N.TRIGEMINUS)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0" y="476672"/>
            <a:ext cx="8928992" cy="658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 There are four trigeminal nuclei:</a:t>
            </a:r>
            <a:br>
              <a:rPr lang="en-GB" dirty="0">
                <a:latin typeface="Book Antiqua" panose="02040602050305030304" pitchFamily="18" charset="0"/>
              </a:rPr>
            </a:br>
            <a:r>
              <a:rPr lang="en-GB" dirty="0">
                <a:latin typeface="Book Antiqua" panose="02040602050305030304" pitchFamily="18" charset="0"/>
              </a:rPr>
              <a:t>- one motor: </a:t>
            </a:r>
            <a:br>
              <a:rPr lang="en-GB" dirty="0">
                <a:latin typeface="Book Antiqua" panose="02040602050305030304" pitchFamily="18" charset="0"/>
              </a:rPr>
            </a:br>
            <a:r>
              <a:rPr lang="en-GB" dirty="0">
                <a:latin typeface="Book Antiqua" panose="02040602050305030304" pitchFamily="18" charset="0"/>
              </a:rPr>
              <a:t>     - </a:t>
            </a:r>
            <a:r>
              <a:rPr lang="en-US" altLang="en-US" dirty="0">
                <a:latin typeface="Book Antiqua" panose="02040602050305030304" pitchFamily="18" charset="0"/>
                <a:cs typeface="Times New Roman" panose="02020603050405020304" pitchFamily="18" charset="0"/>
              </a:rPr>
              <a:t>nucleus </a:t>
            </a:r>
            <a:r>
              <a:rPr lang="en-US" altLang="en-US" dirty="0" err="1">
                <a:latin typeface="Book Antiqua" panose="02040602050305030304" pitchFamily="18" charset="0"/>
                <a:cs typeface="Times New Roman" panose="02020603050405020304" pitchFamily="18" charset="0"/>
              </a:rPr>
              <a:t>motorius</a:t>
            </a:r>
            <a:r>
              <a:rPr lang="en-US" altLang="en-US" dirty="0">
                <a:latin typeface="Book Antiqua" panose="02040602050305030304" pitchFamily="18" charset="0"/>
                <a:cs typeface="Times New Roman" panose="02020603050405020304" pitchFamily="18" charset="0"/>
              </a:rPr>
              <a:t> n. </a:t>
            </a:r>
            <a:r>
              <a:rPr lang="en-US" altLang="en-US" dirty="0" err="1">
                <a:latin typeface="Book Antiqua" panose="02040602050305030304" pitchFamily="18" charset="0"/>
                <a:cs typeface="Times New Roman" panose="02020603050405020304" pitchFamily="18" charset="0"/>
              </a:rPr>
              <a:t>trigeminalis</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(motor nucleus of trigeminal nerve) </a:t>
            </a:r>
            <a:br>
              <a:rPr lang="en-GB" dirty="0">
                <a:latin typeface="Book Antiqua" panose="02040602050305030304" pitchFamily="18" charset="0"/>
              </a:rPr>
            </a:br>
            <a:r>
              <a:rPr lang="en-GB" dirty="0">
                <a:latin typeface="Book Antiqua" panose="02040602050305030304" pitchFamily="18" charset="0"/>
              </a:rPr>
              <a:t>- three sensory:</a:t>
            </a:r>
            <a:br>
              <a:rPr lang="en-GB" dirty="0">
                <a:latin typeface="Book Antiqua" panose="02040602050305030304" pitchFamily="18" charset="0"/>
              </a:rPr>
            </a:br>
            <a:r>
              <a:rPr lang="en-GB" dirty="0">
                <a:latin typeface="Book Antiqua" panose="02040602050305030304" pitchFamily="18" charset="0"/>
              </a:rPr>
              <a:t>     - </a:t>
            </a:r>
            <a:r>
              <a:rPr lang="en-US" altLang="en-US" dirty="0">
                <a:latin typeface="Book Antiqua" panose="02040602050305030304" pitchFamily="18" charset="0"/>
                <a:cs typeface="Times New Roman" panose="02020603050405020304" pitchFamily="18" charset="0"/>
              </a:rPr>
              <a:t>nucleus </a:t>
            </a:r>
            <a:r>
              <a:rPr lang="en-US" altLang="en-US" dirty="0" err="1">
                <a:latin typeface="Book Antiqua" panose="02040602050305030304" pitchFamily="18" charset="0"/>
                <a:cs typeface="Times New Roman" panose="02020603050405020304" pitchFamily="18" charset="0"/>
              </a:rPr>
              <a:t>principalis</a:t>
            </a:r>
            <a:r>
              <a:rPr lang="en-US" altLang="en-US" dirty="0">
                <a:latin typeface="Book Antiqua" panose="02040602050305030304" pitchFamily="18" charset="0"/>
                <a:cs typeface="Times New Roman" panose="02020603050405020304" pitchFamily="18" charset="0"/>
              </a:rPr>
              <a:t> n. </a:t>
            </a:r>
            <a:r>
              <a:rPr lang="en-US" altLang="en-US" dirty="0" err="1">
                <a:latin typeface="Book Antiqua" panose="02040602050305030304" pitchFamily="18" charset="0"/>
                <a:cs typeface="Times New Roman" panose="02020603050405020304" pitchFamily="18" charset="0"/>
              </a:rPr>
              <a:t>trigeminalis</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(principal sensory nucleus of trigeminal nerve)</a:t>
            </a:r>
            <a:r>
              <a:rPr lang="en-US" altLang="en-US" dirty="0">
                <a:latin typeface="Book Antiqua" panose="02040602050305030304" pitchFamily="18" charset="0"/>
                <a:cs typeface="Times New Roman" panose="02020603050405020304" pitchFamily="18" charset="0"/>
              </a:rPr>
              <a:t>     -  nucleus spinalis n. </a:t>
            </a:r>
            <a:r>
              <a:rPr lang="en-US" altLang="en-US" dirty="0" err="1">
                <a:latin typeface="Book Antiqua" panose="02040602050305030304" pitchFamily="18" charset="0"/>
                <a:cs typeface="Times New Roman" panose="02020603050405020304" pitchFamily="18" charset="0"/>
              </a:rPr>
              <a:t>trigeminalis</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spinal nucleus of trigeminal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nucleus tractus </a:t>
            </a:r>
            <a:r>
              <a:rPr lang="en-US" altLang="en-US" dirty="0" err="1">
                <a:latin typeface="Book Antiqua" panose="02040602050305030304" pitchFamily="18" charset="0"/>
                <a:cs typeface="Times New Roman" panose="02020603050405020304" pitchFamily="18" charset="0"/>
              </a:rPr>
              <a:t>mesencephalici</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mesencephalic nucleus of trigeminal nerve)</a:t>
            </a:r>
            <a:br>
              <a:rPr lang="en-US" dirty="0">
                <a:latin typeface="Book Antiqua" panose="02040602050305030304" pitchFamily="18" charset="0"/>
                <a:cs typeface="Times New Roman" panose="02020603050405020304" pitchFamily="18" charset="0"/>
              </a:rPr>
            </a:br>
            <a:endParaRPr lang="en-US" altLang="en-US" sz="800" dirty="0">
              <a:latin typeface="Book Antiqua" panose="02040602050305030304" pitchFamily="18" charset="0"/>
              <a:cs typeface="Times New Roman" panose="02020603050405020304" pitchFamily="18" charset="0"/>
            </a:endParaRPr>
          </a:p>
          <a:p>
            <a:pPr eaLnBrk="1" hangingPunct="1">
              <a:buFont typeface="Arial" panose="020B0604020202020204" pitchFamily="34" charset="0"/>
              <a:buChar char="•"/>
            </a:pPr>
            <a:r>
              <a:rPr lang="en-GB" altLang="en-US" dirty="0">
                <a:latin typeface="Book Antiqua" panose="02040602050305030304" pitchFamily="18" charset="0"/>
                <a:cs typeface="Times New Roman" panose="02020603050405020304" pitchFamily="18" charset="0"/>
              </a:rPr>
              <a:t> Has two roots that exit from the pons between</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its anterior and lateral surface</a:t>
            </a:r>
            <a:r>
              <a:rPr lang="pl-PL"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 motor root: radix </a:t>
            </a:r>
            <a:r>
              <a:rPr lang="en-US" altLang="en-US" dirty="0" err="1">
                <a:latin typeface="Book Antiqua" panose="02040602050305030304" pitchFamily="18" charset="0"/>
                <a:cs typeface="Times New Roman" panose="02020603050405020304" pitchFamily="18" charset="0"/>
              </a:rPr>
              <a:t>motoria</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b) sensory root: (radix sensoria) (</a:t>
            </a:r>
            <a:r>
              <a:rPr lang="en-GB" altLang="en-US" dirty="0">
                <a:latin typeface="Book Antiqua" panose="02040602050305030304" pitchFamily="18" charset="0"/>
                <a:cs typeface="Times New Roman" panose="02020603050405020304" pitchFamily="18" charset="0"/>
              </a:rPr>
              <a:t>larger</a:t>
            </a:r>
            <a:r>
              <a:rPr lang="en-US" altLang="en-US" dirty="0">
                <a:latin typeface="Book Antiqua" panose="02040602050305030304" pitchFamily="18" charset="0"/>
                <a:cs typeface="Times New Roman" panose="02020603050405020304" pitchFamily="18" charset="0"/>
              </a:rPr>
              <a:t>)</a:t>
            </a:r>
          </a:p>
          <a:p>
            <a:pPr eaLnBrk="1" hangingPunct="1"/>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The large sensory root is composed mainly of </a:t>
            </a:r>
            <a:br>
              <a:rPr lang="en-GB" dirty="0">
                <a:latin typeface="Book Antiqua" panose="02040602050305030304" pitchFamily="18" charset="0"/>
              </a:rPr>
            </a:br>
            <a:r>
              <a:rPr lang="en-GB" dirty="0">
                <a:latin typeface="Book Antiqua" panose="02040602050305030304" pitchFamily="18" charset="0"/>
              </a:rPr>
              <a:t>  the central processes of the </a:t>
            </a:r>
            <a:r>
              <a:rPr lang="en-GB" dirty="0" err="1">
                <a:latin typeface="Book Antiqua" panose="02040602050305030304" pitchFamily="18" charset="0"/>
              </a:rPr>
              <a:t>pseudounipolar</a:t>
            </a:r>
            <a:r>
              <a:rPr lang="en-GB" dirty="0">
                <a:latin typeface="Book Antiqua" panose="02040602050305030304" pitchFamily="18" charset="0"/>
              </a:rPr>
              <a:t> </a:t>
            </a:r>
            <a:br>
              <a:rPr lang="en-GB" dirty="0">
                <a:latin typeface="Book Antiqua" panose="02040602050305030304" pitchFamily="18" charset="0"/>
              </a:rPr>
            </a:br>
            <a:r>
              <a:rPr lang="en-GB" dirty="0">
                <a:latin typeface="Book Antiqua" panose="02040602050305030304" pitchFamily="18" charset="0"/>
              </a:rPr>
              <a:t>   neurons of </a:t>
            </a:r>
            <a:r>
              <a:rPr lang="en-GB" b="1" dirty="0">
                <a:latin typeface="Book Antiqua" panose="02040602050305030304" pitchFamily="18" charset="0"/>
              </a:rPr>
              <a:t>the sensory trigeminal ganglion</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ganglion </a:t>
            </a:r>
            <a:r>
              <a:rPr lang="en-US" altLang="en-US" b="1" dirty="0" err="1">
                <a:latin typeface="Book Antiqua" panose="02040602050305030304" pitchFamily="18" charset="0"/>
                <a:cs typeface="Times New Roman" panose="02020603050405020304" pitchFamily="18" charset="0"/>
              </a:rPr>
              <a:t>trigeminale</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Gasseri</a:t>
            </a:r>
            <a:r>
              <a:rPr lang="en-US" altLang="en-US" b="1" dirty="0">
                <a:latin typeface="Book Antiqua" panose="02040602050305030304" pitchFamily="18" charset="0"/>
                <a:cs typeface="Times New Roman" panose="02020603050405020304" pitchFamily="18" charset="0"/>
              </a:rPr>
              <a:t>)</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located in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the cavum </a:t>
            </a:r>
            <a:r>
              <a:rPr lang="en-GB" altLang="en-US" dirty="0" err="1">
                <a:latin typeface="Book Antiqua" panose="02040602050305030304" pitchFamily="18" charset="0"/>
                <a:cs typeface="Times New Roman" panose="02020603050405020304" pitchFamily="18" charset="0"/>
              </a:rPr>
              <a:t>trigeminale</a:t>
            </a:r>
            <a:r>
              <a:rPr lang="en-GB" altLang="en-US" dirty="0">
                <a:latin typeface="Book Antiqua" panose="02040602050305030304" pitchFamily="18" charset="0"/>
                <a:cs typeface="Times New Roman" panose="02020603050405020304" pitchFamily="18" charset="0"/>
              </a:rPr>
              <a:t> (trigeminal (</a:t>
            </a:r>
            <a:r>
              <a:rPr lang="en-GB" altLang="en-US" dirty="0" err="1">
                <a:latin typeface="Book Antiqua" panose="02040602050305030304" pitchFamily="18" charset="0"/>
                <a:cs typeface="Times New Roman" panose="02020603050405020304" pitchFamily="18" charset="0"/>
              </a:rPr>
              <a:t>Mackel’s</a:t>
            </a:r>
            <a:r>
              <a:rPr lang="en-GB" altLang="en-US" dirty="0">
                <a:latin typeface="Book Antiqua" panose="02040602050305030304" pitchFamily="18" charset="0"/>
                <a:cs typeface="Times New Roman" panose="02020603050405020304" pitchFamily="18" charset="0"/>
              </a:rPr>
              <a:t> cave)).</a:t>
            </a:r>
            <a:br>
              <a:rPr lang="en-US" altLang="en-US" dirty="0">
                <a:latin typeface="Book Antiqua" panose="02040602050305030304" pitchFamily="18" charset="0"/>
                <a:cs typeface="Times New Roman" panose="02020603050405020304" pitchFamily="18" charset="0"/>
              </a:rPr>
            </a:br>
            <a:endParaRPr lang="en-US" altLang="en-US" sz="800"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The cavum </a:t>
            </a:r>
            <a:r>
              <a:rPr lang="en-GB" altLang="en-US" dirty="0" err="1">
                <a:latin typeface="Book Antiqua" panose="02040602050305030304" pitchFamily="18" charset="0"/>
                <a:cs typeface="Times New Roman" panose="02020603050405020304" pitchFamily="18" charset="0"/>
              </a:rPr>
              <a:t>trigeminale</a:t>
            </a:r>
            <a:r>
              <a:rPr lang="en-GB" altLang="en-US" dirty="0">
                <a:latin typeface="Book Antiqua" panose="02040602050305030304" pitchFamily="18" charset="0"/>
                <a:cs typeface="Times New Roman" panose="02020603050405020304" pitchFamily="18" charset="0"/>
              </a:rPr>
              <a:t> (trigeminal cave) is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fibrous loge located on the anterior surface of petrous part of temporal bone with</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ganglion located in depression of this surface, named </a:t>
            </a:r>
            <a:r>
              <a:rPr lang="en-GB" altLang="en-US" dirty="0" err="1">
                <a:latin typeface="Book Antiqua" panose="02040602050305030304" pitchFamily="18" charset="0"/>
                <a:cs typeface="Times New Roman" panose="02020603050405020304" pitchFamily="18" charset="0"/>
              </a:rPr>
              <a:t>impresio</a:t>
            </a:r>
            <a:r>
              <a:rPr lang="en-GB" altLang="en-US" dirty="0">
                <a:latin typeface="Book Antiqua" panose="02040602050305030304" pitchFamily="18" charset="0"/>
                <a:cs typeface="Times New Roman" panose="02020603050405020304" pitchFamily="18" charset="0"/>
              </a:rPr>
              <a:t> </a:t>
            </a:r>
            <a:r>
              <a:rPr lang="en-GB" altLang="en-US" dirty="0" err="1">
                <a:latin typeface="Book Antiqua" panose="02040602050305030304" pitchFamily="18" charset="0"/>
                <a:cs typeface="Times New Roman" panose="02020603050405020304" pitchFamily="18" charset="0"/>
              </a:rPr>
              <a:t>trigeminale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Contents</a:t>
            </a:r>
            <a:r>
              <a:rPr lang="en-US" altLang="en-US" dirty="0">
                <a:latin typeface="Book Antiqua" panose="02040602050305030304" pitchFamily="18" charset="0"/>
                <a:cs typeface="Times New Roman" panose="02020603050405020304" pitchFamily="18" charset="0"/>
              </a:rPr>
              <a:t>: - ganglion </a:t>
            </a:r>
            <a:r>
              <a:rPr lang="en-US" altLang="en-US" dirty="0" err="1">
                <a:latin typeface="Book Antiqua" panose="02040602050305030304" pitchFamily="18" charset="0"/>
                <a:cs typeface="Times New Roman" panose="02020603050405020304" pitchFamily="18" charset="0"/>
              </a:rPr>
              <a:t>trigeminale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posterior ends of ophthalmic, maxillary and sensory part of mandibular nerve</a:t>
            </a:r>
            <a:endParaRPr lang="en-US" altLang="en-US" dirty="0">
              <a:latin typeface="Book Antiqua" panose="02040602050305030304" pitchFamily="18" charset="0"/>
              <a:cs typeface="Times New Roman" panose="02020603050405020304" pitchFamily="18" charset="0"/>
            </a:endParaRPr>
          </a:p>
        </p:txBody>
      </p:sp>
      <p:sp>
        <p:nvSpPr>
          <p:cNvPr id="2" name="Title 1">
            <a:extLst>
              <a:ext uri="{FF2B5EF4-FFF2-40B4-BE49-F238E27FC236}">
                <a16:creationId xmlns:a16="http://schemas.microsoft.com/office/drawing/2014/main" id="{960900B3-6832-D261-741C-7BAD2EF8FE66}"/>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 – TRIGEMINAL NERVE (N.TRIGEMINUS)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1026" name="Picture 2" descr="The Radiology Assistant : Trigeminal neuralgia">
            <a:extLst>
              <a:ext uri="{FF2B5EF4-FFF2-40B4-BE49-F238E27FC236}">
                <a16:creationId xmlns:a16="http://schemas.microsoft.com/office/drawing/2014/main" id="{98E8EF07-D952-06E0-08CA-DE5EFEECC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420888"/>
            <a:ext cx="4052277" cy="2614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11"/>
          <p:cNvPicPr>
            <a:picLocks noChangeArrowheads="1"/>
          </p:cNvPicPr>
          <p:nvPr/>
        </p:nvPicPr>
        <p:blipFill>
          <a:blip r:embed="rId2">
            <a:extLst>
              <a:ext uri="{28A0092B-C50C-407E-A947-70E740481C1C}">
                <a14:useLocalDpi xmlns:a14="http://schemas.microsoft.com/office/drawing/2010/main" val="0"/>
              </a:ext>
            </a:extLst>
          </a:blip>
          <a:srcRect l="18652" t="8121" r="18806" b="14108"/>
          <a:stretch>
            <a:fillRect/>
          </a:stretch>
        </p:blipFill>
        <p:spPr bwMode="auto">
          <a:xfrm>
            <a:off x="5178425" y="1340768"/>
            <a:ext cx="396557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10"/>
          <p:cNvSpPr>
            <a:spLocks noChangeArrowheads="1"/>
          </p:cNvSpPr>
          <p:nvPr/>
        </p:nvSpPr>
        <p:spPr bwMode="auto">
          <a:xfrm>
            <a:off x="107504" y="1124744"/>
            <a:ext cx="8072437"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Sensory (somatic) branch </a:t>
            </a:r>
            <a:r>
              <a:rPr lang="en-GB" altLang="en-US" dirty="0">
                <a:latin typeface="Book Antiqua" panose="02040602050305030304" pitchFamily="18" charset="0"/>
                <a:cs typeface="Times New Roman" panose="02020603050405020304" pitchFamily="18" charset="0"/>
              </a:rPr>
              <a:t>of trigeminal nerve for:</a:t>
            </a:r>
            <a:br>
              <a:rPr lang="en-US" altLang="en-US" dirty="0">
                <a:latin typeface="Book Antiqua" panose="02040602050305030304" pitchFamily="18" charset="0"/>
                <a:cs typeface="Times New Roman" panose="02020603050405020304" pitchFamily="18" charset="0"/>
              </a:rPr>
            </a:br>
            <a:r>
              <a:rPr lang="sr-Cyrl-C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skin of the forehead, anterior scalp,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upper eyelid and dorsum of external nose</a:t>
            </a:r>
            <a:br>
              <a:rPr lang="en-US" altLang="en-US" dirty="0">
                <a:latin typeface="Book Antiqua" panose="02040602050305030304" pitchFamily="18" charset="0"/>
                <a:cs typeface="Times New Roman" panose="02020603050405020304" pitchFamily="18" charset="0"/>
              </a:rPr>
            </a:br>
            <a:r>
              <a:rPr lang="sr-Cyrl-C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eye</a:t>
            </a:r>
          </a:p>
          <a:p>
            <a:pPr eaLnBrk="1" hangingPunct="1"/>
            <a:r>
              <a:rPr lang="sr-Cyrl-CS" altLang="en-US" dirty="0">
                <a:latin typeface="Book Antiqua" panose="0204060205030503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superior </a:t>
            </a:r>
            <a:r>
              <a:rPr lang="en-US" altLang="en-US" dirty="0" err="1">
                <a:latin typeface="Book Antiqua" panose="02040602050305030304" pitchFamily="18" charset="0"/>
              </a:rPr>
              <a:t>conjuctiva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mucous layer of anterior and superior </a:t>
            </a:r>
            <a:br>
              <a:rPr lang="en-GB" altLang="en-US" dirty="0">
                <a:latin typeface="Book Antiqua" panose="02040602050305030304" pitchFamily="18" charset="0"/>
              </a:rPr>
            </a:br>
            <a:r>
              <a:rPr lang="en-GB" altLang="en-US" dirty="0">
                <a:latin typeface="Book Antiqua" panose="02040602050305030304" pitchFamily="18" charset="0"/>
              </a:rPr>
              <a:t>          of part of nasal cavity</a:t>
            </a:r>
            <a:br>
              <a:rPr lang="en-GB" altLang="en-US" dirty="0">
                <a:latin typeface="Book Antiqua" panose="02040602050305030304" pitchFamily="18" charset="0"/>
              </a:rPr>
            </a:br>
            <a:r>
              <a:rPr lang="en-GB" altLang="en-US" dirty="0">
                <a:latin typeface="Book Antiqua" panose="02040602050305030304" pitchFamily="18" charset="0"/>
              </a:rPr>
              <a:t>        - frontal, ethmoidal and sphenoidal sinuses</a:t>
            </a:r>
            <a:br>
              <a:rPr lang="en-US" altLang="en-US" dirty="0">
                <a:latin typeface="Book Antiqua" panose="02040602050305030304" pitchFamily="18" charset="0"/>
              </a:rPr>
            </a:br>
            <a:r>
              <a:rPr lang="sr-Cyrl-CS" altLang="en-US" dirty="0">
                <a:latin typeface="Book Antiqua" panose="0204060205030503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anterior parts of </a:t>
            </a:r>
            <a:r>
              <a:rPr lang="en-US" altLang="en-US" dirty="0">
                <a:latin typeface="Book Antiqua" panose="02040602050305030304" pitchFamily="18" charset="0"/>
              </a:rPr>
              <a:t>dura mater (</a:t>
            </a:r>
            <a:r>
              <a:rPr lang="en-GB" b="0" i="0" dirty="0">
                <a:solidFill>
                  <a:srgbClr val="202122"/>
                </a:solidFill>
                <a:effectLst/>
                <a:latin typeface="Book Antiqua" panose="02040602050305030304" pitchFamily="18" charset="0"/>
              </a:rPr>
              <a:t>outermost of </a:t>
            </a:r>
            <a:br>
              <a:rPr lang="en-GB" b="0" i="0" dirty="0">
                <a:solidFill>
                  <a:srgbClr val="202122"/>
                </a:solidFill>
                <a:effectLst/>
                <a:latin typeface="Book Antiqua" panose="02040602050305030304" pitchFamily="18" charset="0"/>
              </a:rPr>
            </a:br>
            <a:r>
              <a:rPr lang="en-GB" b="0" i="0" dirty="0">
                <a:solidFill>
                  <a:srgbClr val="202122"/>
                </a:solidFill>
                <a:effectLst/>
                <a:latin typeface="Book Antiqua" panose="02040602050305030304" pitchFamily="18" charset="0"/>
              </a:rPr>
              <a:t>          the three </a:t>
            </a:r>
            <a:r>
              <a:rPr lang="en-GB" b="0" i="0" dirty="0" err="1">
                <a:solidFill>
                  <a:srgbClr val="202122"/>
                </a:solidFill>
                <a:effectLst/>
                <a:latin typeface="Book Antiqua" panose="02040602050305030304" pitchFamily="18" charset="0"/>
              </a:rPr>
              <a:t>menings</a:t>
            </a:r>
            <a:r>
              <a:rPr lang="en-GB" b="0" i="0" dirty="0">
                <a:solidFill>
                  <a:srgbClr val="202122"/>
                </a:solidFill>
                <a:effectLst/>
                <a:latin typeface="Book Antiqua" panose="02040602050305030304" pitchFamily="18" charset="0"/>
              </a:rPr>
              <a:t>)</a:t>
            </a:r>
            <a:br>
              <a:rPr lang="en-US" altLang="en-US" dirty="0">
                <a:latin typeface="Book Antiqua" panose="02040602050305030304" pitchFamily="18" charset="0"/>
              </a:rPr>
            </a:br>
            <a:endParaRPr lang="en-US" altLang="en-US" dirty="0">
              <a:latin typeface="Book Antiqua" panose="02040602050305030304" pitchFamily="18" charset="0"/>
            </a:endParaRPr>
          </a:p>
        </p:txBody>
      </p:sp>
      <p:cxnSp>
        <p:nvCxnSpPr>
          <p:cNvPr id="24581" name="Straight Connector 20"/>
          <p:cNvCxnSpPr>
            <a:cxnSpLocks noChangeShapeType="1"/>
          </p:cNvCxnSpPr>
          <p:nvPr/>
        </p:nvCxnSpPr>
        <p:spPr bwMode="auto">
          <a:xfrm>
            <a:off x="6715125" y="2643188"/>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BEB51810-328F-4314-6BD1-E9B4980D8C35}"/>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l="33789" t="23221" r="30273" b="39999"/>
          <a:stretch>
            <a:fillRect/>
          </a:stretch>
        </p:blipFill>
        <p:spPr bwMode="auto">
          <a:xfrm>
            <a:off x="3886200" y="3068960"/>
            <a:ext cx="5257800" cy="33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12"/>
          <p:cNvSpPr>
            <a:spLocks noChangeArrowheads="1"/>
          </p:cNvSpPr>
          <p:nvPr/>
        </p:nvSpPr>
        <p:spPr bwMode="auto">
          <a:xfrm>
            <a:off x="0" y="922815"/>
            <a:ext cx="807243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can be seen exiting from trigeminal ganglion</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Runs forward and through the lateral wall of cavernous venous sinus below</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trochlear nerve</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enters into the orbit through </a:t>
            </a:r>
            <a:r>
              <a:rPr lang="en-US" altLang="en-US" dirty="0" err="1">
                <a:latin typeface="Book Antiqua" panose="02040602050305030304" pitchFamily="18" charset="0"/>
                <a:cs typeface="Times New Roman" panose="02020603050405020304" pitchFamily="18" charset="0"/>
              </a:rPr>
              <a:t>fissur</a:t>
            </a:r>
            <a:r>
              <a:rPr lang="sr-Cyrl-CS" altLang="en-US" dirty="0">
                <a:latin typeface="Book Antiqua" panose="02040602050305030304" pitchFamily="18" charset="0"/>
                <a:cs typeface="Times New Roman" panose="02020603050405020304" pitchFamily="18" charset="0"/>
              </a:rPr>
              <a:t>а</a:t>
            </a:r>
            <a:r>
              <a:rPr lang="en-US" altLang="en-US" dirty="0">
                <a:latin typeface="Book Antiqua" panose="02040602050305030304" pitchFamily="18" charset="0"/>
                <a:cs typeface="Times New Roman" panose="02020603050405020304" pitchFamily="18" charset="0"/>
              </a:rPr>
              <a:t> orbitalis superior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Branches into 3 terminal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 </a:t>
            </a:r>
            <a:r>
              <a:rPr lang="en-US" altLang="en-US" dirty="0" err="1">
                <a:latin typeface="Book Antiqua" panose="02040602050305030304" pitchFamily="18" charset="0"/>
                <a:cs typeface="Times New Roman" panose="02020603050405020304" pitchFamily="18" charset="0"/>
              </a:rPr>
              <a:t>lacimal</a:t>
            </a:r>
            <a:r>
              <a:rPr lang="en-US" altLang="en-US" dirty="0">
                <a:latin typeface="Book Antiqua" panose="02040602050305030304" pitchFamily="18" charset="0"/>
                <a:cs typeface="Times New Roman" panose="02020603050405020304" pitchFamily="18" charset="0"/>
              </a:rPr>
              <a:t> gland (n. </a:t>
            </a:r>
            <a:r>
              <a:rPr lang="en-US" altLang="en-US" dirty="0" err="1">
                <a:latin typeface="Book Antiqua" panose="02040602050305030304" pitchFamily="18" charset="0"/>
                <a:cs typeface="Times New Roman" panose="02020603050405020304" pitchFamily="18" charset="0"/>
              </a:rPr>
              <a:t>lacrimalis</a:t>
            </a:r>
            <a:r>
              <a:rPr lang="en-US" altLang="en-US" dirty="0">
                <a:latin typeface="Book Antiqua" panose="02040602050305030304" pitchFamily="18" charset="0"/>
                <a:cs typeface="Times New Roman" panose="02020603050405020304" pitchFamily="18" charset="0"/>
              </a:rPr>
              <a:t>)</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b</a:t>
            </a:r>
            <a:r>
              <a:rPr lang="en-US" altLang="en-US" dirty="0">
                <a:latin typeface="Book Antiqua" panose="02040602050305030304" pitchFamily="18" charset="0"/>
                <a:cs typeface="Times New Roman" panose="02020603050405020304" pitchFamily="18" charset="0"/>
              </a:rPr>
              <a:t>) frontal nerve (n. frontalis)</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nasocillary</a:t>
            </a:r>
            <a:r>
              <a:rPr lang="en-US" altLang="en-US" dirty="0">
                <a:latin typeface="Book Antiqua" panose="02040602050305030304" pitchFamily="18" charset="0"/>
                <a:cs typeface="Times New Roman" panose="02020603050405020304" pitchFamily="18" charset="0"/>
              </a:rPr>
              <a:t> nerve (n. </a:t>
            </a:r>
            <a:r>
              <a:rPr lang="en-US" altLang="en-US" dirty="0" err="1">
                <a:latin typeface="Book Antiqua" panose="02040602050305030304" pitchFamily="18" charset="0"/>
                <a:cs typeface="Times New Roman" panose="02020603050405020304" pitchFamily="18" charset="0"/>
              </a:rPr>
              <a:t>nasociliaris</a:t>
            </a:r>
            <a:r>
              <a:rPr lang="en-US" altLang="en-US" dirty="0">
                <a:latin typeface="Book Antiqua" panose="02040602050305030304" pitchFamily="18" charset="0"/>
                <a:cs typeface="Times New Roman" panose="02020603050405020304" pitchFamily="18" charset="0"/>
              </a:rPr>
              <a:t>)</a:t>
            </a:r>
          </a:p>
        </p:txBody>
      </p:sp>
      <p:cxnSp>
        <p:nvCxnSpPr>
          <p:cNvPr id="25605" name="Straight Connector 15"/>
          <p:cNvCxnSpPr>
            <a:cxnSpLocks noChangeShapeType="1"/>
          </p:cNvCxnSpPr>
          <p:nvPr/>
        </p:nvCxnSpPr>
        <p:spPr bwMode="auto">
          <a:xfrm>
            <a:off x="7500937" y="4653136"/>
            <a:ext cx="71437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5606" name="Straight Connector 21"/>
          <p:cNvCxnSpPr>
            <a:cxnSpLocks noChangeShapeType="1"/>
          </p:cNvCxnSpPr>
          <p:nvPr/>
        </p:nvCxnSpPr>
        <p:spPr bwMode="auto">
          <a:xfrm>
            <a:off x="7596336" y="5013176"/>
            <a:ext cx="71437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25607" name="Straight Connector 22"/>
          <p:cNvCxnSpPr>
            <a:cxnSpLocks noChangeShapeType="1"/>
          </p:cNvCxnSpPr>
          <p:nvPr/>
        </p:nvCxnSpPr>
        <p:spPr bwMode="auto">
          <a:xfrm>
            <a:off x="4036219" y="3933056"/>
            <a:ext cx="71437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D088F974-4DA5-9B9E-E851-2A458D3B7804}"/>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l="33789" t="23221" r="30273" b="39999"/>
          <a:stretch>
            <a:fillRect/>
          </a:stretch>
        </p:blipFill>
        <p:spPr bwMode="auto">
          <a:xfrm>
            <a:off x="4499992" y="3859274"/>
            <a:ext cx="4658792" cy="298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12"/>
          <p:cNvSpPr>
            <a:spLocks noChangeArrowheads="1"/>
          </p:cNvSpPr>
          <p:nvPr/>
        </p:nvSpPr>
        <p:spPr bwMode="auto">
          <a:xfrm>
            <a:off x="0" y="669572"/>
            <a:ext cx="9108504"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 lacrimal nerve (n. </a:t>
            </a:r>
            <a:r>
              <a:rPr lang="en-US" altLang="en-US" dirty="0" err="1">
                <a:latin typeface="Book Antiqua" panose="02040602050305030304" pitchFamily="18" charset="0"/>
                <a:cs typeface="Times New Roman" panose="02020603050405020304" pitchFamily="18" charset="0"/>
              </a:rPr>
              <a:t>lacrimalis</a:t>
            </a:r>
            <a:r>
              <a:rPr lang="en-US" altLang="en-US" dirty="0">
                <a:latin typeface="Book Antiqua" panose="02040602050305030304" pitchFamily="18" charset="0"/>
                <a:cs typeface="Times New Roman" panose="02020603050405020304" pitchFamily="18" charset="0"/>
              </a:rPr>
              <a:t>) </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lateral branch of ophthalmic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courses anterolaterally below the roof of orbit, passes through the lacrimal</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gland and gives branches for upper eyelid and lateral forehead</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branches: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communicating branch for zygomatic nerve (n. zygomaticus)</a:t>
            </a:r>
            <a:br>
              <a:rPr lang="en-US" altLang="en-US" u="sng"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a:t>
            </a:r>
            <a:r>
              <a:rPr lang="en-GB" altLang="en-US" sz="1600" dirty="0">
                <a:latin typeface="Book Antiqua" panose="02040602050305030304" pitchFamily="18" charset="0"/>
                <a:cs typeface="Times New Roman" panose="02020603050405020304" pitchFamily="18" charset="0"/>
              </a:rPr>
              <a:t>by this anastomoses gets parasympathetic </a:t>
            </a:r>
            <a:r>
              <a:rPr lang="en-GB" altLang="en-US" sz="1600" dirty="0" err="1">
                <a:latin typeface="Book Antiqua" panose="02040602050305030304" pitchFamily="18" charset="0"/>
                <a:cs typeface="Times New Roman" panose="02020603050405020304" pitchFamily="18" charset="0"/>
              </a:rPr>
              <a:t>fibers</a:t>
            </a:r>
            <a:r>
              <a:rPr lang="en-GB" altLang="en-US" sz="1600" dirty="0">
                <a:latin typeface="Book Antiqua" panose="02040602050305030304" pitchFamily="18" charset="0"/>
                <a:cs typeface="Times New Roman" panose="02020603050405020304" pitchFamily="18" charset="0"/>
              </a:rPr>
              <a:t> of facial nerve for visceromotor (secretory)</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innervation of lacrimal gland</a:t>
            </a:r>
            <a:br>
              <a:rPr lang="en-GB" altLang="en-US" sz="1600" dirty="0">
                <a:latin typeface="Book Antiqua" panose="02040602050305030304" pitchFamily="18" charset="0"/>
                <a:cs typeface="Times New Roman" panose="02020603050405020304" pitchFamily="18" charset="0"/>
              </a:rPr>
            </a:br>
            <a:endParaRPr lang="en-GB" altLang="en-US" sz="800"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 </a:t>
            </a:r>
            <a:r>
              <a:rPr lang="en-GB" altLang="en-US" u="sng" dirty="0">
                <a:latin typeface="Book Antiqua" panose="02040602050305030304" pitchFamily="18" charset="0"/>
                <a:cs typeface="Times New Roman" panose="02020603050405020304" pitchFamily="18" charset="0"/>
              </a:rPr>
              <a:t>branch for sensory innervation of lacrimal gland</a:t>
            </a:r>
            <a:br>
              <a:rPr lang="en-GB" altLang="en-US"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u="sng" dirty="0">
                <a:latin typeface="Book Antiqua" panose="02040602050305030304" pitchFamily="18" charset="0"/>
                <a:cs typeface="Times New Roman" panose="02020603050405020304" pitchFamily="18" charset="0"/>
              </a:rPr>
              <a:t>branch for the skin of lateral part of</a:t>
            </a:r>
            <a:br>
              <a:rPr lang="en-GB" altLang="en-US" u="sng"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GB" altLang="en-US" u="sng" dirty="0">
                <a:latin typeface="Book Antiqua" panose="02040602050305030304" pitchFamily="18" charset="0"/>
                <a:cs typeface="Times New Roman" panose="02020603050405020304" pitchFamily="18" charset="0"/>
              </a:rPr>
              <a:t>upper eyelid</a:t>
            </a:r>
            <a:br>
              <a:rPr lang="en-GB" altLang="en-US" dirty="0">
                <a:latin typeface="Book Antiqua" panose="02040602050305030304" pitchFamily="18" charset="0"/>
                <a:cs typeface="Times New Roman" panose="02020603050405020304" pitchFamily="18" charset="0"/>
              </a:rPr>
            </a:br>
            <a:endParaRPr lang="en-GB" altLang="en-US" sz="800"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 </a:t>
            </a:r>
            <a:r>
              <a:rPr lang="en-GB" altLang="en-US" u="sng" dirty="0">
                <a:latin typeface="Book Antiqua" panose="02040602050305030304" pitchFamily="18" charset="0"/>
                <a:cs typeface="Times New Roman" panose="02020603050405020304" pitchFamily="18" charset="0"/>
              </a:rPr>
              <a:t>branch for the skin of lateral part of</a:t>
            </a:r>
            <a:br>
              <a:rPr lang="en-GB" altLang="en-US" u="sng"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GB" altLang="en-US" u="sng" dirty="0">
                <a:latin typeface="Book Antiqua" panose="02040602050305030304" pitchFamily="18" charset="0"/>
                <a:cs typeface="Times New Roman" panose="02020603050405020304" pitchFamily="18" charset="0"/>
              </a:rPr>
              <a:t>forehead</a:t>
            </a:r>
          </a:p>
        </p:txBody>
      </p:sp>
      <p:cxnSp>
        <p:nvCxnSpPr>
          <p:cNvPr id="26630" name="Straight Connector 11"/>
          <p:cNvCxnSpPr>
            <a:cxnSpLocks noChangeShapeType="1"/>
          </p:cNvCxnSpPr>
          <p:nvPr/>
        </p:nvCxnSpPr>
        <p:spPr bwMode="auto">
          <a:xfrm>
            <a:off x="7812360" y="5301208"/>
            <a:ext cx="714375" cy="1588"/>
          </a:xfrm>
          <a:prstGeom prst="line">
            <a:avLst/>
          </a:prstGeom>
          <a:noFill/>
          <a:ln w="38100" cmpd="sng">
            <a:solidFill>
              <a:srgbClr val="C00000"/>
            </a:solidFill>
            <a:round/>
            <a:headEnd/>
            <a:tailEnd/>
          </a:ln>
          <a:extLst>
            <a:ext uri="{909E8E84-426E-40DD-AFC4-6F175D3DCCD1}">
              <a14:hiddenFill xmlns:a14="http://schemas.microsoft.com/office/drawing/2010/main">
                <a:noFill/>
              </a14:hiddenFill>
            </a:ext>
          </a:extLst>
        </p:spPr>
      </p:cxnSp>
      <p:cxnSp>
        <p:nvCxnSpPr>
          <p:cNvPr id="26639" name="Straight Connector 25"/>
          <p:cNvCxnSpPr>
            <a:cxnSpLocks noChangeShapeType="1"/>
          </p:cNvCxnSpPr>
          <p:nvPr/>
        </p:nvCxnSpPr>
        <p:spPr bwMode="auto">
          <a:xfrm>
            <a:off x="467544" y="1052736"/>
            <a:ext cx="1785938" cy="1587"/>
          </a:xfrm>
          <a:prstGeom prst="line">
            <a:avLst/>
          </a:prstGeom>
          <a:noFill/>
          <a:ln w="38100" cmpd="sng">
            <a:solidFill>
              <a:srgbClr val="C000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2AF8568E-A701-487D-A432-C8B9102A8115}"/>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l="33789" t="23221" r="30273" b="39999"/>
          <a:stretch>
            <a:fillRect/>
          </a:stretch>
        </p:blipFill>
        <p:spPr bwMode="auto">
          <a:xfrm>
            <a:off x="4139952" y="3717032"/>
            <a:ext cx="481965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12"/>
          <p:cNvSpPr>
            <a:spLocks noChangeArrowheads="1"/>
          </p:cNvSpPr>
          <p:nvPr/>
        </p:nvSpPr>
        <p:spPr bwMode="auto">
          <a:xfrm>
            <a:off x="35496" y="490633"/>
            <a:ext cx="9108504"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b) frontal nerve (n. frontalis)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the largest branch of trigeminal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courses </a:t>
            </a:r>
            <a:r>
              <a:rPr lang="en-US" altLang="en-US" dirty="0" err="1">
                <a:latin typeface="Book Antiqua" panose="02040602050305030304" pitchFamily="18" charset="0"/>
                <a:cs typeface="Times New Roman" panose="02020603050405020304" pitchFamily="18" charset="0"/>
              </a:rPr>
              <a:t>foreward</a:t>
            </a:r>
            <a:r>
              <a:rPr lang="en-US" altLang="en-US" dirty="0">
                <a:latin typeface="Book Antiqua" panose="02040602050305030304" pitchFamily="18" charset="0"/>
                <a:cs typeface="Times New Roman" panose="02020603050405020304" pitchFamily="18" charset="0"/>
              </a:rPr>
              <a:t> below the roof of orbit and at the m</a:t>
            </a:r>
            <a:r>
              <a:rPr lang="en-GB" b="0" i="0" dirty="0" err="1">
                <a:solidFill>
                  <a:srgbClr val="202122"/>
                </a:solidFill>
                <a:effectLst/>
                <a:latin typeface="Book Antiqua" panose="02040602050305030304" pitchFamily="18" charset="0"/>
              </a:rPr>
              <a:t>idway</a:t>
            </a:r>
            <a:r>
              <a:rPr lang="en-GB" b="0" i="0" dirty="0">
                <a:solidFill>
                  <a:srgbClr val="202122"/>
                </a:solidFill>
                <a:effectLst/>
                <a:latin typeface="Book Antiqua" panose="02040602050305030304" pitchFamily="18" charset="0"/>
              </a:rPr>
              <a:t> between the apex and</a:t>
            </a:r>
            <a:br>
              <a:rPr lang="en-GB" b="0" i="0" dirty="0">
                <a:solidFill>
                  <a:srgbClr val="202122"/>
                </a:solidFill>
                <a:effectLst/>
                <a:latin typeface="Book Antiqua" panose="02040602050305030304" pitchFamily="18" charset="0"/>
              </a:rPr>
            </a:br>
            <a:r>
              <a:rPr lang="en-GB" b="0" i="0" dirty="0">
                <a:solidFill>
                  <a:srgbClr val="202122"/>
                </a:solidFill>
                <a:effectLst/>
                <a:latin typeface="Book Antiqua" panose="02040602050305030304" pitchFamily="18" charset="0"/>
              </a:rPr>
              <a:t>         base of the orbit it divides into two branches: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n. </a:t>
            </a:r>
            <a:r>
              <a:rPr lang="en-US" altLang="en-US" u="sng" dirty="0" err="1">
                <a:latin typeface="Book Antiqua" panose="02040602050305030304" pitchFamily="18" charset="0"/>
                <a:cs typeface="Times New Roman" panose="02020603050405020304" pitchFamily="18" charset="0"/>
              </a:rPr>
              <a:t>supraorbitalis</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a:t>
            </a:r>
            <a:r>
              <a:rPr lang="en-GB" sz="1600" b="0" i="0" dirty="0">
                <a:solidFill>
                  <a:srgbClr val="202122"/>
                </a:solidFill>
                <a:effectLst/>
                <a:latin typeface="Book Antiqua" panose="02040602050305030304" pitchFamily="18" charset="0"/>
              </a:rPr>
              <a:t>It travels anteriorly above the </a:t>
            </a:r>
            <a:r>
              <a:rPr lang="en-GB" sz="1600" b="0" i="0" dirty="0" err="1">
                <a:solidFill>
                  <a:srgbClr val="202122"/>
                </a:solidFill>
                <a:effectLst/>
                <a:latin typeface="Book Antiqua" panose="02040602050305030304" pitchFamily="18" charset="0"/>
              </a:rPr>
              <a:t>levator</a:t>
            </a:r>
            <a:r>
              <a:rPr lang="en-GB" sz="1600" b="0" i="0" dirty="0">
                <a:solidFill>
                  <a:srgbClr val="202122"/>
                </a:solidFill>
                <a:effectLst/>
                <a:latin typeface="Book Antiqua" panose="02040602050305030304" pitchFamily="18" charset="0"/>
              </a:rPr>
              <a:t> palpebrae superioris and exits the orbit through</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the </a:t>
            </a:r>
            <a:r>
              <a:rPr lang="en-GB" sz="1600" b="0" i="0" u="none" strike="noStrike" dirty="0">
                <a:solidFill>
                  <a:schemeClr val="tx1">
                    <a:lumMod val="95000"/>
                    <a:lumOff val="5000"/>
                  </a:schemeClr>
                </a:solidFill>
                <a:effectLst/>
                <a:latin typeface="Book Antiqua" panose="02040602050305030304" pitchFamily="18" charset="0"/>
              </a:rPr>
              <a:t>supraorbital foramen</a:t>
            </a:r>
            <a:r>
              <a:rPr lang="en-GB" sz="1600" b="0" i="0" dirty="0">
                <a:solidFill>
                  <a:schemeClr val="tx1">
                    <a:lumMod val="95000"/>
                    <a:lumOff val="5000"/>
                  </a:schemeClr>
                </a:solidFill>
                <a:effectLst/>
                <a:latin typeface="Book Antiqua" panose="02040602050305030304" pitchFamily="18" charset="0"/>
              </a:rPr>
              <a:t> </a:t>
            </a:r>
            <a:r>
              <a:rPr lang="en-GB" sz="1600" b="0" i="0" dirty="0">
                <a:solidFill>
                  <a:srgbClr val="202122"/>
                </a:solidFill>
                <a:effectLst/>
                <a:latin typeface="Book Antiqua" panose="02040602050305030304" pitchFamily="18" charset="0"/>
              </a:rPr>
              <a:t>(or notch) in the superior margin orbit. It exits the orbit lateral to</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the supratrochlear nerve. It then ascends onto the forehead and divides into a medial branch</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and lateral branch for sensory innervation of forehead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n. </a:t>
            </a:r>
            <a:r>
              <a:rPr lang="en-US" altLang="en-US" u="sng" dirty="0" err="1">
                <a:latin typeface="Book Antiqua" panose="02040602050305030304" pitchFamily="18" charset="0"/>
                <a:cs typeface="Times New Roman" panose="02020603050405020304" pitchFamily="18" charset="0"/>
              </a:rPr>
              <a:t>supratrochlearis</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a:t>
            </a:r>
            <a:r>
              <a:rPr lang="en-GB" sz="1600" b="0" i="0" dirty="0">
                <a:solidFill>
                  <a:srgbClr val="202122"/>
                </a:solidFill>
                <a:effectLst/>
                <a:latin typeface="Book Antiqua" panose="02040602050305030304" pitchFamily="18" charset="0"/>
              </a:rPr>
              <a:t>It travels anteriorly above the </a:t>
            </a:r>
            <a:r>
              <a:rPr lang="en-GB" sz="1600" b="0" i="0" dirty="0" err="1">
                <a:solidFill>
                  <a:srgbClr val="202122"/>
                </a:solidFill>
                <a:effectLst/>
                <a:latin typeface="Book Antiqua" panose="02040602050305030304" pitchFamily="18" charset="0"/>
              </a:rPr>
              <a:t>levator</a:t>
            </a:r>
            <a:r>
              <a:rPr lang="en-GB" sz="1600" b="0" i="0" dirty="0">
                <a:solidFill>
                  <a:srgbClr val="202122"/>
                </a:solidFill>
                <a:effectLst/>
                <a:latin typeface="Book Antiqua" panose="02040602050305030304" pitchFamily="18" charset="0"/>
              </a:rPr>
              <a:t> palpebrae superioris, medial to supraorbital nerve</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and exits the orbit through the </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a:t>
            </a:r>
            <a:r>
              <a:rPr lang="en-GB" sz="1600" b="0" i="0" u="none" strike="noStrike" dirty="0">
                <a:solidFill>
                  <a:schemeClr val="tx1">
                    <a:lumMod val="95000"/>
                    <a:lumOff val="5000"/>
                  </a:schemeClr>
                </a:solidFill>
                <a:effectLst/>
                <a:latin typeface="Book Antiqua" panose="02040602050305030304" pitchFamily="18" charset="0"/>
              </a:rPr>
              <a:t>supraorbital foramen</a:t>
            </a:r>
            <a:r>
              <a:rPr lang="en-GB" sz="1600" b="0" i="0" dirty="0">
                <a:solidFill>
                  <a:schemeClr val="tx1">
                    <a:lumMod val="95000"/>
                    <a:lumOff val="5000"/>
                  </a:schemeClr>
                </a:solidFill>
                <a:effectLst/>
                <a:latin typeface="Book Antiqua" panose="02040602050305030304" pitchFamily="18" charset="0"/>
              </a:rPr>
              <a:t> </a:t>
            </a:r>
            <a:r>
              <a:rPr lang="en-GB" sz="1600" b="0" i="0" dirty="0">
                <a:solidFill>
                  <a:srgbClr val="202122"/>
                </a:solidFill>
                <a:effectLst/>
                <a:latin typeface="Book Antiqua" panose="02040602050305030304" pitchFamily="18" charset="0"/>
              </a:rPr>
              <a:t>(or notch) </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in the superior margin orbit. </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It exits the orbit medial to</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the supraorbital nerve.</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It provides sensory innervation to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 skin and </a:t>
            </a:r>
            <a:r>
              <a:rPr lang="en-GB" sz="1600" b="0" i="0" u="none" strike="noStrike" dirty="0">
                <a:solidFill>
                  <a:schemeClr val="tx1">
                    <a:lumMod val="95000"/>
                    <a:lumOff val="5000"/>
                  </a:schemeClr>
                </a:solidFill>
                <a:effectLst/>
                <a:latin typeface="Book Antiqua" panose="02040602050305030304" pitchFamily="18" charset="0"/>
              </a:rPr>
              <a:t>conjunctiva</a:t>
            </a:r>
            <a:r>
              <a:rPr lang="en-GB" sz="1600" b="0" i="0" dirty="0">
                <a:solidFill>
                  <a:schemeClr val="tx1">
                    <a:lumMod val="95000"/>
                    <a:lumOff val="5000"/>
                  </a:schemeClr>
                </a:solidFill>
                <a:effectLst/>
                <a:latin typeface="Book Antiqua" panose="02040602050305030304" pitchFamily="18" charset="0"/>
              </a:rPr>
              <a:t> of the upper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a:t>
            </a:r>
            <a:r>
              <a:rPr lang="en-GB" sz="1600" b="0" i="0" u="none" strike="noStrike" dirty="0">
                <a:solidFill>
                  <a:schemeClr val="tx1">
                    <a:lumMod val="95000"/>
                    <a:lumOff val="5000"/>
                  </a:schemeClr>
                </a:solidFill>
                <a:effectLst/>
                <a:latin typeface="Book Antiqua" panose="02040602050305030304" pitchFamily="18" charset="0"/>
              </a:rPr>
              <a:t>eyelid</a:t>
            </a:r>
            <a:r>
              <a:rPr lang="en-GB" sz="1600" b="0" i="0" dirty="0">
                <a:solidFill>
                  <a:schemeClr val="tx1">
                    <a:lumMod val="95000"/>
                    <a:lumOff val="5000"/>
                  </a:schemeClr>
                </a:solidFill>
                <a:effectLst/>
                <a:latin typeface="Book Antiqua" panose="02040602050305030304" pitchFamily="18" charset="0"/>
              </a:rPr>
              <a:t>, and the skin of the inferomedial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forehead</a:t>
            </a:r>
            <a:endParaRPr lang="en-US" altLang="en-US" dirty="0">
              <a:solidFill>
                <a:schemeClr val="tx1">
                  <a:lumMod val="95000"/>
                  <a:lumOff val="5000"/>
                </a:schemeClr>
              </a:solidFill>
              <a:latin typeface="Book Antiqua" panose="02040602050305030304" pitchFamily="18" charset="0"/>
              <a:cs typeface="Times New Roman" panose="02020603050405020304" pitchFamily="18" charset="0"/>
            </a:endParaRPr>
          </a:p>
        </p:txBody>
      </p:sp>
      <p:sp>
        <p:nvSpPr>
          <p:cNvPr id="26631" name="Rounded Rectangle 13"/>
          <p:cNvSpPr>
            <a:spLocks noChangeArrowheads="1"/>
          </p:cNvSpPr>
          <p:nvPr/>
        </p:nvSpPr>
        <p:spPr bwMode="auto">
          <a:xfrm>
            <a:off x="7459415" y="3895625"/>
            <a:ext cx="1500187" cy="285750"/>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2" name="Rounded Rectangle 14"/>
          <p:cNvSpPr>
            <a:spLocks noChangeArrowheads="1"/>
          </p:cNvSpPr>
          <p:nvPr/>
        </p:nvSpPr>
        <p:spPr bwMode="auto">
          <a:xfrm>
            <a:off x="539552" y="836712"/>
            <a:ext cx="2808312" cy="241038"/>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3" name="Rounded Rectangle 17"/>
          <p:cNvSpPr>
            <a:spLocks noChangeArrowheads="1"/>
          </p:cNvSpPr>
          <p:nvPr/>
        </p:nvSpPr>
        <p:spPr bwMode="auto">
          <a:xfrm>
            <a:off x="3955554" y="3895625"/>
            <a:ext cx="1357312"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2AF8568E-A701-487D-A432-C8B9102A8115}"/>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4013046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9" name="Rectangle 5"/>
          <p:cNvSpPr>
            <a:spLocks noChangeArrowheads="1"/>
          </p:cNvSpPr>
          <p:nvPr/>
        </p:nvSpPr>
        <p:spPr bwMode="auto">
          <a:xfrm>
            <a:off x="500063" y="1858963"/>
            <a:ext cx="828675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GB" altLang="en-US" dirty="0"/>
              <a:t>Spinal cord</a:t>
            </a:r>
            <a:r>
              <a:rPr lang="en-US" altLang="en-US" dirty="0"/>
              <a:t>  		                        Ganglions of sympathetic trunk</a:t>
            </a:r>
            <a:br>
              <a:rPr lang="en-US" altLang="en-US" dirty="0"/>
            </a:br>
            <a:r>
              <a:rPr lang="en-US" altLang="en-US" dirty="0"/>
              <a:t>(</a:t>
            </a:r>
            <a:r>
              <a:rPr lang="en-GB" altLang="en-US" dirty="0"/>
              <a:t>sympathetic </a:t>
            </a:r>
            <a:r>
              <a:rPr lang="en-GB" altLang="en-US" dirty="0" err="1"/>
              <a:t>center</a:t>
            </a:r>
            <a:r>
              <a:rPr lang="en-GB" altLang="en-US" dirty="0"/>
              <a:t>)			(</a:t>
            </a:r>
            <a:r>
              <a:rPr lang="en-US" altLang="en-US" dirty="0"/>
              <a:t>truncus </a:t>
            </a:r>
            <a:r>
              <a:rPr lang="en-US" altLang="en-US" dirty="0" err="1"/>
              <a:t>sympathicus</a:t>
            </a:r>
            <a:r>
              <a:rPr lang="en-US" altLang="en-US" dirty="0"/>
              <a:t>)</a:t>
            </a:r>
          </a:p>
          <a:p>
            <a:pPr eaLnBrk="1" hangingPunct="1"/>
            <a:endParaRPr lang="en-US" altLang="en-US" dirty="0"/>
          </a:p>
          <a:p>
            <a:pPr eaLnBrk="1" hangingPunct="1"/>
            <a:endParaRPr lang="en-US" altLang="en-US" dirty="0"/>
          </a:p>
          <a:p>
            <a:pPr eaLnBrk="1" hangingPunct="1">
              <a:buFont typeface="Arial" panose="020B0604020202020204" pitchFamily="34" charset="0"/>
              <a:buChar char="-"/>
            </a:pPr>
            <a:endParaRPr lang="en-US" altLang="en-US" dirty="0"/>
          </a:p>
          <a:p>
            <a:pPr lvl="1" eaLnBrk="1" hangingPunct="1"/>
            <a:endParaRPr lang="en-US" altLang="en-US" dirty="0"/>
          </a:p>
          <a:p>
            <a:pPr lvl="1" eaLnBrk="1" hangingPunct="1"/>
            <a:r>
              <a:rPr lang="en-US" altLang="en-US" dirty="0"/>
              <a:t>				    </a:t>
            </a:r>
            <a:r>
              <a:rPr lang="en-GB" altLang="en-US" dirty="0"/>
              <a:t>Organ</a:t>
            </a:r>
            <a:r>
              <a:rPr lang="en-US" altLang="en-US" dirty="0"/>
              <a:t> (</a:t>
            </a:r>
            <a:r>
              <a:rPr lang="en-GB" altLang="en-US" dirty="0"/>
              <a:t>blood vessels</a:t>
            </a:r>
            <a:r>
              <a:rPr lang="en-US" altLang="en-US" dirty="0"/>
              <a:t>, </a:t>
            </a:r>
            <a:r>
              <a:rPr lang="en-GB" altLang="en-US" dirty="0"/>
              <a:t>glands</a:t>
            </a:r>
            <a:r>
              <a:rPr lang="en-US" altLang="en-US" dirty="0"/>
              <a:t>, </a:t>
            </a:r>
            <a:r>
              <a:rPr lang="en-GB" altLang="en-US" dirty="0"/>
              <a:t>smooth</a:t>
            </a:r>
            <a:br>
              <a:rPr lang="en-GB" altLang="en-US" dirty="0"/>
            </a:br>
            <a:r>
              <a:rPr lang="en-GB" altLang="en-US" dirty="0"/>
              <a:t>                                                              muscles of the organic walls)</a:t>
            </a:r>
            <a:endParaRPr lang="en-US" altLang="en-US" sz="1400" dirty="0"/>
          </a:p>
          <a:p>
            <a:pPr eaLnBrk="1" hangingPunct="1"/>
            <a:r>
              <a:rPr lang="en-US" altLang="en-US" dirty="0"/>
              <a:t>						</a:t>
            </a:r>
          </a:p>
        </p:txBody>
      </p:sp>
      <p:sp>
        <p:nvSpPr>
          <p:cNvPr id="70660" name="TextBox 7"/>
          <p:cNvSpPr txBox="1">
            <a:spLocks noChangeArrowheads="1"/>
          </p:cNvSpPr>
          <p:nvPr/>
        </p:nvSpPr>
        <p:spPr bwMode="auto">
          <a:xfrm>
            <a:off x="2928938" y="1785938"/>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a:solidFill>
                  <a:srgbClr val="901929"/>
                </a:solidFill>
              </a:rPr>
              <a:t>Preganglionic</a:t>
            </a:r>
            <a:br>
              <a:rPr lang="sr-Cyrl-CS" altLang="en-US" dirty="0">
                <a:solidFill>
                  <a:srgbClr val="901929"/>
                </a:solidFill>
              </a:rPr>
            </a:br>
            <a:r>
              <a:rPr lang="en-GB" altLang="en-US" dirty="0" err="1">
                <a:solidFill>
                  <a:srgbClr val="901929"/>
                </a:solidFill>
              </a:rPr>
              <a:t>fibers</a:t>
            </a:r>
            <a:endParaRPr lang="en-US" altLang="en-US" dirty="0">
              <a:solidFill>
                <a:srgbClr val="901929"/>
              </a:solidFill>
            </a:endParaRPr>
          </a:p>
        </p:txBody>
      </p:sp>
      <p:cxnSp>
        <p:nvCxnSpPr>
          <p:cNvPr id="70661" name="Straight Arrow Connector 7"/>
          <p:cNvCxnSpPr>
            <a:cxnSpLocks noChangeShapeType="1"/>
          </p:cNvCxnSpPr>
          <p:nvPr/>
        </p:nvCxnSpPr>
        <p:spPr bwMode="auto">
          <a:xfrm>
            <a:off x="3000375" y="2071688"/>
            <a:ext cx="1714500" cy="1587"/>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70662" name="TextBox 12"/>
          <p:cNvSpPr txBox="1">
            <a:spLocks noChangeArrowheads="1"/>
          </p:cNvSpPr>
          <p:nvPr/>
        </p:nvSpPr>
        <p:spPr bwMode="auto">
          <a:xfrm>
            <a:off x="5220072" y="2690069"/>
            <a:ext cx="1857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err="1">
                <a:solidFill>
                  <a:srgbClr val="901929"/>
                </a:solidFill>
              </a:rPr>
              <a:t>Postaganglionic</a:t>
            </a:r>
            <a:r>
              <a:rPr lang="en-GB" altLang="en-US" dirty="0">
                <a:solidFill>
                  <a:srgbClr val="901929"/>
                </a:solidFill>
              </a:rPr>
              <a:t> </a:t>
            </a:r>
            <a:r>
              <a:rPr lang="en-GB" altLang="en-US" dirty="0" err="1">
                <a:solidFill>
                  <a:srgbClr val="901929"/>
                </a:solidFill>
              </a:rPr>
              <a:t>fibers</a:t>
            </a:r>
            <a:endParaRPr lang="en-US" altLang="en-US" dirty="0">
              <a:solidFill>
                <a:srgbClr val="901929"/>
              </a:solidFill>
            </a:endParaRPr>
          </a:p>
        </p:txBody>
      </p:sp>
      <p:cxnSp>
        <p:nvCxnSpPr>
          <p:cNvPr id="70663" name="Straight Arrow Connector 9"/>
          <p:cNvCxnSpPr>
            <a:cxnSpLocks noChangeShapeType="1"/>
          </p:cNvCxnSpPr>
          <p:nvPr/>
        </p:nvCxnSpPr>
        <p:spPr bwMode="auto">
          <a:xfrm rot="5400000">
            <a:off x="6486078" y="3096369"/>
            <a:ext cx="1069975" cy="1588"/>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pic>
        <p:nvPicPr>
          <p:cNvPr id="70664"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500063" y="3500438"/>
            <a:ext cx="374015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DE3A6C2-C410-1D3D-4242-70C5AD02D258}"/>
              </a:ext>
            </a:extLst>
          </p:cNvPr>
          <p:cNvSpPr txBox="1">
            <a:spLocks noChangeArrowheads="1"/>
          </p:cNvSpPr>
          <p:nvPr/>
        </p:nvSpPr>
        <p:spPr bwMode="auto">
          <a:xfrm>
            <a:off x="124619" y="335644"/>
            <a:ext cx="9180511"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2700" b="1" dirty="0">
                <a:solidFill>
                  <a:srgbClr val="901929"/>
                </a:solidFill>
                <a:effectLst>
                  <a:outerShdw blurRad="38100" dist="38100" dir="2700000" algn="tl">
                    <a:srgbClr val="000000"/>
                  </a:outerShdw>
                </a:effectLst>
                <a:latin typeface="Book Antiqua" panose="02040602050305030304" pitchFamily="18" charset="0"/>
              </a:rPr>
              <a:t>SYMPATHETIC TRUNK (</a:t>
            </a:r>
            <a:r>
              <a:rPr lang="sr-Latn-CS" sz="2700" b="1" dirty="0">
                <a:solidFill>
                  <a:srgbClr val="901929"/>
                </a:solidFill>
                <a:effectLst>
                  <a:outerShdw blurRad="38100" dist="38100" dir="2700000" algn="tl">
                    <a:srgbClr val="000000"/>
                  </a:outerShdw>
                </a:effectLst>
                <a:latin typeface="Book Antiqua" panose="02040602050305030304" pitchFamily="18" charset="0"/>
              </a:rPr>
              <a:t>TRUNCUS SYMPATHICUS</a:t>
            </a:r>
            <a:r>
              <a:rPr lang="en-GB" sz="2700" b="1" dirty="0">
                <a:solidFill>
                  <a:srgbClr val="901929"/>
                </a:solidFill>
                <a:effectLst>
                  <a:outerShdw blurRad="38100" dist="38100" dir="2700000" algn="tl">
                    <a:srgbClr val="000000"/>
                  </a:outerShdw>
                </a:effectLst>
                <a:latin typeface="Book Antiqua" panose="02040602050305030304" pitchFamily="18" charset="0"/>
              </a:rPr>
              <a:t>)</a:t>
            </a:r>
            <a:endParaRPr lang="sr-Latn-CS" sz="27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30283726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8" name="Rectangle 12"/>
          <p:cNvSpPr>
            <a:spLocks noChangeArrowheads="1"/>
          </p:cNvSpPr>
          <p:nvPr/>
        </p:nvSpPr>
        <p:spPr bwMode="auto">
          <a:xfrm>
            <a:off x="82084" y="493695"/>
            <a:ext cx="9061916" cy="584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Cyrl-CS" altLang="en-US" dirty="0">
                <a:latin typeface="Book Antiqua" panose="02040602050305030304" pitchFamily="18" charset="0"/>
              </a:rPr>
              <a:t>    </a:t>
            </a: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nasocilliary</a:t>
            </a:r>
            <a:r>
              <a:rPr lang="en-US" altLang="en-US" dirty="0">
                <a:latin typeface="Book Antiqua" panose="02040602050305030304" pitchFamily="18" charset="0"/>
                <a:cs typeface="Times New Roman" panose="02020603050405020304" pitchFamily="18" charset="0"/>
              </a:rPr>
              <a:t> nerve (n. </a:t>
            </a:r>
            <a:r>
              <a:rPr lang="en-US" altLang="en-US" dirty="0" err="1">
                <a:latin typeface="Book Antiqua" panose="02040602050305030304" pitchFamily="18" charset="0"/>
                <a:cs typeface="Times New Roman" panose="02020603050405020304" pitchFamily="18" charset="0"/>
              </a:rPr>
              <a:t>nasociliaris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courses anterolaterally. </a:t>
            </a:r>
            <a:r>
              <a:rPr lang="en-GB" b="0" i="0" dirty="0">
                <a:solidFill>
                  <a:srgbClr val="202122"/>
                </a:solidFill>
                <a:effectLst/>
                <a:latin typeface="Book Antiqua" panose="02040602050305030304" pitchFamily="18" charset="0"/>
              </a:rPr>
              <a:t>It passes across the </a:t>
            </a:r>
            <a:r>
              <a:rPr lang="en-GB" b="0" i="0" u="none" strike="noStrike" dirty="0">
                <a:solidFill>
                  <a:schemeClr val="tx1">
                    <a:lumMod val="95000"/>
                    <a:lumOff val="5000"/>
                  </a:schemeClr>
                </a:solidFill>
                <a:effectLst/>
                <a:latin typeface="Book Antiqua" panose="02040602050305030304" pitchFamily="18" charset="0"/>
              </a:rPr>
              <a:t>optic nerve (CN II)</a:t>
            </a:r>
            <a:r>
              <a:rPr lang="en-GB" b="0" i="0" dirty="0">
                <a:solidFill>
                  <a:schemeClr val="tx1">
                    <a:lumMod val="95000"/>
                    <a:lumOff val="5000"/>
                  </a:schemeClr>
                </a:solidFill>
                <a:effectLst/>
                <a:latin typeface="Book Antiqua" panose="02040602050305030304" pitchFamily="18" charset="0"/>
              </a:rPr>
              <a:t> </a:t>
            </a:r>
            <a:r>
              <a:rPr lang="en-GB" b="0" i="0" dirty="0">
                <a:solidFill>
                  <a:srgbClr val="202122"/>
                </a:solidFill>
                <a:effectLst/>
                <a:latin typeface="Book Antiqua" panose="02040602050305030304" pitchFamily="18" charset="0"/>
              </a:rPr>
              <a:t>along with</a:t>
            </a:r>
            <a:br>
              <a:rPr lang="en-GB" dirty="0">
                <a:solidFill>
                  <a:srgbClr val="202122"/>
                </a:solidFill>
                <a:latin typeface="Book Antiqua" panose="02040602050305030304" pitchFamily="18" charset="0"/>
              </a:rPr>
            </a:br>
            <a:r>
              <a:rPr lang="en-GB" dirty="0">
                <a:solidFill>
                  <a:srgbClr val="202122"/>
                </a:solidFill>
                <a:latin typeface="Book Antiqua" panose="02040602050305030304" pitchFamily="18" charset="0"/>
              </a:rPr>
              <a:t>       </a:t>
            </a:r>
            <a:r>
              <a:rPr lang="en-GB" b="0" i="0" dirty="0">
                <a:solidFill>
                  <a:srgbClr val="202122"/>
                </a:solidFill>
                <a:effectLst/>
                <a:latin typeface="Book Antiqua" panose="02040602050305030304" pitchFamily="18" charset="0"/>
              </a:rPr>
              <a:t>the </a:t>
            </a:r>
            <a:r>
              <a:rPr lang="en-GB" b="0" i="0" u="none" strike="noStrike" dirty="0">
                <a:solidFill>
                  <a:schemeClr val="tx1">
                    <a:lumMod val="95000"/>
                    <a:lumOff val="5000"/>
                  </a:schemeClr>
                </a:solidFill>
                <a:effectLst/>
                <a:latin typeface="Book Antiqua" panose="02040602050305030304" pitchFamily="18" charset="0"/>
              </a:rPr>
              <a:t>ophthalmic artery</a:t>
            </a:r>
            <a:r>
              <a:rPr lang="en-GB" u="none" strike="noStrike" dirty="0">
                <a:solidFill>
                  <a:srgbClr val="202122"/>
                </a:solidFill>
                <a:latin typeface="Book Antiqua" panose="02040602050305030304" pitchFamily="18" charset="0"/>
              </a:rPr>
              <a:t>, toward the medial </a:t>
            </a:r>
            <a:r>
              <a:rPr lang="en-GB" dirty="0">
                <a:solidFill>
                  <a:srgbClr val="202122"/>
                </a:solidFill>
                <a:latin typeface="Book Antiqua" panose="02040602050305030304" pitchFamily="18" charset="0"/>
              </a:rPr>
              <a:t>wall of </a:t>
            </a:r>
            <a:r>
              <a:rPr lang="en-GB" dirty="0" err="1">
                <a:solidFill>
                  <a:srgbClr val="202122"/>
                </a:solidFill>
                <a:latin typeface="Book Antiqua" panose="02040602050305030304" pitchFamily="18" charset="0"/>
              </a:rPr>
              <a:t>orbita</a:t>
            </a:r>
            <a:r>
              <a:rPr lang="en-GB" dirty="0">
                <a:solidFill>
                  <a:srgbClr val="202122"/>
                </a:solidFill>
                <a:latin typeface="Book Antiqua" panose="02040602050305030304" pitchFamily="18" charset="0"/>
              </a:rPr>
              <a:t>.</a:t>
            </a:r>
          </a:p>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sensory root for ganglion </a:t>
            </a:r>
            <a:r>
              <a:rPr lang="en-US" altLang="en-US" u="sng" dirty="0" err="1">
                <a:latin typeface="Book Antiqua" panose="02040602050305030304" pitchFamily="18" charset="0"/>
                <a:cs typeface="Times New Roman" panose="02020603050405020304" pitchFamily="18" charset="0"/>
              </a:rPr>
              <a:t>ciliare</a:t>
            </a:r>
            <a:r>
              <a:rPr lang="en-US" altLang="en-US" u="sng" dirty="0">
                <a:latin typeface="Book Antiqua" panose="02040602050305030304" pitchFamily="18" charset="0"/>
                <a:cs typeface="Times New Roman" panose="02020603050405020304" pitchFamily="18" charset="0"/>
              </a:rPr>
              <a:t> (r. communicans cum ganglion </a:t>
            </a:r>
            <a:r>
              <a:rPr lang="en-US" altLang="en-US" u="sng" dirty="0" err="1">
                <a:latin typeface="Book Antiqua" panose="02040602050305030304" pitchFamily="18" charset="0"/>
                <a:cs typeface="Times New Roman" panose="02020603050405020304" pitchFamily="18" charset="0"/>
              </a:rPr>
              <a:t>ciliare</a:t>
            </a:r>
            <a:r>
              <a:rPr lang="en-US" altLang="en-US" u="sng" dirty="0">
                <a:latin typeface="Book Antiqua" panose="02040602050305030304" pitchFamily="18" charset="0"/>
                <a:cs typeface="Times New Roman" panose="02020603050405020304" pitchFamily="18" charset="0"/>
              </a:rPr>
              <a:t>)</a:t>
            </a:r>
          </a:p>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long ciliary nerves (</a:t>
            </a:r>
            <a:r>
              <a:rPr lang="en-US" altLang="en-US" u="sng" dirty="0" err="1">
                <a:latin typeface="Book Antiqua" panose="02040602050305030304" pitchFamily="18" charset="0"/>
                <a:cs typeface="Times New Roman" panose="02020603050405020304" pitchFamily="18" charset="0"/>
              </a:rPr>
              <a:t>nn</a:t>
            </a:r>
            <a:r>
              <a:rPr lang="en-US" altLang="en-US" u="sng" dirty="0">
                <a:latin typeface="Book Antiqua" panose="02040602050305030304" pitchFamily="18" charset="0"/>
                <a:cs typeface="Times New Roman" panose="02020603050405020304" pitchFamily="18" charset="0"/>
              </a:rPr>
              <a:t>. </a:t>
            </a:r>
            <a:r>
              <a:rPr lang="en-US" altLang="en-US" u="sng" dirty="0" err="1">
                <a:latin typeface="Book Antiqua" panose="02040602050305030304" pitchFamily="18" charset="0"/>
                <a:cs typeface="Times New Roman" panose="02020603050405020304" pitchFamily="18" charset="0"/>
              </a:rPr>
              <a:t>ciliares</a:t>
            </a:r>
            <a:r>
              <a:rPr lang="en-US" altLang="en-US" u="sng" dirty="0">
                <a:latin typeface="Book Antiqua" panose="02040602050305030304" pitchFamily="18" charset="0"/>
                <a:cs typeface="Times New Roman" panose="02020603050405020304" pitchFamily="18" charset="0"/>
              </a:rPr>
              <a:t> </a:t>
            </a:r>
            <a:r>
              <a:rPr lang="en-US" altLang="en-US" u="sng" dirty="0" err="1">
                <a:latin typeface="Book Antiqua" panose="02040602050305030304" pitchFamily="18" charset="0"/>
                <a:cs typeface="Times New Roman" panose="02020603050405020304" pitchFamily="18" charset="0"/>
              </a:rPr>
              <a:t>longi</a:t>
            </a:r>
            <a:r>
              <a:rPr lang="en-US" altLang="en-US" u="sng"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sz="1600" b="0" i="0" dirty="0">
                <a:solidFill>
                  <a:srgbClr val="202122"/>
                </a:solidFill>
                <a:effectLst/>
                <a:latin typeface="Book Antiqua" panose="02040602050305030304" pitchFamily="18" charset="0"/>
              </a:rPr>
              <a:t>They enter the eyeball to provide sensory innervation to parts of the eye,</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and transmit </a:t>
            </a:r>
            <a:r>
              <a:rPr lang="en-GB" sz="1600" b="0" i="0" u="none" strike="noStrike" dirty="0">
                <a:solidFill>
                  <a:schemeClr val="tx1">
                    <a:lumMod val="95000"/>
                    <a:lumOff val="5000"/>
                  </a:schemeClr>
                </a:solidFill>
                <a:effectLst/>
                <a:latin typeface="Book Antiqua" panose="02040602050305030304" pitchFamily="18" charset="0"/>
              </a:rPr>
              <a:t>sympathetic</a:t>
            </a:r>
            <a:r>
              <a:rPr lang="en-GB" sz="1600" b="0" i="0" dirty="0">
                <a:solidFill>
                  <a:schemeClr val="tx1">
                    <a:lumMod val="95000"/>
                    <a:lumOff val="5000"/>
                  </a:schemeClr>
                </a:solidFill>
                <a:effectLst/>
                <a:latin typeface="Book Antiqua" panose="02040602050305030304" pitchFamily="18" charset="0"/>
              </a:rPr>
              <a:t> (SY) </a:t>
            </a:r>
            <a:r>
              <a:rPr lang="en-GB" sz="1600" b="0" i="0" u="none" strike="noStrike" dirty="0">
                <a:solidFill>
                  <a:schemeClr val="tx1">
                    <a:lumMod val="95000"/>
                    <a:lumOff val="5000"/>
                  </a:schemeClr>
                </a:solidFill>
                <a:effectLst/>
                <a:latin typeface="Book Antiqua" panose="02040602050305030304" pitchFamily="18" charset="0"/>
              </a:rPr>
              <a:t>visceral motor</a:t>
            </a:r>
            <a:r>
              <a:rPr lang="en-GB" sz="1600" b="0" i="0" dirty="0">
                <a:solidFill>
                  <a:schemeClr val="tx1">
                    <a:lumMod val="95000"/>
                    <a:lumOff val="5000"/>
                  </a:schemeClr>
                </a:solidFill>
                <a:effectLst/>
                <a:latin typeface="Book Antiqua" panose="02040602050305030304" pitchFamily="18" charset="0"/>
              </a:rPr>
              <a:t> </a:t>
            </a:r>
            <a:r>
              <a:rPr lang="en-GB" sz="1600" b="0" i="0" dirty="0">
                <a:solidFill>
                  <a:srgbClr val="202122"/>
                </a:solidFill>
                <a:effectLst/>
                <a:latin typeface="Book Antiqua" panose="02040602050305030304" pitchFamily="18" charset="0"/>
              </a:rPr>
              <a:t>innervation to the </a:t>
            </a:r>
            <a:r>
              <a:rPr lang="en-GB" sz="1600" b="0" i="0" u="none" strike="noStrike" dirty="0">
                <a:solidFill>
                  <a:schemeClr val="tx1">
                    <a:lumMod val="95000"/>
                    <a:lumOff val="5000"/>
                  </a:schemeClr>
                </a:solidFill>
                <a:effectLst/>
                <a:latin typeface="Book Antiqua" panose="02040602050305030304" pitchFamily="18" charset="0"/>
              </a:rPr>
              <a:t>dilator pupillae muscle </a:t>
            </a:r>
            <a:br>
              <a:rPr lang="en-GB" sz="1600" b="0" i="0" u="none" strike="noStrike" dirty="0">
                <a:solidFill>
                  <a:schemeClr val="tx1">
                    <a:lumMod val="95000"/>
                    <a:lumOff val="5000"/>
                  </a:schemeClr>
                </a:solidFill>
                <a:effectLst/>
                <a:latin typeface="Book Antiqua" panose="02040602050305030304" pitchFamily="18" charset="0"/>
              </a:rPr>
            </a:br>
            <a:r>
              <a:rPr lang="en-GB" sz="1600" b="0" i="0" u="none" strike="noStrike" dirty="0">
                <a:solidFill>
                  <a:schemeClr val="tx1">
                    <a:lumMod val="95000"/>
                    <a:lumOff val="5000"/>
                  </a:schemeClr>
                </a:solidFill>
                <a:effectLst/>
                <a:latin typeface="Book Antiqua" panose="02040602050305030304" pitchFamily="18" charset="0"/>
              </a:rPr>
              <a:t>                 (the origin of SY </a:t>
            </a:r>
            <a:r>
              <a:rPr lang="en-GB" sz="1600" b="0" i="0" u="none" strike="noStrike" dirty="0" err="1">
                <a:solidFill>
                  <a:schemeClr val="tx1">
                    <a:lumMod val="95000"/>
                    <a:lumOff val="5000"/>
                  </a:schemeClr>
                </a:solidFill>
                <a:effectLst/>
                <a:latin typeface="Book Antiqua" panose="02040602050305030304" pitchFamily="18" charset="0"/>
              </a:rPr>
              <a:t>fibers</a:t>
            </a:r>
            <a:r>
              <a:rPr lang="en-GB" sz="1600" b="0" i="0" u="none" strike="noStrike" dirty="0">
                <a:solidFill>
                  <a:schemeClr val="tx1">
                    <a:lumMod val="95000"/>
                    <a:lumOff val="5000"/>
                  </a:schemeClr>
                </a:solidFill>
                <a:effectLst/>
                <a:latin typeface="Book Antiqua" panose="02040602050305030304" pitchFamily="18" charset="0"/>
              </a:rPr>
              <a:t> is superior cervical ganglion of SY trunk and</a:t>
            </a:r>
            <a:r>
              <a:rPr lang="en-GB" sz="1600" dirty="0">
                <a:solidFill>
                  <a:schemeClr val="tx1">
                    <a:lumMod val="95000"/>
                    <a:lumOff val="5000"/>
                  </a:schemeClr>
                </a:solidFill>
                <a:latin typeface="Book Antiqua" panose="02040602050305030304" pitchFamily="18" charset="0"/>
              </a:rPr>
              <a:t> </a:t>
            </a:r>
            <a:r>
              <a:rPr lang="en-GB" sz="1600" b="0" i="0" u="none" strike="noStrike" dirty="0">
                <a:solidFill>
                  <a:schemeClr val="tx1">
                    <a:lumMod val="95000"/>
                    <a:lumOff val="5000"/>
                  </a:schemeClr>
                </a:solidFill>
                <a:effectLst/>
                <a:latin typeface="Book Antiqua" panose="02040602050305030304" pitchFamily="18" charset="0"/>
              </a:rPr>
              <a:t>these </a:t>
            </a:r>
            <a:r>
              <a:rPr lang="en-GB" sz="1600" b="0" i="0" u="none" strike="noStrike" dirty="0" err="1">
                <a:solidFill>
                  <a:schemeClr val="tx1">
                    <a:lumMod val="95000"/>
                    <a:lumOff val="5000"/>
                  </a:schemeClr>
                </a:solidFill>
                <a:effectLst/>
                <a:latin typeface="Book Antiqua" panose="02040602050305030304" pitchFamily="18" charset="0"/>
              </a:rPr>
              <a:t>fibers</a:t>
            </a:r>
            <a:r>
              <a:rPr lang="en-GB" sz="1600" b="0" i="0" u="none" strike="noStrike" dirty="0">
                <a:solidFill>
                  <a:schemeClr val="tx1">
                    <a:lumMod val="95000"/>
                    <a:lumOff val="5000"/>
                  </a:schemeClr>
                </a:solidFill>
                <a:effectLst/>
                <a:latin typeface="Book Antiqua" panose="02040602050305030304" pitchFamily="18" charset="0"/>
              </a:rPr>
              <a:t> join long</a:t>
            </a:r>
            <a:br>
              <a:rPr lang="en-GB" sz="1600" b="0" i="0" u="none" strike="noStrike" dirty="0">
                <a:solidFill>
                  <a:schemeClr val="tx1">
                    <a:lumMod val="95000"/>
                    <a:lumOff val="5000"/>
                  </a:schemeClr>
                </a:solidFill>
                <a:effectLst/>
                <a:latin typeface="Book Antiqua" panose="02040602050305030304" pitchFamily="18" charset="0"/>
              </a:rPr>
            </a:br>
            <a:r>
              <a:rPr lang="en-GB" sz="1600" b="0" i="0" u="none" strike="noStrike" dirty="0">
                <a:solidFill>
                  <a:schemeClr val="tx1">
                    <a:lumMod val="95000"/>
                    <a:lumOff val="5000"/>
                  </a:schemeClr>
                </a:solidFill>
                <a:effectLst/>
                <a:latin typeface="Book Antiqua" panose="02040602050305030304" pitchFamily="18" charset="0"/>
              </a:rPr>
              <a:t>                 ciliary nerves </a:t>
            </a:r>
            <a:r>
              <a:rPr lang="en-GB" sz="1600" dirty="0">
                <a:solidFill>
                  <a:schemeClr val="tx1">
                    <a:lumMod val="95000"/>
                    <a:lumOff val="5000"/>
                  </a:schemeClr>
                </a:solidFill>
                <a:latin typeface="Book Antiqua" panose="02040602050305030304" pitchFamily="18" charset="0"/>
              </a:rPr>
              <a:t>from ophthalmic plexus - </a:t>
            </a:r>
            <a:r>
              <a:rPr lang="en-GB" sz="1600" b="1" dirty="0">
                <a:solidFill>
                  <a:schemeClr val="tx1">
                    <a:lumMod val="95000"/>
                    <a:lumOff val="5000"/>
                  </a:schemeClr>
                </a:solidFill>
                <a:latin typeface="Book Antiqua" panose="02040602050305030304" pitchFamily="18" charset="0"/>
              </a:rPr>
              <a:t>for m. dilatator pupillae</a:t>
            </a:r>
            <a:r>
              <a:rPr lang="en-GB" sz="1600" dirty="0">
                <a:solidFill>
                  <a:schemeClr val="tx1">
                    <a:lumMod val="95000"/>
                    <a:lumOff val="5000"/>
                  </a:schemeClr>
                </a:solidFill>
                <a:latin typeface="Book Antiqua" panose="02040602050305030304" pitchFamily="18" charset="0"/>
              </a:rPr>
              <a:t>)</a:t>
            </a:r>
            <a:br>
              <a:rPr lang="en-GB" sz="1600" b="0" i="0" u="none" strike="noStrike" dirty="0">
                <a:solidFill>
                  <a:schemeClr val="tx1">
                    <a:lumMod val="95000"/>
                    <a:lumOff val="5000"/>
                  </a:schemeClr>
                </a:solidFill>
                <a:effectLst/>
                <a:latin typeface="Book Antiqua" panose="02040602050305030304" pitchFamily="18" charset="0"/>
              </a:rPr>
            </a:br>
            <a:br>
              <a:rPr lang="en-US" altLang="en-US" sz="16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posterior ethmoidal nerve</a:t>
            </a:r>
            <a:br>
              <a:rPr lang="en-US" altLang="en-US" u="sng"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u="sng" dirty="0">
                <a:latin typeface="Book Antiqua" panose="02040602050305030304" pitchFamily="18" charset="0"/>
                <a:cs typeface="Times New Roman" panose="02020603050405020304" pitchFamily="18" charset="0"/>
              </a:rPr>
              <a:t>(n. </a:t>
            </a:r>
            <a:r>
              <a:rPr lang="en-US" altLang="en-US" u="sng" dirty="0" err="1">
                <a:latin typeface="Book Antiqua" panose="02040602050305030304" pitchFamily="18" charset="0"/>
                <a:cs typeface="Times New Roman" panose="02020603050405020304" pitchFamily="18" charset="0"/>
              </a:rPr>
              <a:t>ethmoidalis</a:t>
            </a:r>
            <a:r>
              <a:rPr lang="en-US" altLang="en-US" u="sng" dirty="0">
                <a:latin typeface="Book Antiqua" panose="02040602050305030304" pitchFamily="18" charset="0"/>
                <a:cs typeface="Times New Roman" panose="02020603050405020304" pitchFamily="18" charset="0"/>
              </a:rPr>
              <a:t> posterior)</a:t>
            </a:r>
            <a:br>
              <a:rPr lang="en-US" altLang="en-US" u="sng"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Passes through the posterior ethmoidal</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canal and enters nasal cavity </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through the openings of lamina </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cribrosa of ethmoid bone.</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For innervation of the roof of nasal</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cavity and mucosa of ethmoidal and</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sphenoidal sinus</a:t>
            </a:r>
            <a:endParaRPr lang="en-US" altLang="en-US" dirty="0">
              <a:latin typeface="Book Antiqua" panose="02040602050305030304" pitchFamily="18" charset="0"/>
              <a:cs typeface="Times New Roman" panose="02020603050405020304" pitchFamily="18" charset="0"/>
            </a:endParaRPr>
          </a:p>
        </p:txBody>
      </p:sp>
      <p:pic>
        <p:nvPicPr>
          <p:cNvPr id="26629" name="Picture 10"/>
          <p:cNvPicPr>
            <a:picLocks noChangeAspect="1" noChangeArrowheads="1"/>
          </p:cNvPicPr>
          <p:nvPr/>
        </p:nvPicPr>
        <p:blipFill rotWithShape="1">
          <a:blip r:embed="rId2">
            <a:extLst>
              <a:ext uri="{28A0092B-C50C-407E-A947-70E740481C1C}">
                <a14:useLocalDpi xmlns:a14="http://schemas.microsoft.com/office/drawing/2010/main" val="0"/>
              </a:ext>
            </a:extLst>
          </a:blip>
          <a:srcRect l="32564" t="52040" r="33717" b="15181"/>
          <a:stretch/>
        </p:blipFill>
        <p:spPr bwMode="auto">
          <a:xfrm>
            <a:off x="4355976" y="3861048"/>
            <a:ext cx="4788024" cy="290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Rounded Rectangle 18"/>
          <p:cNvSpPr>
            <a:spLocks noChangeArrowheads="1"/>
          </p:cNvSpPr>
          <p:nvPr/>
        </p:nvSpPr>
        <p:spPr bwMode="auto">
          <a:xfrm>
            <a:off x="4143375" y="5085184"/>
            <a:ext cx="1357313" cy="214313"/>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5" name="Rounded Rectangle 19"/>
          <p:cNvSpPr>
            <a:spLocks noChangeArrowheads="1"/>
          </p:cNvSpPr>
          <p:nvPr/>
        </p:nvSpPr>
        <p:spPr bwMode="auto">
          <a:xfrm>
            <a:off x="4355976" y="4598242"/>
            <a:ext cx="1287587" cy="330945"/>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6" name="Rounded Rectangle 20"/>
          <p:cNvSpPr>
            <a:spLocks noChangeArrowheads="1"/>
          </p:cNvSpPr>
          <p:nvPr/>
        </p:nvSpPr>
        <p:spPr bwMode="auto">
          <a:xfrm>
            <a:off x="7308304" y="3794125"/>
            <a:ext cx="1357313" cy="214312"/>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cxnSp>
        <p:nvCxnSpPr>
          <p:cNvPr id="26637" name="Straight Connector 23"/>
          <p:cNvCxnSpPr>
            <a:cxnSpLocks noChangeShapeType="1"/>
          </p:cNvCxnSpPr>
          <p:nvPr/>
        </p:nvCxnSpPr>
        <p:spPr bwMode="auto">
          <a:xfrm>
            <a:off x="4714875" y="5733256"/>
            <a:ext cx="714375" cy="1587"/>
          </a:xfrm>
          <a:prstGeom prst="line">
            <a:avLst/>
          </a:prstGeom>
          <a:noFill/>
          <a:ln w="38100" cmpd="sng">
            <a:solidFill>
              <a:srgbClr val="3792AA"/>
            </a:solidFill>
            <a:round/>
            <a:headEnd/>
            <a:tailEnd/>
          </a:ln>
          <a:extLst>
            <a:ext uri="{909E8E84-426E-40DD-AFC4-6F175D3DCCD1}">
              <a14:hiddenFill xmlns:a14="http://schemas.microsoft.com/office/drawing/2010/main">
                <a:noFill/>
              </a14:hiddenFill>
            </a:ext>
          </a:extLst>
        </p:spPr>
      </p:cxnSp>
      <p:sp>
        <p:nvSpPr>
          <p:cNvPr id="26638" name="Rounded Rectangle 24"/>
          <p:cNvSpPr>
            <a:spLocks noChangeArrowheads="1"/>
          </p:cNvSpPr>
          <p:nvPr/>
        </p:nvSpPr>
        <p:spPr bwMode="auto">
          <a:xfrm>
            <a:off x="539552" y="779693"/>
            <a:ext cx="3528392" cy="285750"/>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2AF8568E-A701-487D-A432-C8B9102A8115}"/>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4328637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8" name="Rectangle 12"/>
          <p:cNvSpPr>
            <a:spLocks noChangeArrowheads="1"/>
          </p:cNvSpPr>
          <p:nvPr/>
        </p:nvSpPr>
        <p:spPr bwMode="auto">
          <a:xfrm>
            <a:off x="82084" y="465296"/>
            <a:ext cx="9061916"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Cyrl-CS" altLang="en-US" dirty="0">
                <a:latin typeface="Book Antiqua" panose="02040602050305030304" pitchFamily="18" charset="0"/>
              </a:rPr>
              <a:t>    </a:t>
            </a: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nasocilliary</a:t>
            </a:r>
            <a:r>
              <a:rPr lang="en-US" altLang="en-US" dirty="0">
                <a:latin typeface="Book Antiqua" panose="02040602050305030304" pitchFamily="18" charset="0"/>
                <a:cs typeface="Times New Roman" panose="02020603050405020304" pitchFamily="18" charset="0"/>
              </a:rPr>
              <a:t> nerve (n. </a:t>
            </a:r>
            <a:r>
              <a:rPr lang="en-US" altLang="en-US" dirty="0" err="1">
                <a:latin typeface="Book Antiqua" panose="02040602050305030304" pitchFamily="18" charset="0"/>
                <a:cs typeface="Times New Roman" panose="02020603050405020304" pitchFamily="18" charset="0"/>
              </a:rPr>
              <a:t>nasociliaris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a:t>
            </a:r>
            <a:r>
              <a:rPr lang="en-GB" altLang="en-US" dirty="0">
                <a:latin typeface="Book Antiqua" panose="02040602050305030304" pitchFamily="18" charset="0"/>
                <a:cs typeface="Times New Roman" panose="02020603050405020304" pitchFamily="18" charset="0"/>
              </a:rPr>
              <a:t>terminal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a:latin typeface="Book Antiqua" panose="02040602050305030304" pitchFamily="18" charset="0"/>
                <a:cs typeface="Times New Roman" panose="02020603050405020304" pitchFamily="18" charset="0"/>
              </a:rPr>
              <a:t>anterior ethmoidal nerve (n. </a:t>
            </a:r>
            <a:r>
              <a:rPr lang="en-US" altLang="en-US" u="sng" dirty="0" err="1">
                <a:latin typeface="Book Antiqua" panose="02040602050305030304" pitchFamily="18" charset="0"/>
                <a:cs typeface="Times New Roman" panose="02020603050405020304" pitchFamily="18" charset="0"/>
              </a:rPr>
              <a:t>ethmoidalis</a:t>
            </a:r>
            <a:r>
              <a:rPr lang="en-US" altLang="en-US" u="sng" dirty="0">
                <a:latin typeface="Book Antiqua" panose="02040602050305030304" pitchFamily="18" charset="0"/>
                <a:cs typeface="Times New Roman" panose="02020603050405020304" pitchFamily="18" charset="0"/>
              </a:rPr>
              <a:t> anterior)</a:t>
            </a:r>
            <a:br>
              <a:rPr lang="en-US" altLang="en-US" u="sng"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sz="1600" dirty="0">
                <a:latin typeface="Book Antiqua" panose="02040602050305030304" pitchFamily="18" charset="0"/>
                <a:cs typeface="Times New Roman" panose="02020603050405020304" pitchFamily="18" charset="0"/>
              </a:rPr>
              <a:t>Passes through the anterior ethmoidal canal and enters nasal cavity through the</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openings of lamina cribrosa of ethmoid bone.</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For innervation of the roof of nasal cavity and mucous of ethmoid sinus</a:t>
            </a:r>
          </a:p>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u="sng" dirty="0" err="1">
                <a:latin typeface="Book Antiqua" panose="02040602050305030304" pitchFamily="18" charset="0"/>
                <a:cs typeface="Times New Roman" panose="02020603050405020304" pitchFamily="18" charset="0"/>
              </a:rPr>
              <a:t>infratrochlear</a:t>
            </a:r>
            <a:r>
              <a:rPr lang="en-US" altLang="en-US" u="sng" dirty="0">
                <a:latin typeface="Book Antiqua" panose="02040602050305030304" pitchFamily="18" charset="0"/>
                <a:cs typeface="Times New Roman" panose="02020603050405020304" pitchFamily="18" charset="0"/>
              </a:rPr>
              <a:t> nerve (n. </a:t>
            </a:r>
            <a:r>
              <a:rPr lang="en-US" altLang="en-US" u="sng" dirty="0" err="1">
                <a:latin typeface="Book Antiqua" panose="02040602050305030304" pitchFamily="18" charset="0"/>
                <a:cs typeface="Times New Roman" panose="02020603050405020304" pitchFamily="18" charset="0"/>
              </a:rPr>
              <a:t>infratrochlearis</a:t>
            </a:r>
            <a:r>
              <a:rPr lang="en-US" altLang="en-US" u="sng" dirty="0">
                <a:latin typeface="Book Antiqua" panose="02040602050305030304" pitchFamily="18" charset="0"/>
                <a:cs typeface="Times New Roman" panose="02020603050405020304" pitchFamily="18" charset="0"/>
              </a:rPr>
              <a:t>)</a:t>
            </a:r>
          </a:p>
          <a:p>
            <a:pPr eaLnBrk="1" hangingPunct="1"/>
            <a:r>
              <a:rPr lang="en-GB" sz="1600" b="0" i="0" dirty="0">
                <a:solidFill>
                  <a:srgbClr val="202122"/>
                </a:solidFill>
                <a:effectLst/>
                <a:latin typeface="Book Antiqua" panose="02040602050305030304" pitchFamily="18" charset="0"/>
              </a:rPr>
              <a:t>                 Travels anteriorly and medially in the orbit along the upper border of the </a:t>
            </a:r>
            <a:r>
              <a:rPr lang="en-GB" sz="1600" b="0" i="0" u="none" strike="noStrike" dirty="0">
                <a:solidFill>
                  <a:schemeClr val="tx1">
                    <a:lumMod val="95000"/>
                    <a:lumOff val="5000"/>
                  </a:schemeClr>
                </a:solidFill>
                <a:effectLst/>
                <a:latin typeface="Book Antiqua" panose="02040602050305030304" pitchFamily="18" charset="0"/>
              </a:rPr>
              <a:t>medial rectus</a:t>
            </a:r>
            <a:br>
              <a:rPr lang="en-GB" sz="1600" b="0" i="0" u="none" strike="noStrike" dirty="0">
                <a:solidFill>
                  <a:schemeClr val="tx1">
                    <a:lumMod val="95000"/>
                    <a:lumOff val="5000"/>
                  </a:schemeClr>
                </a:solidFill>
                <a:effectLst/>
                <a:latin typeface="Book Antiqua" panose="02040602050305030304" pitchFamily="18" charset="0"/>
              </a:rPr>
            </a:br>
            <a:r>
              <a:rPr lang="en-GB" sz="1600" b="0" i="0" u="none" strike="noStrike" dirty="0">
                <a:solidFill>
                  <a:schemeClr val="tx1">
                    <a:lumMod val="95000"/>
                    <a:lumOff val="5000"/>
                  </a:schemeClr>
                </a:solidFill>
                <a:effectLst/>
                <a:latin typeface="Book Antiqua" panose="02040602050305030304" pitchFamily="18" charset="0"/>
              </a:rPr>
              <a:t>                 muscle</a:t>
            </a:r>
            <a:r>
              <a:rPr lang="en-GB" sz="1600" b="0" i="0" dirty="0">
                <a:solidFill>
                  <a:srgbClr val="202122"/>
                </a:solidFill>
                <a:effectLst/>
                <a:latin typeface="Book Antiqua" panose="02040602050305030304" pitchFamily="18" charset="0"/>
              </a:rPr>
              <a:t> and underneath the </a:t>
            </a:r>
            <a:r>
              <a:rPr lang="en-GB" sz="1600" b="0" i="0" u="none" strike="noStrike" dirty="0">
                <a:solidFill>
                  <a:schemeClr val="tx1">
                    <a:lumMod val="95000"/>
                    <a:lumOff val="5000"/>
                  </a:schemeClr>
                </a:solidFill>
                <a:effectLst/>
                <a:latin typeface="Book Antiqua" panose="02040602050305030304" pitchFamily="18" charset="0"/>
              </a:rPr>
              <a:t>trochlea</a:t>
            </a:r>
            <a:r>
              <a:rPr lang="en-GB" sz="1600" b="0" i="0" dirty="0">
                <a:solidFill>
                  <a:srgbClr val="202122"/>
                </a:solidFill>
                <a:effectLst/>
                <a:latin typeface="Book Antiqua" panose="02040602050305030304" pitchFamily="18" charset="0"/>
              </a:rPr>
              <a:t> of the </a:t>
            </a:r>
            <a:r>
              <a:rPr lang="en-GB" sz="1600" b="0" i="0" u="none" strike="noStrike" dirty="0">
                <a:solidFill>
                  <a:schemeClr val="tx1">
                    <a:lumMod val="95000"/>
                    <a:lumOff val="5000"/>
                  </a:schemeClr>
                </a:solidFill>
                <a:effectLst/>
                <a:latin typeface="Book Antiqua" panose="02040602050305030304" pitchFamily="18" charset="0"/>
              </a:rPr>
              <a:t>superior oblique muscle</a:t>
            </a:r>
            <a:r>
              <a:rPr lang="en-GB" sz="1600" b="0" i="0" dirty="0">
                <a:solidFill>
                  <a:srgbClr val="202122"/>
                </a:solidFill>
                <a:effectLst/>
                <a:latin typeface="Book Antiqua" panose="02040602050305030304" pitchFamily="18" charset="0"/>
              </a:rPr>
              <a:t>. It exits the orbit</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medially and divides into small sensory branches for skin of the eyelids, the conjunctiva,</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lacrimal sac, lacrimal caruncle and</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the root of the nose</a:t>
            </a:r>
            <a:endParaRPr lang="en-US" altLang="en-US" sz="1600" dirty="0">
              <a:latin typeface="Book Antiqua" panose="02040602050305030304" pitchFamily="18" charset="0"/>
              <a:cs typeface="Times New Roman" panose="02020603050405020304" pitchFamily="18" charset="0"/>
            </a:endParaRPr>
          </a:p>
        </p:txBody>
      </p:sp>
      <p:pic>
        <p:nvPicPr>
          <p:cNvPr id="26629" name="Picture 10"/>
          <p:cNvPicPr>
            <a:picLocks noChangeAspect="1" noChangeArrowheads="1"/>
          </p:cNvPicPr>
          <p:nvPr/>
        </p:nvPicPr>
        <p:blipFill rotWithShape="1">
          <a:blip r:embed="rId2">
            <a:extLst>
              <a:ext uri="{28A0092B-C50C-407E-A947-70E740481C1C}">
                <a14:useLocalDpi xmlns:a14="http://schemas.microsoft.com/office/drawing/2010/main" val="0"/>
              </a:ext>
            </a:extLst>
          </a:blip>
          <a:srcRect l="32564" t="52040" r="33717" b="15181"/>
          <a:stretch/>
        </p:blipFill>
        <p:spPr bwMode="auto">
          <a:xfrm>
            <a:off x="4211638" y="3861048"/>
            <a:ext cx="4932362" cy="299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Rounded Rectangle 18"/>
          <p:cNvSpPr>
            <a:spLocks noChangeArrowheads="1"/>
          </p:cNvSpPr>
          <p:nvPr/>
        </p:nvSpPr>
        <p:spPr bwMode="auto">
          <a:xfrm>
            <a:off x="4143375" y="5143500"/>
            <a:ext cx="1357313" cy="214313"/>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5" name="Rounded Rectangle 19"/>
          <p:cNvSpPr>
            <a:spLocks noChangeArrowheads="1"/>
          </p:cNvSpPr>
          <p:nvPr/>
        </p:nvSpPr>
        <p:spPr bwMode="auto">
          <a:xfrm>
            <a:off x="4286250" y="4572000"/>
            <a:ext cx="1357313" cy="357188"/>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6636" name="Rounded Rectangle 20"/>
          <p:cNvSpPr>
            <a:spLocks noChangeArrowheads="1"/>
          </p:cNvSpPr>
          <p:nvPr/>
        </p:nvSpPr>
        <p:spPr bwMode="auto">
          <a:xfrm>
            <a:off x="7308304" y="3794125"/>
            <a:ext cx="1357313" cy="214312"/>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cxnSp>
        <p:nvCxnSpPr>
          <p:cNvPr id="26637" name="Straight Connector 23"/>
          <p:cNvCxnSpPr>
            <a:cxnSpLocks noChangeShapeType="1"/>
          </p:cNvCxnSpPr>
          <p:nvPr/>
        </p:nvCxnSpPr>
        <p:spPr bwMode="auto">
          <a:xfrm>
            <a:off x="4714875" y="5786438"/>
            <a:ext cx="714375" cy="1587"/>
          </a:xfrm>
          <a:prstGeom prst="line">
            <a:avLst/>
          </a:prstGeom>
          <a:noFill/>
          <a:ln w="38100" cmpd="sng">
            <a:solidFill>
              <a:srgbClr val="3792AA"/>
            </a:solidFill>
            <a:round/>
            <a:headEnd/>
            <a:tailEnd/>
          </a:ln>
          <a:extLst>
            <a:ext uri="{909E8E84-426E-40DD-AFC4-6F175D3DCCD1}">
              <a14:hiddenFill xmlns:a14="http://schemas.microsoft.com/office/drawing/2010/main">
                <a:noFill/>
              </a14:hiddenFill>
            </a:ext>
          </a:extLst>
        </p:spPr>
      </p:cxnSp>
      <p:sp>
        <p:nvSpPr>
          <p:cNvPr id="26638" name="Rounded Rectangle 24"/>
          <p:cNvSpPr>
            <a:spLocks noChangeArrowheads="1"/>
          </p:cNvSpPr>
          <p:nvPr/>
        </p:nvSpPr>
        <p:spPr bwMode="auto">
          <a:xfrm>
            <a:off x="539552" y="779693"/>
            <a:ext cx="3528392" cy="285750"/>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2AF8568E-A701-487D-A432-C8B9102A8115}"/>
              </a:ext>
            </a:extLst>
          </p:cNvPr>
          <p:cNvSpPr txBox="1">
            <a:spLocks noChangeArrowheads="1"/>
          </p:cNvSpPr>
          <p:nvPr/>
        </p:nvSpPr>
        <p:spPr bwMode="auto">
          <a:xfrm>
            <a:off x="0" y="1869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V1 – OPHTALMIC NERVE (N.OPHTALMICUS)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3713656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1"/>
          <p:cNvSpPr>
            <a:spLocks noChangeArrowheads="1"/>
          </p:cNvSpPr>
          <p:nvPr/>
        </p:nvSpPr>
        <p:spPr bwMode="auto">
          <a:xfrm>
            <a:off x="5512" y="674851"/>
            <a:ext cx="9138488"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latin typeface="Book Antiqua" panose="02040602050305030304" pitchFamily="18" charset="0"/>
              </a:rPr>
              <a:t>- The ciliary ganglion is a small group of postsynaptic parasympathetic nerve cell bodies</a:t>
            </a:r>
            <a:br>
              <a:rPr lang="en-GB" dirty="0">
                <a:latin typeface="Book Antiqua" panose="02040602050305030304" pitchFamily="18" charset="0"/>
              </a:rPr>
            </a:br>
            <a:r>
              <a:rPr lang="en-GB" dirty="0">
                <a:latin typeface="Book Antiqua" panose="02040602050305030304" pitchFamily="18" charset="0"/>
              </a:rPr>
              <a:t>   associated with ophthalmic nerve. </a:t>
            </a:r>
            <a:br>
              <a:rPr lang="en-GB" dirty="0">
                <a:latin typeface="Book Antiqua" panose="02040602050305030304" pitchFamily="18" charset="0"/>
              </a:rPr>
            </a:br>
            <a:r>
              <a:rPr lang="en-GB" dirty="0">
                <a:latin typeface="Book Antiqua" panose="02040602050305030304" pitchFamily="18" charset="0"/>
              </a:rPr>
              <a:t>- It is located between the optic nerve and the lateral rectus toward the posterior limit of</a:t>
            </a:r>
            <a:br>
              <a:rPr lang="en-GB" dirty="0">
                <a:latin typeface="Book Antiqua" panose="02040602050305030304" pitchFamily="18" charset="0"/>
              </a:rPr>
            </a:br>
            <a:r>
              <a:rPr lang="en-GB" dirty="0">
                <a:latin typeface="Book Antiqua" panose="02040602050305030304" pitchFamily="18" charset="0"/>
              </a:rPr>
              <a:t>   the orbit. The ciliary ganglion receives nerve </a:t>
            </a:r>
            <a:r>
              <a:rPr lang="en-GB" dirty="0" err="1">
                <a:latin typeface="Book Antiqua" panose="02040602050305030304" pitchFamily="18" charset="0"/>
              </a:rPr>
              <a:t>fibers</a:t>
            </a:r>
            <a:r>
              <a:rPr lang="en-GB" dirty="0">
                <a:latin typeface="Book Antiqua" panose="02040602050305030304" pitchFamily="18" charset="0"/>
              </a:rPr>
              <a:t> from three sources (Input </a:t>
            </a:r>
            <a:r>
              <a:rPr lang="en-GB" dirty="0" err="1">
                <a:latin typeface="Book Antiqua" panose="02040602050305030304" pitchFamily="18" charset="0"/>
              </a:rPr>
              <a:t>fibers</a:t>
            </a:r>
            <a:r>
              <a:rPr lang="en-GB" dirty="0">
                <a:latin typeface="Book Antiqua" panose="02040602050305030304" pitchFamily="18" charset="0"/>
              </a:rPr>
              <a:t>)</a:t>
            </a:r>
            <a:r>
              <a:rPr lang="en-GB" altLang="en-US" b="1" dirty="0">
                <a:latin typeface="Book Antiqua" panose="02040602050305030304" pitchFamily="18" charset="0"/>
              </a:rPr>
              <a:t>:</a:t>
            </a:r>
            <a:br>
              <a:rPr lang="en-GB" altLang="en-US" b="1" dirty="0">
                <a:latin typeface="Book Antiqua" panose="02040602050305030304" pitchFamily="18" charset="0"/>
              </a:rPr>
            </a:br>
            <a:endParaRPr lang="en-GB" altLang="en-US" b="1" dirty="0">
              <a:latin typeface="Book Antiqua" panose="02040602050305030304" pitchFamily="18" charset="0"/>
            </a:endParaRPr>
          </a:p>
          <a:p>
            <a:pPr eaLnBrk="1" hangingPunct="1"/>
            <a:r>
              <a:rPr lang="en-US" altLang="en-US" b="1" dirty="0">
                <a:latin typeface="Book Antiqua" panose="02040602050305030304" pitchFamily="18" charset="0"/>
              </a:rPr>
              <a:t>* Input fibers:</a:t>
            </a:r>
          </a:p>
          <a:p>
            <a:pPr eaLnBrk="1" hangingPunct="1"/>
            <a:r>
              <a:rPr lang="en-US" altLang="en-US" dirty="0">
                <a:latin typeface="Book Antiqua" panose="02040602050305030304" pitchFamily="18" charset="0"/>
              </a:rPr>
              <a:t>1) </a:t>
            </a:r>
            <a:r>
              <a:rPr lang="en-GB" altLang="en-US" dirty="0">
                <a:latin typeface="Book Antiqua" panose="02040602050305030304" pitchFamily="18" charset="0"/>
              </a:rPr>
              <a:t>Sensory </a:t>
            </a:r>
            <a:r>
              <a:rPr lang="en-GB" altLang="en-US" dirty="0" err="1">
                <a:latin typeface="Book Antiqua" panose="02040602050305030304" pitchFamily="18" charset="0"/>
              </a:rPr>
              <a:t>fibers</a:t>
            </a:r>
            <a:r>
              <a:rPr lang="it-IT" altLang="en-US" dirty="0">
                <a:latin typeface="Book Antiqua" panose="02040602050305030304" pitchFamily="18" charset="0"/>
              </a:rPr>
              <a:t> </a:t>
            </a:r>
            <a:r>
              <a:rPr lang="en-US" altLang="en-US" dirty="0">
                <a:latin typeface="Book Antiqua" panose="02040602050305030304" pitchFamily="18" charset="0"/>
              </a:rPr>
              <a:t> - </a:t>
            </a:r>
            <a:r>
              <a:rPr lang="en-US" altLang="en-US" dirty="0">
                <a:latin typeface="Book Antiqua" panose="02040602050305030304" pitchFamily="18" charset="0"/>
                <a:cs typeface="Times New Roman" panose="02020603050405020304" pitchFamily="18" charset="0"/>
              </a:rPr>
              <a:t>sensory root for ganglion </a:t>
            </a:r>
            <a:r>
              <a:rPr lang="en-US" altLang="en-US" dirty="0" err="1">
                <a:latin typeface="Book Antiqua" panose="02040602050305030304" pitchFamily="18" charset="0"/>
                <a:cs typeface="Times New Roman" panose="02020603050405020304" pitchFamily="18" charset="0"/>
              </a:rPr>
              <a:t>ciliare</a:t>
            </a:r>
            <a:r>
              <a:rPr lang="en-US" altLang="en-US" dirty="0">
                <a:latin typeface="Book Antiqua" panose="02040602050305030304" pitchFamily="18" charset="0"/>
                <a:cs typeface="Times New Roman" panose="02020603050405020304" pitchFamily="18" charset="0"/>
              </a:rPr>
              <a:t> (</a:t>
            </a:r>
            <a:r>
              <a:rPr lang="it-IT" altLang="en-US" dirty="0">
                <a:latin typeface="Book Antiqua" panose="02040602050305030304" pitchFamily="18" charset="0"/>
              </a:rPr>
              <a:t>n. </a:t>
            </a:r>
            <a:r>
              <a:rPr lang="en-US" altLang="en-US" dirty="0">
                <a:latin typeface="Book Antiqua" panose="02040602050305030304" pitchFamily="18" charset="0"/>
              </a:rPr>
              <a:t>n</a:t>
            </a:r>
            <a:r>
              <a:rPr lang="it-IT" altLang="en-US" dirty="0">
                <a:latin typeface="Book Antiqua" panose="02040602050305030304" pitchFamily="18" charset="0"/>
              </a:rPr>
              <a:t>asociliaris</a:t>
            </a:r>
            <a:r>
              <a:rPr lang="en-US" altLang="en-US" dirty="0">
                <a:latin typeface="Book Antiqua" panose="02040602050305030304" pitchFamily="18" charset="0"/>
              </a:rPr>
              <a:t>)</a:t>
            </a:r>
            <a:endParaRPr lang="it-IT" altLang="en-US" dirty="0">
              <a:latin typeface="Book Antiqua" panose="02040602050305030304" pitchFamily="18" charset="0"/>
            </a:endParaRPr>
          </a:p>
          <a:p>
            <a:pPr eaLnBrk="1" hangingPunct="1"/>
            <a:r>
              <a:rPr lang="en-US" altLang="en-US" dirty="0">
                <a:latin typeface="Book Antiqua" panose="02040602050305030304" pitchFamily="18" charset="0"/>
              </a:rPr>
              <a:t>2) </a:t>
            </a:r>
            <a:r>
              <a:rPr lang="en-GB" altLang="en-US" dirty="0">
                <a:latin typeface="Book Antiqua" panose="02040602050305030304" pitchFamily="18" charset="0"/>
              </a:rPr>
              <a:t>Parasympathetic </a:t>
            </a:r>
            <a:r>
              <a:rPr lang="en-GB" altLang="en-US" dirty="0" err="1">
                <a:latin typeface="Book Antiqua" panose="02040602050305030304" pitchFamily="18" charset="0"/>
              </a:rPr>
              <a:t>fibers</a:t>
            </a:r>
            <a:r>
              <a:rPr lang="en-US" altLang="en-US" dirty="0">
                <a:latin typeface="Book Antiqua" panose="02040602050305030304" pitchFamily="18" charset="0"/>
              </a:rPr>
              <a:t> –</a:t>
            </a:r>
            <a:r>
              <a:rPr lang="pt-BR" altLang="en-US" dirty="0">
                <a:latin typeface="Book Antiqua" panose="02040602050305030304" pitchFamily="18" charset="0"/>
              </a:rPr>
              <a:t> </a:t>
            </a:r>
            <a:r>
              <a:rPr lang="en-GB" altLang="en-US" dirty="0">
                <a:latin typeface="Book Antiqua" panose="02040602050305030304" pitchFamily="18" charset="0"/>
              </a:rPr>
              <a:t>root for ganglion </a:t>
            </a:r>
            <a:r>
              <a:rPr lang="en-GB" altLang="en-US" dirty="0" err="1">
                <a:latin typeface="Book Antiqua" panose="02040602050305030304" pitchFamily="18" charset="0"/>
              </a:rPr>
              <a:t>ciliare</a:t>
            </a:r>
            <a:r>
              <a:rPr lang="en-GB" altLang="en-US" dirty="0">
                <a:latin typeface="Book Antiqua" panose="02040602050305030304" pitchFamily="18" charset="0"/>
              </a:rPr>
              <a:t> </a:t>
            </a:r>
            <a:r>
              <a:rPr lang="en-US" altLang="en-US" dirty="0">
                <a:latin typeface="Book Antiqua" panose="02040602050305030304" pitchFamily="18" charset="0"/>
              </a:rPr>
              <a:t>(</a:t>
            </a:r>
            <a:r>
              <a:rPr lang="pt-BR" altLang="en-US" dirty="0">
                <a:latin typeface="Book Antiqua" panose="02040602050305030304" pitchFamily="18" charset="0"/>
              </a:rPr>
              <a:t>n. oculomotorius</a:t>
            </a:r>
            <a:r>
              <a:rPr lang="en-US" altLang="en-US" dirty="0">
                <a:latin typeface="Book Antiqua" panose="02040602050305030304" pitchFamily="18" charset="0"/>
              </a:rPr>
              <a:t>)</a:t>
            </a:r>
            <a:endParaRPr lang="pt-BR" altLang="en-US" dirty="0">
              <a:latin typeface="Book Antiqua" panose="02040602050305030304" pitchFamily="18" charset="0"/>
            </a:endParaRPr>
          </a:p>
          <a:p>
            <a:pPr eaLnBrk="1" hangingPunct="1"/>
            <a:r>
              <a:rPr lang="en-US" altLang="en-US" dirty="0">
                <a:latin typeface="Book Antiqua" panose="02040602050305030304" pitchFamily="18" charset="0"/>
              </a:rPr>
              <a:t>3) </a:t>
            </a:r>
            <a:r>
              <a:rPr lang="en-GB" altLang="en-US" dirty="0">
                <a:latin typeface="Book Antiqua" panose="02040602050305030304" pitchFamily="18" charset="0"/>
              </a:rPr>
              <a:t>Sympathetic </a:t>
            </a:r>
            <a:r>
              <a:rPr lang="en-GB" altLang="en-US" dirty="0" err="1">
                <a:latin typeface="Book Antiqua" panose="02040602050305030304" pitchFamily="18" charset="0"/>
              </a:rPr>
              <a:t>fibers</a:t>
            </a:r>
            <a:r>
              <a:rPr lang="en-US" altLang="en-US" dirty="0">
                <a:latin typeface="Book Antiqua" panose="02040602050305030304" pitchFamily="18" charset="0"/>
              </a:rPr>
              <a:t> – fibers from internal carotid plexus (plexus </a:t>
            </a:r>
            <a:r>
              <a:rPr lang="en-US" altLang="en-US" dirty="0" err="1">
                <a:latin typeface="Book Antiqua" panose="02040602050305030304" pitchFamily="18" charset="0"/>
              </a:rPr>
              <a:t>caroticus</a:t>
            </a:r>
            <a:r>
              <a:rPr lang="en-US" altLang="en-US" dirty="0">
                <a:latin typeface="Book Antiqua" panose="02040602050305030304" pitchFamily="18" charset="0"/>
              </a:rPr>
              <a:t> internus)</a:t>
            </a:r>
          </a:p>
          <a:p>
            <a:pPr eaLnBrk="1" hangingPunct="1"/>
            <a:r>
              <a:rPr lang="en-US" altLang="en-US" dirty="0">
                <a:latin typeface="Book Antiqua" panose="02040602050305030304" pitchFamily="18" charset="0"/>
              </a:rPr>
              <a:t>                                         and ophthalmic plexus (plexus </a:t>
            </a:r>
            <a:r>
              <a:rPr lang="en-US" altLang="en-US" dirty="0" err="1">
                <a:latin typeface="Book Antiqua" panose="02040602050305030304" pitchFamily="18" charset="0"/>
              </a:rPr>
              <a:t>ophthalmicus</a:t>
            </a:r>
            <a:r>
              <a:rPr lang="en-US" altLang="en-US" dirty="0">
                <a:latin typeface="Book Antiqua" panose="02040602050305030304" pitchFamily="18" charset="0"/>
              </a:rPr>
              <a:t>)</a:t>
            </a:r>
          </a:p>
          <a:p>
            <a:pPr eaLnBrk="1" hangingPunct="1"/>
            <a:endParaRPr lang="en-US" altLang="en-US" b="1" dirty="0">
              <a:latin typeface="Book Antiqua" panose="02040602050305030304" pitchFamily="18" charset="0"/>
            </a:endParaRPr>
          </a:p>
          <a:p>
            <a:pPr eaLnBrk="1" hangingPunct="1"/>
            <a:r>
              <a:rPr lang="en-GB" altLang="en-US" b="1" dirty="0">
                <a:latin typeface="Book Antiqua" panose="02040602050305030304" pitchFamily="18" charset="0"/>
              </a:rPr>
              <a:t>* Output </a:t>
            </a:r>
            <a:r>
              <a:rPr lang="en-GB" altLang="en-US" b="1" dirty="0" err="1">
                <a:latin typeface="Book Antiqua" panose="02040602050305030304" pitchFamily="18" charset="0"/>
              </a:rPr>
              <a:t>fibers</a:t>
            </a:r>
            <a:r>
              <a:rPr lang="en-GB" altLang="en-US" b="1" dirty="0">
                <a:latin typeface="Book Antiqua" panose="02040602050305030304" pitchFamily="18" charset="0"/>
              </a:rPr>
              <a:t>:</a:t>
            </a:r>
            <a:endParaRPr lang="en-US" altLang="en-US" b="1" dirty="0">
              <a:latin typeface="Book Antiqua" panose="02040602050305030304" pitchFamily="18" charset="0"/>
            </a:endParaRPr>
          </a:p>
          <a:p>
            <a:pPr eaLnBrk="1" hangingPunct="1"/>
            <a:r>
              <a:rPr lang="en-US" altLang="en-US" dirty="0">
                <a:latin typeface="Book Antiqua" panose="02040602050305030304" pitchFamily="18" charset="0"/>
              </a:rPr>
              <a:t>- short ciliary nerves (</a:t>
            </a:r>
            <a:r>
              <a:rPr lang="en-US" altLang="en-US" dirty="0" err="1">
                <a:latin typeface="Book Antiqua" panose="02040602050305030304" pitchFamily="18" charset="0"/>
              </a:rPr>
              <a:t>nn</a:t>
            </a:r>
            <a:r>
              <a:rPr lang="en-US" altLang="en-US" dirty="0">
                <a:latin typeface="Book Antiqua" panose="02040602050305030304" pitchFamily="18" charset="0"/>
              </a:rPr>
              <a:t>. </a:t>
            </a:r>
            <a:r>
              <a:rPr lang="en-US" altLang="en-US" dirty="0" err="1">
                <a:latin typeface="Book Antiqua" panose="02040602050305030304" pitchFamily="18" charset="0"/>
              </a:rPr>
              <a:t>ciliares</a:t>
            </a:r>
            <a:r>
              <a:rPr lang="en-US" altLang="en-US" dirty="0">
                <a:latin typeface="Book Antiqua" panose="02040602050305030304" pitchFamily="18" charset="0"/>
              </a:rPr>
              <a:t> breves)</a:t>
            </a:r>
            <a:br>
              <a:rPr lang="en-US" altLang="en-US" dirty="0">
                <a:latin typeface="Book Antiqua" panose="02040602050305030304" pitchFamily="18" charset="0"/>
              </a:rPr>
            </a:br>
            <a:r>
              <a:rPr lang="en-US" altLang="en-US" dirty="0">
                <a:latin typeface="Book Antiqua" panose="02040602050305030304" pitchFamily="18" charset="0"/>
              </a:rPr>
              <a:t>   </a:t>
            </a:r>
            <a:r>
              <a:rPr lang="en-GB" sz="1600" b="0" i="0" dirty="0">
                <a:solidFill>
                  <a:srgbClr val="202122"/>
                </a:solidFill>
                <a:effectLst/>
                <a:latin typeface="Book Antiqua" panose="02040602050305030304" pitchFamily="18" charset="0"/>
              </a:rPr>
              <a:t>They are branches of the </a:t>
            </a:r>
            <a:r>
              <a:rPr lang="en-GB" sz="1600" b="0" i="0" u="none" strike="noStrike" dirty="0">
                <a:solidFill>
                  <a:schemeClr val="tx1">
                    <a:lumMod val="95000"/>
                    <a:lumOff val="5000"/>
                  </a:schemeClr>
                </a:solidFill>
                <a:effectLst/>
                <a:latin typeface="Book Antiqua" panose="02040602050305030304" pitchFamily="18" charset="0"/>
              </a:rPr>
              <a:t>ciliary ganglion</a:t>
            </a:r>
            <a:r>
              <a:rPr lang="en-GB" sz="1600" b="0" i="0" dirty="0">
                <a:solidFill>
                  <a:srgbClr val="202122"/>
                </a:solidFill>
                <a:effectLst/>
                <a:latin typeface="Book Antiqua" panose="02040602050305030304" pitchFamily="18" charset="0"/>
              </a:rPr>
              <a:t>. </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They supply </a:t>
            </a:r>
            <a:r>
              <a:rPr lang="en-GB" sz="1600" b="0" i="0" u="none" strike="noStrike" dirty="0">
                <a:solidFill>
                  <a:schemeClr val="tx1">
                    <a:lumMod val="95000"/>
                    <a:lumOff val="5000"/>
                  </a:schemeClr>
                </a:solidFill>
                <a:effectLst/>
                <a:latin typeface="Book Antiqua" panose="02040602050305030304" pitchFamily="18" charset="0"/>
              </a:rPr>
              <a:t>parasympathetic</a:t>
            </a:r>
            <a:r>
              <a:rPr lang="en-GB" sz="1600" b="0" i="0" dirty="0">
                <a:solidFill>
                  <a:srgbClr val="202122"/>
                </a:solidFill>
                <a:effectLst/>
                <a:latin typeface="Book Antiqua" panose="02040602050305030304" pitchFamily="18" charset="0"/>
              </a:rPr>
              <a:t> and </a:t>
            </a:r>
            <a:r>
              <a:rPr lang="en-GB" sz="1600" b="0" i="0" u="none" strike="noStrike" dirty="0">
                <a:solidFill>
                  <a:schemeClr val="tx1">
                    <a:lumMod val="95000"/>
                    <a:lumOff val="5000"/>
                  </a:schemeClr>
                </a:solidFill>
                <a:effectLst/>
                <a:latin typeface="Book Antiqua" panose="02040602050305030304" pitchFamily="18" charset="0"/>
              </a:rPr>
              <a:t>sympathetic</a:t>
            </a:r>
            <a:r>
              <a:rPr lang="en-GB" sz="1600" b="0" i="0" dirty="0">
                <a:solidFill>
                  <a:schemeClr val="tx1">
                    <a:lumMod val="95000"/>
                    <a:lumOff val="5000"/>
                  </a:schemeClr>
                </a:solidFill>
                <a:effectLst/>
                <a:latin typeface="Book Antiqua" panose="02040602050305030304" pitchFamily="18" charset="0"/>
              </a:rPr>
              <a:t>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a:t>
            </a:r>
            <a:r>
              <a:rPr lang="en-GB" sz="1600" b="0" i="0" dirty="0">
                <a:solidFill>
                  <a:srgbClr val="202122"/>
                </a:solidFill>
                <a:effectLst/>
                <a:latin typeface="Book Antiqua" panose="02040602050305030304" pitchFamily="18" charset="0"/>
              </a:rPr>
              <a:t>nerve </a:t>
            </a:r>
            <a:r>
              <a:rPr lang="en-GB" sz="1600" b="0" i="0" dirty="0" err="1">
                <a:solidFill>
                  <a:srgbClr val="202122"/>
                </a:solidFill>
                <a:effectLst/>
                <a:latin typeface="Book Antiqua" panose="02040602050305030304" pitchFamily="18" charset="0"/>
              </a:rPr>
              <a:t>fibers</a:t>
            </a:r>
            <a:r>
              <a:rPr lang="en-GB" sz="1600" b="0" i="0" dirty="0">
                <a:solidFill>
                  <a:srgbClr val="202122"/>
                </a:solidFill>
                <a:effectLst/>
                <a:latin typeface="Book Antiqua" panose="02040602050305030304" pitchFamily="18" charset="0"/>
              </a:rPr>
              <a:t> to the </a:t>
            </a:r>
            <a:r>
              <a:rPr lang="en-US" altLang="en-US" sz="1600" b="1" dirty="0">
                <a:latin typeface="Book Antiqua" panose="02040602050305030304" pitchFamily="18" charset="0"/>
              </a:rPr>
              <a:t>m. sphincter pupillae, </a:t>
            </a:r>
            <a:br>
              <a:rPr lang="en-US" altLang="en-US" sz="1600" b="1" dirty="0">
                <a:latin typeface="Book Antiqua" panose="02040602050305030304" pitchFamily="18" charset="0"/>
              </a:rPr>
            </a:br>
            <a:r>
              <a:rPr lang="en-US" altLang="en-US" sz="1600" b="1" dirty="0">
                <a:latin typeface="Book Antiqua" panose="02040602050305030304" pitchFamily="18" charset="0"/>
              </a:rPr>
              <a:t>    m. dilatator pupillae and </a:t>
            </a:r>
            <a:r>
              <a:rPr lang="en-US" altLang="en-US" sz="1600" b="1" dirty="0" err="1">
                <a:latin typeface="Book Antiqua" panose="02040602050305030304" pitchFamily="18" charset="0"/>
              </a:rPr>
              <a:t>m.ciliaris</a:t>
            </a:r>
            <a:r>
              <a:rPr lang="en-GB" sz="1600" b="0" i="0" dirty="0">
                <a:solidFill>
                  <a:srgbClr val="202122"/>
                </a:solidFill>
                <a:effectLst/>
                <a:latin typeface="Book Antiqua" panose="02040602050305030304" pitchFamily="18" charset="0"/>
              </a:rPr>
              <a:t>,.</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Damage to the short ciliary nerve may result in</a:t>
            </a:r>
            <a:br>
              <a:rPr lang="en-GB" sz="1600" b="0" i="0" dirty="0">
                <a:solidFill>
                  <a:srgbClr val="202122"/>
                </a:solidFill>
                <a:effectLst/>
                <a:latin typeface="Book Antiqua" panose="02040602050305030304" pitchFamily="18" charset="0"/>
              </a:rPr>
            </a:br>
            <a:r>
              <a:rPr lang="en-GB" sz="1600" b="0" i="0" dirty="0">
                <a:solidFill>
                  <a:srgbClr val="202122"/>
                </a:solidFill>
                <a:effectLst/>
                <a:latin typeface="Book Antiqua" panose="02040602050305030304" pitchFamily="18" charset="0"/>
              </a:rPr>
              <a:t>   loss of the </a:t>
            </a:r>
            <a:r>
              <a:rPr lang="en-GB" sz="1600" b="0" i="0" u="none" strike="noStrike" dirty="0">
                <a:solidFill>
                  <a:schemeClr val="tx1">
                    <a:lumMod val="95000"/>
                    <a:lumOff val="5000"/>
                  </a:schemeClr>
                </a:solidFill>
                <a:effectLst/>
                <a:latin typeface="Book Antiqua" panose="02040602050305030304" pitchFamily="18" charset="0"/>
              </a:rPr>
              <a:t>pupillary light reflex</a:t>
            </a:r>
            <a:r>
              <a:rPr lang="en-GB" sz="1600" b="0" i="0" dirty="0">
                <a:solidFill>
                  <a:srgbClr val="202122"/>
                </a:solidFill>
                <a:effectLst/>
                <a:latin typeface="Book Antiqua" panose="02040602050305030304" pitchFamily="18" charset="0"/>
              </a:rPr>
              <a:t>, or </a:t>
            </a:r>
            <a:r>
              <a:rPr lang="en-GB" sz="1600" b="0" i="0" u="none" strike="noStrike" dirty="0">
                <a:solidFill>
                  <a:schemeClr val="tx1">
                    <a:lumMod val="95000"/>
                    <a:lumOff val="5000"/>
                  </a:schemeClr>
                </a:solidFill>
                <a:effectLst/>
                <a:latin typeface="Book Antiqua" panose="02040602050305030304" pitchFamily="18" charset="0"/>
              </a:rPr>
              <a:t>mydriasis</a:t>
            </a:r>
            <a:r>
              <a:rPr lang="en-GB" sz="1600" b="0" i="0" dirty="0">
                <a:solidFill>
                  <a:srgbClr val="202122"/>
                </a:solidFill>
                <a:effectLst/>
                <a:latin typeface="Book Antiqua" panose="02040602050305030304" pitchFamily="18" charset="0"/>
              </a:rPr>
              <a:t>.</a:t>
            </a:r>
            <a:br>
              <a:rPr lang="en-US" altLang="en-US" sz="1600" dirty="0">
                <a:latin typeface="Book Antiqua" panose="02040602050305030304" pitchFamily="18" charset="0"/>
              </a:rPr>
            </a:br>
            <a:r>
              <a:rPr lang="en-US" altLang="en-US" dirty="0">
                <a:latin typeface="Book Antiqua" panose="02040602050305030304" pitchFamily="18" charset="0"/>
              </a:rPr>
              <a:t> </a:t>
            </a:r>
            <a:endParaRPr lang="en-US" altLang="en-US" b="1" dirty="0">
              <a:latin typeface="Book Antiqua" panose="02040602050305030304" pitchFamily="18" charset="0"/>
            </a:endParaRPr>
          </a:p>
        </p:txBody>
      </p:sp>
      <p:sp>
        <p:nvSpPr>
          <p:cNvPr id="87043" name="Title 1"/>
          <p:cNvSpPr txBox="1">
            <a:spLocks noChangeArrowheads="1"/>
          </p:cNvSpPr>
          <p:nvPr/>
        </p:nvSpPr>
        <p:spPr bwMode="auto">
          <a:xfrm>
            <a:off x="269776" y="7937"/>
            <a:ext cx="8604448"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sz="3000" b="1" dirty="0">
                <a:solidFill>
                  <a:srgbClr val="246172"/>
                </a:solidFill>
                <a:effectLst>
                  <a:outerShdw blurRad="38100" dist="38100" dir="2700000" algn="tl">
                    <a:srgbClr val="000000"/>
                  </a:outerShdw>
                </a:effectLst>
                <a:latin typeface="Book Antiqua" panose="02040602050305030304" pitchFamily="18" charset="0"/>
              </a:rPr>
              <a:t>CILIARY </a:t>
            </a:r>
            <a:r>
              <a:rPr lang="sr-Latn-CS"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outerShdw>
                </a:effectLst>
                <a:latin typeface="Book Antiqua" panose="02040602050305030304" pitchFamily="18" charset="0"/>
              </a:rPr>
              <a:t>(GANGLION </a:t>
            </a:r>
            <a:r>
              <a:rPr lang="sr-Latn-CS" sz="3000" b="1" dirty="0">
                <a:solidFill>
                  <a:srgbClr val="246172"/>
                </a:solidFill>
                <a:effectLst>
                  <a:outerShdw blurRad="38100" dist="38100" dir="2700000" algn="tl">
                    <a:srgbClr val="000000">
                      <a:alpha val="43137"/>
                    </a:srgbClr>
                  </a:outerShdw>
                </a:effectLst>
                <a:latin typeface="Book Antiqua" panose="02040602050305030304" pitchFamily="18" charset="0"/>
              </a:rPr>
              <a:t>CILIARE</a:t>
            </a:r>
            <a:r>
              <a:rPr lang="en-GB" sz="3000" b="1" dirty="0">
                <a:solidFill>
                  <a:srgbClr val="246172"/>
                </a:solidFill>
                <a:effectLst>
                  <a:outerShdw blurRad="38100" dist="38100" dir="2700000" algn="tl">
                    <a:srgbClr val="000000">
                      <a:alpha val="43137"/>
                    </a:srgbClr>
                  </a:outerShdw>
                </a:effectLst>
                <a:latin typeface="Book Antiqua" panose="02040602050305030304" pitchFamily="18" charset="0"/>
              </a:rPr>
              <a:t>)</a:t>
            </a:r>
            <a:endParaRPr lang="sr-Latn-CS" sz="3000" b="1" dirty="0">
              <a:solidFill>
                <a:srgbClr val="246172"/>
              </a:solidFill>
              <a:effectLst>
                <a:outerShdw blurRad="38100" dist="38100" dir="2700000" algn="tl">
                  <a:srgbClr val="000000">
                    <a:alpha val="43137"/>
                  </a:srgbClr>
                </a:outerShdw>
              </a:effectLst>
              <a:latin typeface="Book Antiqua" panose="02040602050305030304" pitchFamily="18" charset="0"/>
            </a:endParaRPr>
          </a:p>
        </p:txBody>
      </p:sp>
      <p:pic>
        <p:nvPicPr>
          <p:cNvPr id="87044" name="Picture 2"/>
          <p:cNvPicPr>
            <a:picLocks noChangeAspect="1" noChangeArrowheads="1"/>
          </p:cNvPicPr>
          <p:nvPr/>
        </p:nvPicPr>
        <p:blipFill>
          <a:blip r:embed="rId2">
            <a:extLst>
              <a:ext uri="{28A0092B-C50C-407E-A947-70E740481C1C}">
                <a14:useLocalDpi xmlns:a14="http://schemas.microsoft.com/office/drawing/2010/main" val="0"/>
              </a:ext>
            </a:extLst>
          </a:blip>
          <a:srcRect l="7307" t="6104" r="37869" b="37352"/>
          <a:stretch>
            <a:fillRect/>
          </a:stretch>
        </p:blipFill>
        <p:spPr bwMode="auto">
          <a:xfrm>
            <a:off x="4788024" y="3541569"/>
            <a:ext cx="42783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9251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11"/>
          <p:cNvPicPr>
            <a:picLocks noChangeArrowheads="1"/>
          </p:cNvPicPr>
          <p:nvPr/>
        </p:nvPicPr>
        <p:blipFill>
          <a:blip r:embed="rId2">
            <a:extLst>
              <a:ext uri="{28A0092B-C50C-407E-A947-70E740481C1C}">
                <a14:useLocalDpi xmlns:a14="http://schemas.microsoft.com/office/drawing/2010/main" val="0"/>
              </a:ext>
            </a:extLst>
          </a:blip>
          <a:srcRect l="18652" t="9161" r="18806" b="14108"/>
          <a:stretch>
            <a:fillRect/>
          </a:stretch>
        </p:blipFill>
        <p:spPr bwMode="auto">
          <a:xfrm>
            <a:off x="4932040" y="692696"/>
            <a:ext cx="39655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10"/>
          <p:cNvSpPr>
            <a:spLocks noChangeArrowheads="1"/>
          </p:cNvSpPr>
          <p:nvPr/>
        </p:nvSpPr>
        <p:spPr bwMode="auto">
          <a:xfrm>
            <a:off x="0" y="980728"/>
            <a:ext cx="8072438"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Sensory (somatic) branch</a:t>
            </a:r>
            <a:r>
              <a:rPr lang="en-GB" altLang="en-US" dirty="0">
                <a:latin typeface="Book Antiqua" panose="02040602050305030304" pitchFamily="18" charset="0"/>
                <a:cs typeface="Times New Roman" panose="02020603050405020304" pitchFamily="18" charset="0"/>
              </a:rPr>
              <a:t> of trigeminal nerve for:</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skin of inferior eyelid, anterior cheek,</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lateral external nose and upper lip</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(middle part of the face)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a:latin typeface="Book Antiqua" panose="02040602050305030304" pitchFamily="18" charset="0"/>
              </a:rPr>
              <a:t>- </a:t>
            </a:r>
            <a:r>
              <a:rPr lang="en-GB" altLang="en-US" dirty="0">
                <a:latin typeface="Book Antiqua" panose="02040602050305030304" pitchFamily="18" charset="0"/>
              </a:rPr>
              <a:t>mucosa of inferior and posterior part</a:t>
            </a:r>
            <a:br>
              <a:rPr lang="en-GB" altLang="en-US" dirty="0">
                <a:latin typeface="Book Antiqua" panose="02040602050305030304" pitchFamily="18" charset="0"/>
              </a:rPr>
            </a:br>
            <a:r>
              <a:rPr lang="en-GB" altLang="en-US" dirty="0">
                <a:latin typeface="Book Antiqua" panose="02040602050305030304" pitchFamily="18" charset="0"/>
              </a:rPr>
              <a:t>                    of nasal cavity</a:t>
            </a:r>
            <a:br>
              <a:rPr lang="en-GB" altLang="en-US" dirty="0">
                <a:latin typeface="Book Antiqua" panose="02040602050305030304" pitchFamily="18" charset="0"/>
              </a:rPr>
            </a:br>
            <a:r>
              <a:rPr lang="en-GB" altLang="en-US" dirty="0">
                <a:latin typeface="Book Antiqua" panose="02040602050305030304" pitchFamily="18" charset="0"/>
              </a:rPr>
              <a:t>                - maxillary sinus</a:t>
            </a:r>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hard and soft palate</a:t>
            </a: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mucosa of upper lip</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teeth and gingiva of upper jaw</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middle parts of </a:t>
            </a:r>
            <a:r>
              <a:rPr lang="en-US" altLang="en-US" dirty="0">
                <a:latin typeface="Book Antiqua" panose="02040602050305030304" pitchFamily="18" charset="0"/>
              </a:rPr>
              <a:t>dura mater </a:t>
            </a:r>
            <a:br>
              <a:rPr lang="en-US" altLang="en-US" dirty="0">
                <a:latin typeface="Book Antiqua" panose="02040602050305030304" pitchFamily="18" charset="0"/>
              </a:rPr>
            </a:br>
            <a:r>
              <a:rPr lang="en-US" altLang="en-US" dirty="0">
                <a:latin typeface="Book Antiqua" panose="02040602050305030304" pitchFamily="18" charset="0"/>
              </a:rPr>
              <a:t>                  (</a:t>
            </a:r>
            <a:r>
              <a:rPr lang="en-GB" b="0" i="0" dirty="0">
                <a:solidFill>
                  <a:srgbClr val="202122"/>
                </a:solidFill>
                <a:effectLst/>
                <a:latin typeface="Book Antiqua" panose="02040602050305030304" pitchFamily="18" charset="0"/>
              </a:rPr>
              <a:t>outermost of the three </a:t>
            </a:r>
            <a:r>
              <a:rPr lang="en-GB" b="0" i="0" dirty="0" err="1">
                <a:solidFill>
                  <a:srgbClr val="202122"/>
                </a:solidFill>
                <a:effectLst/>
                <a:latin typeface="Book Antiqua" panose="02040602050305030304" pitchFamily="18" charset="0"/>
              </a:rPr>
              <a:t>menings</a:t>
            </a:r>
            <a:r>
              <a:rPr lang="en-GB" b="0" i="0" dirty="0">
                <a:solidFill>
                  <a:srgbClr val="202122"/>
                </a:solidFill>
                <a:effectLst/>
                <a:latin typeface="Book Antiqua" panose="02040602050305030304" pitchFamily="18" charset="0"/>
              </a:rPr>
              <a:t>)</a:t>
            </a:r>
            <a:br>
              <a:rPr lang="en-US" altLang="en-US" dirty="0">
                <a:latin typeface="Book Antiqua" panose="02040602050305030304" pitchFamily="18" charset="0"/>
              </a:rPr>
            </a:br>
            <a:endParaRPr lang="en-US" altLang="en-US" dirty="0">
              <a:latin typeface="Book Antiqua" panose="02040602050305030304" pitchFamily="18" charset="0"/>
            </a:endParaRPr>
          </a:p>
          <a:p>
            <a:pPr eaLnBrk="1" hangingPunct="1">
              <a:buFont typeface="Arial" panose="020B0604020202020204" pitchFamily="34" charset="0"/>
              <a:buChar char="•"/>
            </a:pPr>
            <a:r>
              <a:rPr lang="en-GB" altLang="en-US" dirty="0">
                <a:latin typeface="Book Antiqua" panose="02040602050305030304" pitchFamily="18" charset="0"/>
              </a:rPr>
              <a:t>Its branches are output and input </a:t>
            </a:r>
            <a:r>
              <a:rPr lang="en-GB" altLang="en-US" dirty="0" err="1">
                <a:latin typeface="Book Antiqua" panose="02040602050305030304" pitchFamily="18" charset="0"/>
              </a:rPr>
              <a:t>fibers</a:t>
            </a:r>
            <a:r>
              <a:rPr lang="en-GB" altLang="en-US" dirty="0">
                <a:latin typeface="Book Antiqua" panose="02040602050305030304" pitchFamily="18" charset="0"/>
              </a:rPr>
              <a:t> of</a:t>
            </a:r>
            <a:br>
              <a:rPr lang="en-GB" altLang="en-US" dirty="0">
                <a:latin typeface="Book Antiqua" panose="02040602050305030304" pitchFamily="18" charset="0"/>
              </a:rPr>
            </a:br>
            <a:r>
              <a:rPr lang="en-GB" altLang="en-US" dirty="0">
                <a:latin typeface="Book Antiqua" panose="02040602050305030304" pitchFamily="18" charset="0"/>
              </a:rPr>
              <a:t> ganglion </a:t>
            </a:r>
            <a:r>
              <a:rPr lang="en-GB" altLang="en-US" dirty="0" err="1">
                <a:latin typeface="Book Antiqua" panose="02040602050305030304" pitchFamily="18" charset="0"/>
              </a:rPr>
              <a:t>pterygopalatinum</a:t>
            </a:r>
            <a:r>
              <a:rPr lang="en-GB" altLang="en-US" dirty="0">
                <a:latin typeface="Book Antiqua" panose="02040602050305030304" pitchFamily="18" charset="0"/>
              </a:rPr>
              <a:t> – output </a:t>
            </a:r>
            <a:r>
              <a:rPr lang="en-GB" altLang="en-US" dirty="0" err="1">
                <a:latin typeface="Book Antiqua" panose="02040602050305030304" pitchFamily="18" charset="0"/>
              </a:rPr>
              <a:t>fibers</a:t>
            </a:r>
            <a:r>
              <a:rPr lang="en-GB" altLang="en-US" dirty="0">
                <a:latin typeface="Book Antiqua" panose="02040602050305030304" pitchFamily="18" charset="0"/>
              </a:rPr>
              <a:t> carry</a:t>
            </a:r>
            <a:br>
              <a:rPr lang="en-GB" altLang="en-US" dirty="0">
                <a:latin typeface="Book Antiqua" panose="02040602050305030304" pitchFamily="18" charset="0"/>
              </a:rPr>
            </a:br>
            <a:r>
              <a:rPr lang="en-GB" altLang="en-US" dirty="0">
                <a:latin typeface="Book Antiqua" panose="02040602050305030304" pitchFamily="18" charset="0"/>
              </a:rPr>
              <a:t> parasympathetic secretomotor impulses of </a:t>
            </a:r>
            <a:br>
              <a:rPr lang="en-GB" altLang="en-US" dirty="0">
                <a:latin typeface="Book Antiqua" panose="02040602050305030304" pitchFamily="18" charset="0"/>
              </a:rPr>
            </a:br>
            <a:r>
              <a:rPr lang="en-GB" altLang="en-US" dirty="0">
                <a:latin typeface="Book Antiqua" panose="02040602050305030304" pitchFamily="18" charset="0"/>
              </a:rPr>
              <a:t> facial nerve, from the ganglion </a:t>
            </a:r>
            <a:r>
              <a:rPr lang="en-GB" altLang="en-US" dirty="0" err="1">
                <a:latin typeface="Book Antiqua" panose="02040602050305030304" pitchFamily="18" charset="0"/>
              </a:rPr>
              <a:t>pterygopalatinum</a:t>
            </a:r>
            <a:r>
              <a:rPr lang="en-GB" altLang="en-US" dirty="0">
                <a:latin typeface="Book Antiqua" panose="02040602050305030304" pitchFamily="18" charset="0"/>
              </a:rPr>
              <a:t> for</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lacrimal gland</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nasal glands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salivary glands of soft and hard palate</a:t>
            </a:r>
            <a:endParaRPr lang="en-US" altLang="en-US" dirty="0">
              <a:latin typeface="Book Antiqua" panose="02040602050305030304" pitchFamily="18" charset="0"/>
            </a:endParaRPr>
          </a:p>
        </p:txBody>
      </p:sp>
      <p:cxnSp>
        <p:nvCxnSpPr>
          <p:cNvPr id="27653" name="Straight Connector 20"/>
          <p:cNvCxnSpPr>
            <a:cxnSpLocks noChangeShapeType="1"/>
          </p:cNvCxnSpPr>
          <p:nvPr/>
        </p:nvCxnSpPr>
        <p:spPr bwMode="auto">
          <a:xfrm>
            <a:off x="6516216" y="3140968"/>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11F18279-FDB3-834F-1659-44482EFD52CC}"/>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12"/>
          <p:cNvSpPr>
            <a:spLocks noChangeArrowheads="1"/>
          </p:cNvSpPr>
          <p:nvPr/>
        </p:nvSpPr>
        <p:spPr bwMode="auto">
          <a:xfrm>
            <a:off x="179512" y="671691"/>
            <a:ext cx="8072438"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can be seen exiting from trigeminal ganglion</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Runs forward and through the lateral wall of cavernous venous sinus below</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ophthalmic nerve</a:t>
            </a: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Exits middle cranial fossa through </a:t>
            </a:r>
            <a:r>
              <a:rPr lang="en-US" altLang="en-US" dirty="0">
                <a:latin typeface="Book Antiqua" panose="02040602050305030304" pitchFamily="18" charset="0"/>
                <a:cs typeface="Times New Roman" panose="02020603050405020304" pitchFamily="18" charset="0"/>
              </a:rPr>
              <a:t>foramen rotundum of greater wings of</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sphenoid bone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Enters</a:t>
            </a:r>
            <a:r>
              <a:rPr lang="en-US" altLang="en-US" dirty="0">
                <a:latin typeface="Book Antiqua" panose="02040602050305030304" pitchFamily="18" charset="0"/>
                <a:cs typeface="Times New Roman" panose="02020603050405020304" pitchFamily="18" charset="0"/>
              </a:rPr>
              <a:t> fossa </a:t>
            </a:r>
            <a:r>
              <a:rPr lang="en-US" altLang="en-US" dirty="0" err="1">
                <a:latin typeface="Book Antiqua" panose="02040602050305030304" pitchFamily="18" charset="0"/>
                <a:cs typeface="Times New Roman" panose="02020603050405020304" pitchFamily="18" charset="0"/>
              </a:rPr>
              <a:t>pterygopalatina</a:t>
            </a:r>
            <a:r>
              <a:rPr lang="en-US" altLang="en-US" dirty="0">
                <a:latin typeface="Book Antiqua" panose="02040602050305030304" pitchFamily="18" charset="0"/>
                <a:cs typeface="Times New Roman" panose="02020603050405020304" pitchFamily="18" charset="0"/>
              </a:rPr>
              <a:t>, where it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gives rise to </a:t>
            </a:r>
            <a:r>
              <a:rPr lang="en-GB" altLang="en-US" dirty="0">
                <a:latin typeface="Book Antiqua" panose="02040602050305030304" pitchFamily="18" charset="0"/>
                <a:cs typeface="Times New Roman" panose="02020603050405020304" pitchFamily="18" charset="0"/>
              </a:rPr>
              <a:t>most of its side branches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Turns laterally and pass to</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fissura</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pterygomaxillaris</a:t>
            </a:r>
            <a:r>
              <a:rPr lang="en-US" altLang="en-US" dirty="0">
                <a:latin typeface="Book Antiqua" panose="02040602050305030304" pitchFamily="18" charset="0"/>
                <a:cs typeface="Times New Roman" panose="02020603050405020304" pitchFamily="18" charset="0"/>
              </a:rPr>
              <a:t> and enters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fossa </a:t>
            </a:r>
            <a:r>
              <a:rPr lang="en-US" altLang="en-US" dirty="0" err="1">
                <a:latin typeface="Book Antiqua" panose="02040602050305030304" pitchFamily="18" charset="0"/>
                <a:cs typeface="Times New Roman" panose="02020603050405020304" pitchFamily="18" charset="0"/>
              </a:rPr>
              <a:t>infratemporalis</a:t>
            </a:r>
            <a:r>
              <a:rPr lang="en-US" altLang="en-US" dirty="0">
                <a:latin typeface="Book Antiqua" panose="02040602050305030304" pitchFamily="18" charset="0"/>
                <a:cs typeface="Times New Roman" panose="02020603050405020304" pitchFamily="18" charset="0"/>
              </a:rPr>
              <a:t>, where it gives rise to</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terminal branch (infraorbital nerve)</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 meningeal branch (r. </a:t>
            </a:r>
            <a:r>
              <a:rPr lang="en-US" altLang="en-US" dirty="0" err="1">
                <a:latin typeface="Book Antiqua" panose="02040602050305030304" pitchFamily="18" charset="0"/>
                <a:cs typeface="Times New Roman" panose="02020603050405020304" pitchFamily="18" charset="0"/>
              </a:rPr>
              <a:t>meningeus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b</a:t>
            </a:r>
            <a:r>
              <a:rPr lang="en-US" altLang="en-US" dirty="0">
                <a:latin typeface="Book Antiqua" panose="02040602050305030304" pitchFamily="18" charset="0"/>
                <a:cs typeface="Times New Roman" panose="02020603050405020304" pitchFamily="18" charset="0"/>
              </a:rPr>
              <a:t>) zygomatic nerve (n. zygomaticus)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pterygopalatine nerves (</a:t>
            </a:r>
            <a:r>
              <a:rPr lang="en-US" altLang="en-US" dirty="0" err="1">
                <a:latin typeface="Book Antiqua" panose="02040602050305030304" pitchFamily="18" charset="0"/>
                <a:cs typeface="Times New Roman" panose="02020603050405020304" pitchFamily="18" charset="0"/>
              </a:rPr>
              <a:t>nn</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pterygopalatini</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d</a:t>
            </a:r>
            <a:r>
              <a:rPr lang="en-US" altLang="en-US" dirty="0">
                <a:latin typeface="Book Antiqua" panose="02040602050305030304" pitchFamily="18" charset="0"/>
                <a:cs typeface="Times New Roman" panose="02020603050405020304" pitchFamily="18" charset="0"/>
              </a:rPr>
              <a:t>) superior posterior alveolar branches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rr</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alveolares</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superiores</a:t>
            </a:r>
            <a:r>
              <a:rPr lang="en-US" altLang="en-US" dirty="0">
                <a:latin typeface="Book Antiqua" panose="02040602050305030304" pitchFamily="18" charset="0"/>
                <a:cs typeface="Times New Roman" panose="02020603050405020304" pitchFamily="18" charset="0"/>
              </a:rPr>
              <a:t> posteriores)</a:t>
            </a:r>
          </a:p>
          <a:p>
            <a:pPr eaLnBrk="1" hangingPunct="1"/>
            <a:endParaRPr lang="en-US" altLang="en-US"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Terminal branch</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infraorbital nerve (n. </a:t>
            </a:r>
            <a:r>
              <a:rPr lang="en-US" altLang="en-US" dirty="0" err="1">
                <a:latin typeface="Book Antiqua" panose="02040602050305030304" pitchFamily="18" charset="0"/>
                <a:cs typeface="Times New Roman" panose="02020603050405020304" pitchFamily="18" charset="0"/>
              </a:rPr>
              <a:t>infraorbitalis</a:t>
            </a:r>
            <a:r>
              <a:rPr lang="en-US" altLang="en-US" dirty="0">
                <a:latin typeface="Book Antiqua" panose="02040602050305030304" pitchFamily="18" charset="0"/>
                <a:cs typeface="Times New Roman" panose="02020603050405020304" pitchFamily="18" charset="0"/>
              </a:rPr>
              <a:t>)</a:t>
            </a:r>
          </a:p>
        </p:txBody>
      </p:sp>
      <p:pic>
        <p:nvPicPr>
          <p:cNvPr id="28676" name="Picture 2"/>
          <p:cNvPicPr>
            <a:picLocks noChangeAspect="1" noChangeArrowheads="1"/>
          </p:cNvPicPr>
          <p:nvPr/>
        </p:nvPicPr>
        <p:blipFill>
          <a:blip r:embed="rId2">
            <a:extLst>
              <a:ext uri="{28A0092B-C50C-407E-A947-70E740481C1C}">
                <a14:useLocalDpi xmlns:a14="http://schemas.microsoft.com/office/drawing/2010/main" val="0"/>
              </a:ext>
            </a:extLst>
          </a:blip>
          <a:srcRect l="38086" t="11250" r="20313" b="5312"/>
          <a:stretch>
            <a:fillRect/>
          </a:stretch>
        </p:blipFill>
        <p:spPr bwMode="auto">
          <a:xfrm>
            <a:off x="5143500" y="2143125"/>
            <a:ext cx="3549650"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55E750EB-E5B4-BDD3-0D91-F73A6D6B8D9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ranial Nerves 3rd Edition: Trigeminal V">
            <a:extLst>
              <a:ext uri="{FF2B5EF4-FFF2-40B4-BE49-F238E27FC236}">
                <a16:creationId xmlns:a16="http://schemas.microsoft.com/office/drawing/2014/main" id="{C4EB5158-660A-6EA6-D621-AC9C2F5FBD8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800"/>
          <a:stretch/>
        </p:blipFill>
        <p:spPr bwMode="auto">
          <a:xfrm>
            <a:off x="1486693" y="130324"/>
            <a:ext cx="6170613" cy="659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6631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p:cNvPicPr>
            <a:picLocks noChangeArrowheads="1"/>
          </p:cNvPicPr>
          <p:nvPr/>
        </p:nvPicPr>
        <p:blipFill>
          <a:blip r:embed="rId2">
            <a:extLst>
              <a:ext uri="{28A0092B-C50C-407E-A947-70E740481C1C}">
                <a14:useLocalDpi xmlns:a14="http://schemas.microsoft.com/office/drawing/2010/main" val="0"/>
              </a:ext>
            </a:extLst>
          </a:blip>
          <a:srcRect l="7492" r="37537" b="37549"/>
          <a:stretch>
            <a:fillRect/>
          </a:stretch>
        </p:blipFill>
        <p:spPr bwMode="auto">
          <a:xfrm>
            <a:off x="3492629" y="1802543"/>
            <a:ext cx="5629275"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12"/>
          <p:cNvSpPr>
            <a:spLocks noChangeArrowheads="1"/>
          </p:cNvSpPr>
          <p:nvPr/>
        </p:nvSpPr>
        <p:spPr bwMode="auto">
          <a:xfrm>
            <a:off x="84357" y="623031"/>
            <a:ext cx="83581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Side branches:</a:t>
            </a:r>
            <a:endParaRPr lang="en-US" altLang="en-US" dirty="0">
              <a:latin typeface="Book Antiqua" panose="02040602050305030304" pitchFamily="18" charset="0"/>
              <a:cs typeface="Times New Roman" panose="02020603050405020304" pitchFamily="18" charset="0"/>
            </a:endParaRPr>
          </a:p>
          <a:p>
            <a:pPr eaLnBrk="1" hangingPunct="1"/>
            <a:endParaRPr lang="en-US" altLang="en-US" sz="800"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a) meningeal branch (r. </a:t>
            </a:r>
            <a:r>
              <a:rPr lang="en-US" altLang="en-US" b="1" dirty="0" err="1">
                <a:latin typeface="Book Antiqua" panose="02040602050305030304" pitchFamily="18" charset="0"/>
                <a:cs typeface="Times New Roman" panose="02020603050405020304" pitchFamily="18" charset="0"/>
              </a:rPr>
              <a:t>meningeus</a:t>
            </a:r>
            <a:r>
              <a:rPr lang="en-US" altLang="en-US" b="1" dirty="0">
                <a:latin typeface="Book Antiqua" panose="02040602050305030304" pitchFamily="18" charset="0"/>
                <a:cs typeface="Times New Roman" panose="02020603050405020304" pitchFamily="18" charset="0"/>
              </a:rPr>
              <a:t>)</a:t>
            </a:r>
          </a:p>
          <a:p>
            <a:pPr eaLnBrk="1" hangingPunct="1"/>
            <a:r>
              <a:rPr lang="en-GB" sz="1600" b="0" i="0" dirty="0">
                <a:solidFill>
                  <a:schemeClr val="tx1">
                    <a:lumMod val="95000"/>
                    <a:lumOff val="5000"/>
                  </a:schemeClr>
                </a:solidFill>
                <a:effectLst/>
                <a:latin typeface="Book Antiqua" panose="02040602050305030304" pitchFamily="18" charset="0"/>
              </a:rPr>
              <a:t>         carries the sensory impulses from the dura mater of the middle cranial fossa</a:t>
            </a:r>
          </a:p>
          <a:p>
            <a:pPr eaLnBrk="1" hangingPunct="1"/>
            <a:br>
              <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p:txBody>
      </p:sp>
      <p:sp>
        <p:nvSpPr>
          <p:cNvPr id="29700" name="Rounded Rectangle 5"/>
          <p:cNvSpPr>
            <a:spLocks noChangeArrowheads="1"/>
          </p:cNvSpPr>
          <p:nvPr/>
        </p:nvSpPr>
        <p:spPr bwMode="auto">
          <a:xfrm>
            <a:off x="3470533" y="3384000"/>
            <a:ext cx="1357312" cy="714375"/>
          </a:xfrm>
          <a:prstGeom prst="roundRect">
            <a:avLst>
              <a:gd name="adj" fmla="val 16667"/>
            </a:avLst>
          </a:prstGeom>
          <a:noFill/>
          <a:ln w="42500"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9701" name="Rounded Rectangle 6"/>
          <p:cNvSpPr>
            <a:spLocks noChangeArrowheads="1"/>
          </p:cNvSpPr>
          <p:nvPr/>
        </p:nvSpPr>
        <p:spPr bwMode="auto">
          <a:xfrm>
            <a:off x="7761515" y="3429000"/>
            <a:ext cx="1357312" cy="214312"/>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9702" name="Rounded Rectangle 7"/>
          <p:cNvSpPr>
            <a:spLocks noChangeArrowheads="1"/>
          </p:cNvSpPr>
          <p:nvPr/>
        </p:nvSpPr>
        <p:spPr bwMode="auto">
          <a:xfrm>
            <a:off x="7786688" y="3169688"/>
            <a:ext cx="1357312"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D0094B18-FCCF-6B3C-C133-51C38A0F89B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35773252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Aaron Rutman, MD on X: &quot;The IOF transmits the ZYGOMATIC and INFRAORBITAL  NERVES (V2 branches); ZYGOMATIC n. supplies sensory info from skin over  zygomatic/temporal bones (zygomaticotemporal and zygomaticofacial branches)  &amp; transmits postganglionic">
            <a:extLst>
              <a:ext uri="{FF2B5EF4-FFF2-40B4-BE49-F238E27FC236}">
                <a16:creationId xmlns:a16="http://schemas.microsoft.com/office/drawing/2014/main" id="{C2DC51FE-78CF-C42F-99F2-F7F8886F375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5009" y="2420888"/>
            <a:ext cx="4678991" cy="3096582"/>
          </a:xfrm>
          <a:prstGeom prst="rect">
            <a:avLst/>
          </a:prstGeom>
          <a:noFill/>
          <a:extLst>
            <a:ext uri="{909E8E84-426E-40DD-AFC4-6F175D3DCCD1}">
              <a14:hiddenFill xmlns:a14="http://schemas.microsoft.com/office/drawing/2010/main">
                <a:solidFill>
                  <a:srgbClr val="FFFFFF"/>
                </a:solidFill>
              </a14:hiddenFill>
            </a:ext>
          </a:extLst>
        </p:spPr>
      </p:pic>
      <p:sp>
        <p:nvSpPr>
          <p:cNvPr id="29699" name="Rectangle 12"/>
          <p:cNvSpPr>
            <a:spLocks noChangeArrowheads="1"/>
          </p:cNvSpPr>
          <p:nvPr/>
        </p:nvSpPr>
        <p:spPr bwMode="auto">
          <a:xfrm>
            <a:off x="84357" y="623031"/>
            <a:ext cx="8880131"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Side branches:</a:t>
            </a:r>
            <a:endParaRPr lang="en-US" altLang="en-US" dirty="0">
              <a:latin typeface="Book Antiqua" panose="02040602050305030304" pitchFamily="18" charset="0"/>
              <a:cs typeface="Times New Roman" panose="02020603050405020304" pitchFamily="18" charset="0"/>
            </a:endParaRPr>
          </a:p>
          <a:p>
            <a:pPr algn="l"/>
            <a:br>
              <a:rPr lang="en-US" altLang="en-US" sz="8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GB" altLang="en-US" b="1" dirty="0">
                <a:solidFill>
                  <a:schemeClr val="tx1">
                    <a:lumMod val="95000"/>
                    <a:lumOff val="5000"/>
                  </a:schemeClr>
                </a:solidFill>
                <a:latin typeface="Book Antiqua" panose="02040602050305030304" pitchFamily="18" charset="0"/>
                <a:cs typeface="Times New Roman" panose="02020603050405020304" pitchFamily="18" charset="0"/>
              </a:rPr>
              <a:t>b</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zygomatic branch (n. zygomaticus)</a:t>
            </a:r>
            <a:b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a:t>
            </a:r>
            <a:r>
              <a:rPr lang="en-GB" sz="1600" b="0" i="0" dirty="0">
                <a:solidFill>
                  <a:schemeClr val="tx1">
                    <a:lumMod val="95000"/>
                    <a:lumOff val="5000"/>
                  </a:schemeClr>
                </a:solidFill>
                <a:effectLst/>
                <a:latin typeface="Book Antiqua" panose="02040602050305030304" pitchFamily="18" charset="0"/>
              </a:rPr>
              <a:t>This nerve arises from the maxillary nerve in the pterygopalatine fossa, and then courses</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forward and laterally. </a:t>
            </a:r>
          </a:p>
          <a:p>
            <a:pPr algn="l"/>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It passes through the superior portion of the pterygomaxillary fissure and enters</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 infratemporal fossa. After that, the zygomatic nerve passes through the inferior orbital</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fissure and enters the orbit. </a:t>
            </a:r>
          </a:p>
          <a:p>
            <a:pPr algn="l"/>
            <a:r>
              <a:rPr lang="en-GB" sz="1600" b="0" i="0" dirty="0">
                <a:solidFill>
                  <a:schemeClr val="tx1">
                    <a:lumMod val="95000"/>
                    <a:lumOff val="5000"/>
                  </a:schemeClr>
                </a:solidFill>
                <a:effectLst/>
                <a:latin typeface="Book Antiqua" panose="02040602050305030304" pitchFamily="18" charset="0"/>
              </a:rPr>
              <a:t>- While inside the orbit, the nerve courses</a:t>
            </a:r>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along its lateral wall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and then enters </a:t>
            </a:r>
            <a:r>
              <a:rPr lang="en-GB" sz="1600" b="0" i="0" dirty="0" err="1">
                <a:solidFill>
                  <a:schemeClr val="tx1">
                    <a:lumMod val="95000"/>
                    <a:lumOff val="5000"/>
                  </a:schemeClr>
                </a:solidFill>
                <a:effectLst/>
                <a:latin typeface="Book Antiqua" panose="02040602050305030304" pitchFamily="18" charset="0"/>
              </a:rPr>
              <a:t>thcanal</a:t>
            </a:r>
            <a:r>
              <a:rPr lang="en-GB" sz="1600" b="0" i="0" dirty="0">
                <a:solidFill>
                  <a:schemeClr val="tx1">
                    <a:lumMod val="95000"/>
                    <a:lumOff val="5000"/>
                  </a:schemeClr>
                </a:solidFill>
                <a:effectLst/>
                <a:latin typeface="Book Antiqua" panose="02040602050305030304" pitchFamily="18" charset="0"/>
              </a:rPr>
              <a:t> present in the zygomatic bone.</a:t>
            </a:r>
          </a:p>
          <a:p>
            <a:pPr algn="l"/>
            <a:r>
              <a:rPr lang="en-GB" sz="1600" dirty="0">
                <a:solidFill>
                  <a:schemeClr val="tx1">
                    <a:lumMod val="95000"/>
                    <a:lumOff val="5000"/>
                  </a:schemeClr>
                </a:solidFill>
                <a:latin typeface="Book Antiqua" panose="02040602050305030304" pitchFamily="18" charset="0"/>
              </a:rPr>
              <a:t>   It </a:t>
            </a:r>
            <a:r>
              <a:rPr lang="en-GB" sz="1600" b="0" i="0" dirty="0">
                <a:solidFill>
                  <a:schemeClr val="tx1">
                    <a:lumMod val="95000"/>
                    <a:lumOff val="5000"/>
                  </a:schemeClr>
                </a:solidFill>
                <a:effectLst/>
                <a:latin typeface="Book Antiqua" panose="02040602050305030304" pitchFamily="18" charset="0"/>
              </a:rPr>
              <a:t>branches inside this canal into 2 branches,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as the canal itself:</a:t>
            </a:r>
          </a:p>
          <a:p>
            <a:pPr algn="l">
              <a:buFont typeface="Arial" panose="020B0604020202020204" pitchFamily="34" charset="0"/>
              <a:buChar char="•"/>
            </a:pPr>
            <a:r>
              <a:rPr lang="en-GB" sz="1600" b="0" i="0" dirty="0">
                <a:solidFill>
                  <a:schemeClr val="tx1">
                    <a:lumMod val="95000"/>
                    <a:lumOff val="5000"/>
                  </a:schemeClr>
                </a:solidFill>
                <a:effectLst/>
                <a:latin typeface="Book Antiqua" panose="02040602050305030304" pitchFamily="18" charset="0"/>
              </a:rPr>
              <a:t>Anterior - zygomaticofacial nerve</a:t>
            </a:r>
          </a:p>
          <a:p>
            <a:pPr algn="l">
              <a:buFont typeface="Arial" panose="020B0604020202020204" pitchFamily="34" charset="0"/>
              <a:buChar char="•"/>
            </a:pPr>
            <a:r>
              <a:rPr lang="en-GB" sz="1600" b="0" i="0" dirty="0">
                <a:solidFill>
                  <a:schemeClr val="tx1">
                    <a:lumMod val="95000"/>
                    <a:lumOff val="5000"/>
                  </a:schemeClr>
                </a:solidFill>
                <a:effectLst/>
                <a:latin typeface="Book Antiqua" panose="02040602050305030304" pitchFamily="18" charset="0"/>
              </a:rPr>
              <a:t>Posterior - zygomaticotemporal nerve</a:t>
            </a:r>
          </a:p>
          <a:p>
            <a:pPr algn="l"/>
            <a:r>
              <a:rPr lang="en-GB" sz="1600" dirty="0">
                <a:solidFill>
                  <a:schemeClr val="tx1">
                    <a:lumMod val="95000"/>
                    <a:lumOff val="5000"/>
                  </a:schemeClr>
                </a:solidFill>
                <a:latin typeface="Book Antiqua" panose="02040602050305030304" pitchFamily="18" charset="0"/>
              </a:rPr>
              <a:t>  - </a:t>
            </a:r>
            <a:r>
              <a:rPr lang="en-GB" sz="1600" b="0" i="0" dirty="0">
                <a:solidFill>
                  <a:schemeClr val="tx1">
                    <a:lumMod val="95000"/>
                    <a:lumOff val="5000"/>
                  </a:schemeClr>
                </a:solidFill>
                <a:effectLst/>
                <a:latin typeface="Book Antiqua" panose="02040602050305030304" pitchFamily="18" charset="0"/>
              </a:rPr>
              <a:t>These terminal branches of the zygomatic nerve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exit the zygomatic canal through the proper foramina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named according to the branches: zygomaticofacial and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zygomaticotemporal foramen. These will innervate</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 adjacent parts of the skin. </a:t>
            </a:r>
          </a:p>
          <a:p>
            <a:pPr algn="l"/>
            <a:r>
              <a:rPr lang="en-GB" sz="1600" dirty="0">
                <a:solidFill>
                  <a:schemeClr val="tx1">
                    <a:lumMod val="95000"/>
                    <a:lumOff val="5000"/>
                  </a:schemeClr>
                </a:solidFill>
                <a:latin typeface="Book Antiqua" panose="02040602050305030304" pitchFamily="18" charset="0"/>
              </a:rPr>
              <a:t>  - </a:t>
            </a:r>
            <a:r>
              <a:rPr lang="en-GB" sz="1600" b="0" i="0" dirty="0">
                <a:solidFill>
                  <a:schemeClr val="tx1">
                    <a:lumMod val="95000"/>
                    <a:lumOff val="5000"/>
                  </a:schemeClr>
                </a:solidFill>
                <a:effectLst/>
                <a:latin typeface="Book Antiqua" panose="02040602050305030304" pitchFamily="18" charset="0"/>
              </a:rPr>
              <a:t>On the lateral wall of the orbit, the zygomatic nerve makes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anastomosis with the lacrimal nerve through their common connective branch.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Thanks to this anastomosis,</a:t>
            </a:r>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parasympathetic </a:t>
            </a:r>
            <a:r>
              <a:rPr lang="en-GB" sz="1600" b="0" i="0" dirty="0" err="1">
                <a:solidFill>
                  <a:schemeClr val="tx1">
                    <a:lumMod val="95000"/>
                    <a:lumOff val="5000"/>
                  </a:schemeClr>
                </a:solidFill>
                <a:effectLst/>
                <a:latin typeface="Book Antiqua" panose="02040602050305030304" pitchFamily="18" charset="0"/>
              </a:rPr>
              <a:t>fibers</a:t>
            </a:r>
            <a:r>
              <a:rPr lang="en-GB" sz="1600" b="0" i="0" dirty="0">
                <a:solidFill>
                  <a:schemeClr val="tx1">
                    <a:lumMod val="95000"/>
                    <a:lumOff val="5000"/>
                  </a:schemeClr>
                </a:solidFill>
                <a:effectLst/>
                <a:latin typeface="Book Antiqua" panose="02040602050305030304" pitchFamily="18" charset="0"/>
              </a:rPr>
              <a:t> from the pterygopalatine ganglion reach</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 lacrimal gland.</a:t>
            </a:r>
          </a:p>
        </p:txBody>
      </p:sp>
      <p:sp>
        <p:nvSpPr>
          <p:cNvPr id="2" name="Title 1">
            <a:extLst>
              <a:ext uri="{FF2B5EF4-FFF2-40B4-BE49-F238E27FC236}">
                <a16:creationId xmlns:a16="http://schemas.microsoft.com/office/drawing/2014/main" id="{D0094B18-FCCF-6B3C-C133-51C38A0F89B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12"/>
          <p:cNvSpPr>
            <a:spLocks noChangeArrowheads="1"/>
          </p:cNvSpPr>
          <p:nvPr/>
        </p:nvSpPr>
        <p:spPr bwMode="auto">
          <a:xfrm>
            <a:off x="89788" y="519906"/>
            <a:ext cx="9054212"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c) </a:t>
            </a:r>
            <a:r>
              <a:rPr lang="en-US" altLang="en-US" b="1" dirty="0" err="1">
                <a:latin typeface="Book Antiqua" panose="02040602050305030304" pitchFamily="18" charset="0"/>
                <a:cs typeface="Times New Roman" panose="02020603050405020304" pitchFamily="18" charset="0"/>
              </a:rPr>
              <a:t>pterygoplatine</a:t>
            </a:r>
            <a:r>
              <a:rPr lang="en-US" altLang="en-US" b="1" dirty="0">
                <a:latin typeface="Book Antiqua" panose="02040602050305030304" pitchFamily="18" charset="0"/>
                <a:cs typeface="Times New Roman" panose="02020603050405020304" pitchFamily="18" charset="0"/>
              </a:rPr>
              <a:t> nerves (</a:t>
            </a:r>
            <a:r>
              <a:rPr lang="en-US" altLang="en-US" b="1" dirty="0" err="1">
                <a:latin typeface="Book Antiqua" panose="02040602050305030304" pitchFamily="18" charset="0"/>
                <a:cs typeface="Times New Roman" panose="02020603050405020304" pitchFamily="18" charset="0"/>
              </a:rPr>
              <a:t>nn</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pterygopalatini</a:t>
            </a:r>
            <a:r>
              <a:rPr lang="en-US" altLang="en-US" b="1" dirty="0">
                <a:latin typeface="Book Antiqua" panose="02040602050305030304" pitchFamily="18" charset="0"/>
                <a:cs typeface="Times New Roman" panose="02020603050405020304" pitchFamily="18" charset="0"/>
              </a:rPr>
              <a:t>)</a:t>
            </a:r>
          </a:p>
          <a:p>
            <a:pPr algn="l"/>
            <a:br>
              <a:rPr lang="en-GB" sz="8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- 2-3 of these nerves - arise from the maxillary nerve inside the</a:t>
            </a:r>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pterygopalatine fossa.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These nerves are short, and course inferiorly and medially towards</a:t>
            </a:r>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the pterygopalatine ganglion.</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They reach the ganglion from its anterior side and then send 2-3 sensory afferent branches for the</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ganglion.</a:t>
            </a:r>
          </a:p>
          <a:p>
            <a:pPr algn="l"/>
            <a:r>
              <a:rPr lang="en-GB" sz="1600" b="0" i="0" dirty="0">
                <a:solidFill>
                  <a:schemeClr val="tx1">
                    <a:lumMod val="95000"/>
                    <a:lumOff val="5000"/>
                  </a:schemeClr>
                </a:solidFill>
                <a:effectLst/>
                <a:latin typeface="Book Antiqua" panose="02040602050305030304" pitchFamily="18" charset="0"/>
              </a:rPr>
              <a:t> Simultaneously, the pterygopalatine nerves receive 1-2 efferent branches from the ganglion. These efferent ganglionic </a:t>
            </a:r>
            <a:r>
              <a:rPr lang="en-GB" sz="1600" b="0" i="0" dirty="0" err="1">
                <a:solidFill>
                  <a:schemeClr val="tx1">
                    <a:lumMod val="95000"/>
                    <a:lumOff val="5000"/>
                  </a:schemeClr>
                </a:solidFill>
                <a:effectLst/>
                <a:latin typeface="Book Antiqua" panose="02040602050305030304" pitchFamily="18" charset="0"/>
              </a:rPr>
              <a:t>fibers</a:t>
            </a:r>
            <a:r>
              <a:rPr lang="en-GB" sz="1600" b="0" i="0" dirty="0">
                <a:solidFill>
                  <a:schemeClr val="tx1">
                    <a:lumMod val="95000"/>
                    <a:lumOff val="5000"/>
                  </a:schemeClr>
                </a:solidFill>
                <a:effectLst/>
                <a:latin typeface="Book Antiqua" panose="02040602050305030304" pitchFamily="18" charset="0"/>
              </a:rPr>
              <a:t> are parasympathetic and through the pterygopalatine nerves, they also reach the zygomatic nerve.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These </a:t>
            </a:r>
            <a:r>
              <a:rPr lang="en-GB" sz="1600" b="1" i="0" dirty="0">
                <a:solidFill>
                  <a:schemeClr val="tx1">
                    <a:lumMod val="95000"/>
                    <a:lumOff val="5000"/>
                  </a:schemeClr>
                </a:solidFill>
                <a:effectLst/>
                <a:latin typeface="Book Antiqua" panose="02040602050305030304" pitchFamily="18" charset="0"/>
              </a:rPr>
              <a:t>pterygopalatine nerves </a:t>
            </a:r>
            <a:r>
              <a:rPr lang="en-GB" sz="1600" b="0" i="0" dirty="0">
                <a:solidFill>
                  <a:schemeClr val="tx1">
                    <a:lumMod val="95000"/>
                    <a:lumOff val="5000"/>
                  </a:schemeClr>
                </a:solidFill>
                <a:effectLst/>
                <a:latin typeface="Book Antiqua" panose="02040602050305030304" pitchFamily="18" charset="0"/>
              </a:rPr>
              <a:t>give rise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to the many branches, of which the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most important are branches for the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nasal cavity and the palatine nerves.</a:t>
            </a:r>
          </a:p>
          <a:p>
            <a:pPr algn="l"/>
            <a:r>
              <a:rPr lang="en-GB" sz="1600" dirty="0">
                <a:solidFill>
                  <a:schemeClr val="tx1">
                    <a:lumMod val="95000"/>
                    <a:lumOff val="5000"/>
                  </a:schemeClr>
                </a:solidFill>
                <a:latin typeface="Book Antiqua" panose="02040602050305030304" pitchFamily="18" charset="0"/>
              </a:rPr>
              <a:t>These are sensory nerves that also carry</a:t>
            </a:r>
          </a:p>
          <a:p>
            <a:pPr algn="l"/>
            <a:r>
              <a:rPr lang="en-GB" sz="1600" dirty="0">
                <a:solidFill>
                  <a:schemeClr val="tx1">
                    <a:lumMod val="95000"/>
                    <a:lumOff val="5000"/>
                  </a:schemeClr>
                </a:solidFill>
                <a:latin typeface="Book Antiqua" panose="02040602050305030304" pitchFamily="18" charset="0"/>
              </a:rPr>
              <a:t>parasympathetic </a:t>
            </a:r>
            <a:r>
              <a:rPr lang="en-GB" sz="1600" dirty="0" err="1">
                <a:solidFill>
                  <a:schemeClr val="tx1">
                    <a:lumMod val="95000"/>
                    <a:lumOff val="5000"/>
                  </a:schemeClr>
                </a:solidFill>
                <a:latin typeface="Book Antiqua" panose="02040602050305030304" pitchFamily="18" charset="0"/>
              </a:rPr>
              <a:t>fibers</a:t>
            </a:r>
            <a:r>
              <a:rPr lang="en-GB" sz="1600" dirty="0">
                <a:solidFill>
                  <a:schemeClr val="tx1">
                    <a:lumMod val="95000"/>
                    <a:lumOff val="5000"/>
                  </a:schemeClr>
                </a:solidFill>
                <a:latin typeface="Book Antiqua" panose="02040602050305030304" pitchFamily="18" charset="0"/>
              </a:rPr>
              <a:t> of facial nerve</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from pterygopalatine ganglion to:</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glands of nasal mucosa and </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salivary glands of hard and soft palate.</a:t>
            </a:r>
            <a:endParaRPr lang="en-GB" sz="1600" b="0" i="0" dirty="0">
              <a:solidFill>
                <a:schemeClr val="tx1">
                  <a:lumMod val="95000"/>
                  <a:lumOff val="5000"/>
                </a:schemeClr>
              </a:solidFill>
              <a:effectLst/>
              <a:latin typeface="Book Antiqua" panose="02040602050305030304" pitchFamily="18" charset="0"/>
            </a:endParaRPr>
          </a:p>
          <a:p>
            <a:pPr algn="l"/>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6146" r="37869" b="38190"/>
          <a:stretch>
            <a:fillRect/>
          </a:stretch>
        </p:blipFill>
        <p:spPr bwMode="auto">
          <a:xfrm>
            <a:off x="3786188" y="2643188"/>
            <a:ext cx="5049837" cy="386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ounded Rectangle 22"/>
          <p:cNvSpPr>
            <a:spLocks noChangeArrowheads="1"/>
          </p:cNvSpPr>
          <p:nvPr/>
        </p:nvSpPr>
        <p:spPr bwMode="auto">
          <a:xfrm>
            <a:off x="3714750" y="5857875"/>
            <a:ext cx="2214563" cy="571500"/>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0726" name="Rounded Rectangle 26"/>
          <p:cNvSpPr>
            <a:spLocks noChangeArrowheads="1"/>
          </p:cNvSpPr>
          <p:nvPr/>
        </p:nvSpPr>
        <p:spPr bwMode="auto">
          <a:xfrm>
            <a:off x="7000875" y="6357938"/>
            <a:ext cx="1357313"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0727" name="Rounded Rectangle 27"/>
          <p:cNvSpPr>
            <a:spLocks noChangeArrowheads="1"/>
          </p:cNvSpPr>
          <p:nvPr/>
        </p:nvSpPr>
        <p:spPr bwMode="auto">
          <a:xfrm>
            <a:off x="8001000" y="5572125"/>
            <a:ext cx="928688" cy="428625"/>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0728" name="Rounded Rectangle 29"/>
          <p:cNvSpPr>
            <a:spLocks noChangeArrowheads="1"/>
          </p:cNvSpPr>
          <p:nvPr/>
        </p:nvSpPr>
        <p:spPr bwMode="auto">
          <a:xfrm>
            <a:off x="7572375" y="2643188"/>
            <a:ext cx="1357313" cy="857250"/>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C8A7E970-C940-B612-8723-CF438568E86E}"/>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6146" r="37869" b="38190"/>
          <a:stretch>
            <a:fillRect/>
          </a:stretch>
        </p:blipFill>
        <p:spPr bwMode="auto">
          <a:xfrm>
            <a:off x="4139952" y="3161775"/>
            <a:ext cx="4762416" cy="364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Rectangle 12"/>
          <p:cNvSpPr>
            <a:spLocks noChangeArrowheads="1"/>
          </p:cNvSpPr>
          <p:nvPr/>
        </p:nvSpPr>
        <p:spPr bwMode="auto">
          <a:xfrm>
            <a:off x="89972" y="668816"/>
            <a:ext cx="9054212" cy="3570208"/>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c) </a:t>
            </a:r>
            <a:r>
              <a:rPr lang="en-US" altLang="en-US" b="1" dirty="0" err="1">
                <a:latin typeface="Book Antiqua" panose="02040602050305030304" pitchFamily="18" charset="0"/>
                <a:cs typeface="Times New Roman" panose="02020603050405020304" pitchFamily="18" charset="0"/>
              </a:rPr>
              <a:t>pterygoplatine</a:t>
            </a:r>
            <a:r>
              <a:rPr lang="en-US" altLang="en-US" b="1" dirty="0">
                <a:latin typeface="Book Antiqua" panose="02040602050305030304" pitchFamily="18" charset="0"/>
                <a:cs typeface="Times New Roman" panose="02020603050405020304" pitchFamily="18" charset="0"/>
              </a:rPr>
              <a:t> nerves (</a:t>
            </a:r>
            <a:r>
              <a:rPr lang="en-US" altLang="en-US" b="1" dirty="0" err="1">
                <a:latin typeface="Book Antiqua" panose="02040602050305030304" pitchFamily="18" charset="0"/>
                <a:cs typeface="Times New Roman" panose="02020603050405020304" pitchFamily="18" charset="0"/>
              </a:rPr>
              <a:t>nn</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pterygopalatini</a:t>
            </a:r>
            <a:r>
              <a:rPr lang="en-US" altLang="en-US" b="1" dirty="0">
                <a:latin typeface="Book Antiqua" panose="02040602050305030304" pitchFamily="18" charset="0"/>
                <a:cs typeface="Times New Roman" panose="02020603050405020304" pitchFamily="18" charset="0"/>
              </a:rPr>
              <a:t>)</a:t>
            </a:r>
          </a:p>
          <a:p>
            <a:pPr algn="l"/>
            <a:br>
              <a:rPr lang="en-US" altLang="en-US" sz="8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u="sng" dirty="0">
                <a:solidFill>
                  <a:schemeClr val="tx1">
                    <a:lumMod val="95000"/>
                    <a:lumOff val="5000"/>
                  </a:schemeClr>
                </a:solidFill>
                <a:latin typeface="Book Antiqua" panose="02040602050305030304" pitchFamily="18" charset="0"/>
                <a:cs typeface="Times New Roman" panose="02020603050405020304" pitchFamily="18" charset="0"/>
              </a:rPr>
              <a:t>* branches </a:t>
            </a:r>
            <a:r>
              <a:rPr lang="en-GB" altLang="en-US" u="sng" dirty="0">
                <a:solidFill>
                  <a:schemeClr val="tx1">
                    <a:lumMod val="95000"/>
                    <a:lumOff val="5000"/>
                  </a:schemeClr>
                </a:solidFill>
                <a:latin typeface="Book Antiqua" panose="02040602050305030304" pitchFamily="18" charset="0"/>
                <a:cs typeface="Times New Roman" panose="02020603050405020304" pitchFamily="18" charset="0"/>
              </a:rPr>
              <a:t>for nasal cavity:</a:t>
            </a:r>
            <a:br>
              <a:rPr lang="en-GB" altLang="en-US" u="sng" dirty="0">
                <a:solidFill>
                  <a:schemeClr val="tx1">
                    <a:lumMod val="95000"/>
                    <a:lumOff val="5000"/>
                  </a:schemeClr>
                </a:solidFill>
                <a:latin typeface="Book Antiqua" panose="02040602050305030304" pitchFamily="18" charset="0"/>
                <a:cs typeface="Times New Roman" panose="02020603050405020304" pitchFamily="18" charset="0"/>
              </a:rPr>
            </a:br>
            <a:b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GB" sz="1600" b="0" i="0" dirty="0">
                <a:solidFill>
                  <a:schemeClr val="tx1">
                    <a:lumMod val="95000"/>
                    <a:lumOff val="5000"/>
                  </a:schemeClr>
                </a:solidFill>
                <a:effectLst/>
                <a:latin typeface="Book Antiqua" panose="02040602050305030304" pitchFamily="18" charset="0"/>
              </a:rPr>
              <a:t>These branches extend from the nerves and course medially. The majority of these branches leave the pterygopalatine fossa through the </a:t>
            </a:r>
            <a:r>
              <a:rPr lang="en-GB" sz="1600" b="1" i="0" dirty="0">
                <a:solidFill>
                  <a:schemeClr val="tx1">
                    <a:lumMod val="95000"/>
                    <a:lumOff val="5000"/>
                  </a:schemeClr>
                </a:solidFill>
                <a:effectLst/>
                <a:latin typeface="Book Antiqua" panose="02040602050305030304" pitchFamily="18" charset="0"/>
              </a:rPr>
              <a:t>sphenopalatine foramen </a:t>
            </a:r>
            <a:r>
              <a:rPr lang="en-GB" sz="1600" b="0" i="0" dirty="0">
                <a:solidFill>
                  <a:schemeClr val="tx1">
                    <a:lumMod val="95000"/>
                    <a:lumOff val="5000"/>
                  </a:schemeClr>
                </a:solidFill>
                <a:effectLst/>
                <a:latin typeface="Book Antiqua" panose="02040602050305030304" pitchFamily="18" charset="0"/>
              </a:rPr>
              <a:t>and then enter the posterior part of the nasal cavity. </a:t>
            </a:r>
            <a:br>
              <a:rPr lang="en-GB" altLang="en-US" sz="16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rr</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nasales posteriores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superiores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laterals – for lateral nasal wall</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rr</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nasales posteriores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superiores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mediales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for medial nasal wall</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n.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nasopalatinus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the longest</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branch for medial nasal wall;</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runs toward canalis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incisivus</a:t>
            </a:r>
            <a:endParaRPr lang="en-US" altLang="en-US" dirty="0">
              <a:solidFill>
                <a:schemeClr val="tx1">
                  <a:lumMod val="95000"/>
                  <a:lumOff val="5000"/>
                </a:schemeClr>
              </a:solidFill>
              <a:latin typeface="Book Antiqua" panose="02040602050305030304" pitchFamily="18" charset="0"/>
              <a:cs typeface="Times New Roman" panose="02020603050405020304" pitchFamily="18" charset="0"/>
            </a:endParaRPr>
          </a:p>
          <a:p>
            <a:pPr eaLnBrk="1" hangingPunct="1"/>
            <a:endParaRPr lang="en-US" altLang="en-US" dirty="0">
              <a:latin typeface="Book Antiqua" panose="02040602050305030304" pitchFamily="18" charset="0"/>
              <a:cs typeface="Times New Roman" panose="02020603050405020304" pitchFamily="18" charset="0"/>
            </a:endParaRPr>
          </a:p>
        </p:txBody>
      </p:sp>
      <p:sp>
        <p:nvSpPr>
          <p:cNvPr id="30727" name="Rounded Rectangle 27"/>
          <p:cNvSpPr>
            <a:spLocks noChangeArrowheads="1"/>
          </p:cNvSpPr>
          <p:nvPr/>
        </p:nvSpPr>
        <p:spPr bwMode="auto">
          <a:xfrm>
            <a:off x="8001000" y="5872480"/>
            <a:ext cx="928688" cy="428625"/>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0728" name="Rounded Rectangle 29"/>
          <p:cNvSpPr>
            <a:spLocks noChangeArrowheads="1"/>
          </p:cNvSpPr>
          <p:nvPr/>
        </p:nvSpPr>
        <p:spPr bwMode="auto">
          <a:xfrm>
            <a:off x="7740352" y="3161774"/>
            <a:ext cx="1189336" cy="800251"/>
          </a:xfrm>
          <a:prstGeom prst="roundRect">
            <a:avLst>
              <a:gd name="adj" fmla="val 16667"/>
            </a:avLst>
          </a:prstGeom>
          <a:noFill/>
          <a:ln w="42500" cmpd="sng">
            <a:solidFill>
              <a:srgbClr val="3792AA"/>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C8A7E970-C940-B612-8723-CF438568E86E}"/>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6" name="TextBox 5">
            <a:extLst>
              <a:ext uri="{FF2B5EF4-FFF2-40B4-BE49-F238E27FC236}">
                <a16:creationId xmlns:a16="http://schemas.microsoft.com/office/drawing/2014/main" id="{0D7A2AC0-BB1E-0F62-EA92-8A9D849A2276}"/>
              </a:ext>
            </a:extLst>
          </p:cNvPr>
          <p:cNvSpPr txBox="1"/>
          <p:nvPr/>
        </p:nvSpPr>
        <p:spPr>
          <a:xfrm>
            <a:off x="89972" y="4333608"/>
            <a:ext cx="4338012" cy="1200329"/>
          </a:xfrm>
          <a:prstGeom prst="rect">
            <a:avLst/>
          </a:prstGeom>
          <a:noFill/>
          <a:ln>
            <a:solidFill>
              <a:srgbClr val="FF0000"/>
            </a:solidFill>
          </a:ln>
        </p:spPr>
        <p:txBody>
          <a:bodyPr wrap="square">
            <a:spAutoFit/>
          </a:bodyPr>
          <a:lstStyle/>
          <a:p>
            <a:pPr algn="l"/>
            <a:r>
              <a:rPr lang="en-GB" sz="1800" dirty="0">
                <a:solidFill>
                  <a:schemeClr val="tx1">
                    <a:lumMod val="95000"/>
                    <a:lumOff val="5000"/>
                  </a:schemeClr>
                </a:solidFill>
                <a:latin typeface="Book Antiqua" panose="02040602050305030304" pitchFamily="18" charset="0"/>
              </a:rPr>
              <a:t>These are sensory nerves that also carry</a:t>
            </a:r>
          </a:p>
          <a:p>
            <a:pPr algn="l"/>
            <a:r>
              <a:rPr lang="en-GB" sz="1800" dirty="0">
                <a:solidFill>
                  <a:schemeClr val="tx1">
                    <a:lumMod val="95000"/>
                    <a:lumOff val="5000"/>
                  </a:schemeClr>
                </a:solidFill>
                <a:latin typeface="Book Antiqua" panose="02040602050305030304" pitchFamily="18" charset="0"/>
              </a:rPr>
              <a:t>parasympathetic </a:t>
            </a:r>
            <a:r>
              <a:rPr lang="en-GB" sz="1800" dirty="0" err="1">
                <a:solidFill>
                  <a:schemeClr val="tx1">
                    <a:lumMod val="95000"/>
                    <a:lumOff val="5000"/>
                  </a:schemeClr>
                </a:solidFill>
                <a:latin typeface="Book Antiqua" panose="02040602050305030304" pitchFamily="18" charset="0"/>
              </a:rPr>
              <a:t>fibers</a:t>
            </a:r>
            <a:r>
              <a:rPr lang="en-GB" sz="1800" dirty="0">
                <a:solidFill>
                  <a:schemeClr val="tx1">
                    <a:lumMod val="95000"/>
                    <a:lumOff val="5000"/>
                  </a:schemeClr>
                </a:solidFill>
                <a:latin typeface="Book Antiqua" panose="02040602050305030304" pitchFamily="18" charset="0"/>
              </a:rPr>
              <a:t> of facial nerve</a:t>
            </a:r>
            <a:br>
              <a:rPr lang="en-GB" sz="1800" dirty="0">
                <a:solidFill>
                  <a:schemeClr val="tx1">
                    <a:lumMod val="95000"/>
                    <a:lumOff val="5000"/>
                  </a:schemeClr>
                </a:solidFill>
                <a:latin typeface="Book Antiqua" panose="02040602050305030304" pitchFamily="18" charset="0"/>
              </a:rPr>
            </a:br>
            <a:r>
              <a:rPr lang="en-GB" sz="1800" dirty="0">
                <a:solidFill>
                  <a:schemeClr val="tx1">
                    <a:lumMod val="95000"/>
                    <a:lumOff val="5000"/>
                  </a:schemeClr>
                </a:solidFill>
                <a:latin typeface="Book Antiqua" panose="02040602050305030304" pitchFamily="18" charset="0"/>
              </a:rPr>
              <a:t>from pterygopalatine ganglion to:</a:t>
            </a:r>
            <a:br>
              <a:rPr lang="en-GB" sz="1800" dirty="0">
                <a:solidFill>
                  <a:schemeClr val="tx1">
                    <a:lumMod val="95000"/>
                    <a:lumOff val="5000"/>
                  </a:schemeClr>
                </a:solidFill>
                <a:latin typeface="Book Antiqua" panose="02040602050305030304" pitchFamily="18" charset="0"/>
              </a:rPr>
            </a:br>
            <a:r>
              <a:rPr lang="en-GB" sz="1800" dirty="0">
                <a:solidFill>
                  <a:schemeClr val="tx1">
                    <a:lumMod val="95000"/>
                    <a:lumOff val="5000"/>
                  </a:schemeClr>
                </a:solidFill>
                <a:latin typeface="Book Antiqua" panose="02040602050305030304" pitchFamily="18" charset="0"/>
              </a:rPr>
              <a:t>- glands of nasal mucosa and</a:t>
            </a:r>
            <a:endParaRPr lang="en-GB" sz="1800" b="0" i="0" dirty="0">
              <a:solidFill>
                <a:schemeClr val="tx1">
                  <a:lumMod val="95000"/>
                  <a:lumOff val="5000"/>
                </a:schemeClr>
              </a:solidFill>
              <a:effectLst/>
              <a:latin typeface="Book Antiqua" panose="02040602050305030304" pitchFamily="18" charset="0"/>
            </a:endParaRPr>
          </a:p>
        </p:txBody>
      </p:sp>
    </p:spTree>
    <p:extLst>
      <p:ext uri="{BB962C8B-B14F-4D97-AF65-F5344CB8AC3E}">
        <p14:creationId xmlns:p14="http://schemas.microsoft.com/office/powerpoint/2010/main" val="213610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l="21094" t="8789" r="31445" b="11375"/>
          <a:stretch>
            <a:fillRect/>
          </a:stretch>
        </p:blipFill>
        <p:spPr bwMode="auto">
          <a:xfrm>
            <a:off x="2428875" y="571500"/>
            <a:ext cx="4340225" cy="584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7521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6146" r="37869" b="38190"/>
          <a:stretch>
            <a:fillRect/>
          </a:stretch>
        </p:blipFill>
        <p:spPr bwMode="auto">
          <a:xfrm>
            <a:off x="4218727" y="3116898"/>
            <a:ext cx="4696073" cy="3597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Rectangle 12"/>
          <p:cNvSpPr>
            <a:spLocks noChangeArrowheads="1"/>
          </p:cNvSpPr>
          <p:nvPr/>
        </p:nvSpPr>
        <p:spPr bwMode="auto">
          <a:xfrm>
            <a:off x="89788" y="587676"/>
            <a:ext cx="9054212" cy="544764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r>
              <a:rPr lang="en-US" altLang="en-US" sz="800" dirty="0">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c) </a:t>
            </a:r>
            <a:r>
              <a:rPr lang="en-US" altLang="en-US" b="1" dirty="0" err="1">
                <a:solidFill>
                  <a:schemeClr val="tx1">
                    <a:lumMod val="95000"/>
                    <a:lumOff val="5000"/>
                  </a:schemeClr>
                </a:solidFill>
                <a:latin typeface="Book Antiqua" panose="02040602050305030304" pitchFamily="18" charset="0"/>
                <a:cs typeface="Times New Roman" panose="02020603050405020304" pitchFamily="18" charset="0"/>
              </a:rPr>
              <a:t>pterygoplatine</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nerves (</a:t>
            </a:r>
            <a:r>
              <a:rPr lang="en-US" altLang="en-US" b="1" dirty="0" err="1">
                <a:solidFill>
                  <a:schemeClr val="tx1">
                    <a:lumMod val="95000"/>
                    <a:lumOff val="5000"/>
                  </a:schemeClr>
                </a:solidFill>
                <a:latin typeface="Book Antiqua" panose="02040602050305030304" pitchFamily="18" charset="0"/>
                <a:cs typeface="Times New Roman" panose="02020603050405020304" pitchFamily="18" charset="0"/>
              </a:rPr>
              <a:t>nn</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dirty="0" err="1">
                <a:solidFill>
                  <a:schemeClr val="tx1">
                    <a:lumMod val="95000"/>
                    <a:lumOff val="5000"/>
                  </a:schemeClr>
                </a:solidFill>
                <a:latin typeface="Book Antiqua" panose="02040602050305030304" pitchFamily="18" charset="0"/>
                <a:cs typeface="Times New Roman" panose="02020603050405020304" pitchFamily="18" charset="0"/>
              </a:rPr>
              <a:t>pterygopalatini</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a:t>
            </a:r>
          </a:p>
          <a:p>
            <a:pPr algn="l"/>
            <a:br>
              <a:rPr lang="en-US" altLang="en-US" sz="8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GB" altLang="en-US" u="sng" dirty="0">
                <a:solidFill>
                  <a:schemeClr val="tx1">
                    <a:lumMod val="95000"/>
                    <a:lumOff val="5000"/>
                  </a:schemeClr>
                </a:solidFill>
                <a:latin typeface="Book Antiqua" panose="02040602050305030304" pitchFamily="18" charset="0"/>
                <a:cs typeface="Times New Roman" panose="02020603050405020304" pitchFamily="18" charset="0"/>
              </a:rPr>
              <a:t>branches for hard and soft palate</a:t>
            </a:r>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a:t>
            </a:r>
            <a:b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GB" altLang="en-US" sz="1600" dirty="0">
                <a:solidFill>
                  <a:schemeClr val="tx1">
                    <a:lumMod val="95000"/>
                    <a:lumOff val="5000"/>
                  </a:schemeClr>
                </a:solidFill>
                <a:latin typeface="Book Antiqua" panose="02040602050305030304" pitchFamily="18" charset="0"/>
                <a:cs typeface="Times New Roman" panose="02020603050405020304" pitchFamily="18" charset="0"/>
              </a:rPr>
              <a:t>E</a:t>
            </a:r>
            <a:r>
              <a:rPr lang="en-GB" sz="1600" b="0" i="0" dirty="0">
                <a:solidFill>
                  <a:schemeClr val="tx1">
                    <a:lumMod val="95000"/>
                    <a:lumOff val="5000"/>
                  </a:schemeClr>
                </a:solidFill>
                <a:effectLst/>
                <a:latin typeface="Book Antiqua" panose="02040602050305030304" pitchFamily="18" charset="0"/>
              </a:rPr>
              <a:t>xtend from the pterygopalatine nerves and course inferiorly.</a:t>
            </a:r>
            <a:br>
              <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n.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palatinus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major</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GB" altLang="en-US" sz="1600" dirty="0">
                <a:solidFill>
                  <a:schemeClr val="tx1">
                    <a:lumMod val="95000"/>
                    <a:lumOff val="5000"/>
                  </a:schemeClr>
                </a:solidFill>
                <a:latin typeface="Book Antiqua" panose="02040602050305030304" pitchFamily="18" charset="0"/>
                <a:cs typeface="Times New Roman" panose="02020603050405020304" pitchFamily="18" charset="0"/>
              </a:rPr>
              <a:t>E</a:t>
            </a:r>
            <a:r>
              <a:rPr lang="en-GB" sz="1600" b="0" i="0" dirty="0">
                <a:solidFill>
                  <a:schemeClr val="tx1">
                    <a:lumMod val="95000"/>
                    <a:lumOff val="5000"/>
                  </a:schemeClr>
                </a:solidFill>
                <a:effectLst/>
                <a:latin typeface="Book Antiqua" panose="02040602050305030304" pitchFamily="18" charset="0"/>
              </a:rPr>
              <a:t>nters the major palatine canal following  the same named artery.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It leaves the canal through the major palatine foramen and together with the artery,  it courses medially and forwards to  end in the area of the incisive fossa where it makes anastomosis with the contralateral major palatine nerve and with the nasopalatine nerve. The major palatine nerve innervates the mucosa of the hard palate.</a:t>
            </a:r>
            <a:br>
              <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rr</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nasales posteriores </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inferiores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laterales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US" altLang="en-US" dirty="0" err="1">
                <a:solidFill>
                  <a:schemeClr val="tx1">
                    <a:lumMod val="95000"/>
                    <a:lumOff val="5000"/>
                  </a:schemeClr>
                </a:solidFill>
                <a:latin typeface="Book Antiqua" panose="02040602050305030304" pitchFamily="18" charset="0"/>
                <a:cs typeface="Times New Roman" panose="02020603050405020304" pitchFamily="18" charset="0"/>
              </a:rPr>
              <a:t>nn</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palatini minores</a:t>
            </a:r>
          </a:p>
          <a:p>
            <a:pPr algn="l"/>
            <a:r>
              <a:rPr lang="en-GB" sz="1600" b="0" i="0" dirty="0">
                <a:solidFill>
                  <a:schemeClr val="tx1">
                    <a:lumMod val="95000"/>
                    <a:lumOff val="5000"/>
                  </a:schemeClr>
                </a:solidFill>
                <a:effectLst/>
                <a:latin typeface="Book Antiqua" panose="02040602050305030304" pitchFamily="18" charset="0"/>
              </a:rPr>
              <a:t>descend together with the major palatine nerve</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through the pterygopalatine fossa. Then, they</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separate from it and course posteriorly through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the bone canals of the minor palatine nerves to</a:t>
            </a:r>
          </a:p>
          <a:p>
            <a:pPr algn="l"/>
            <a:r>
              <a:rPr lang="en-GB" sz="1600" b="0" i="0" dirty="0">
                <a:solidFill>
                  <a:schemeClr val="tx1">
                    <a:lumMod val="95000"/>
                    <a:lumOff val="5000"/>
                  </a:schemeClr>
                </a:solidFill>
                <a:effectLst/>
                <a:latin typeface="Book Antiqua" panose="02040602050305030304" pitchFamily="18" charset="0"/>
              </a:rPr>
              <a:t>finally reach the soft palate which they innervate,</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through the </a:t>
            </a:r>
            <a:r>
              <a:rPr lang="en-GB" sz="1600" b="0" i="0" dirty="0" err="1">
                <a:solidFill>
                  <a:schemeClr val="tx1">
                    <a:lumMod val="95000"/>
                    <a:lumOff val="5000"/>
                  </a:schemeClr>
                </a:solidFill>
                <a:effectLst/>
                <a:latin typeface="Book Antiqua" panose="02040602050305030304" pitchFamily="18" charset="0"/>
              </a:rPr>
              <a:t>oppenings</a:t>
            </a:r>
            <a:r>
              <a:rPr lang="en-GB" sz="1600" b="0" i="0" dirty="0">
                <a:solidFill>
                  <a:schemeClr val="tx1">
                    <a:lumMod val="95000"/>
                    <a:lumOff val="5000"/>
                  </a:schemeClr>
                </a:solidFill>
                <a:effectLst/>
                <a:latin typeface="Book Antiqua" panose="02040602050305030304" pitchFamily="18" charset="0"/>
              </a:rPr>
              <a:t> of pyramid process of </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palatine bone.</a:t>
            </a:r>
            <a:br>
              <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rPr>
            </a:br>
            <a:endPar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endParaRPr>
          </a:p>
        </p:txBody>
      </p:sp>
      <p:sp>
        <p:nvSpPr>
          <p:cNvPr id="30725" name="Rounded Rectangle 22"/>
          <p:cNvSpPr>
            <a:spLocks noChangeArrowheads="1"/>
          </p:cNvSpPr>
          <p:nvPr/>
        </p:nvSpPr>
        <p:spPr bwMode="auto">
          <a:xfrm>
            <a:off x="4067944" y="6179344"/>
            <a:ext cx="2214563" cy="571500"/>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0726" name="Rounded Rectangle 26"/>
          <p:cNvSpPr>
            <a:spLocks noChangeArrowheads="1"/>
          </p:cNvSpPr>
          <p:nvPr/>
        </p:nvSpPr>
        <p:spPr bwMode="auto">
          <a:xfrm>
            <a:off x="7108031" y="6518416"/>
            <a:ext cx="1357313" cy="21431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C8A7E970-C940-B612-8723-CF438568E86E}"/>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4" name="TextBox 3">
            <a:extLst>
              <a:ext uri="{FF2B5EF4-FFF2-40B4-BE49-F238E27FC236}">
                <a16:creationId xmlns:a16="http://schemas.microsoft.com/office/drawing/2014/main" id="{5C07F9F7-CDB6-F90F-52FC-1A093B9D3CB8}"/>
              </a:ext>
            </a:extLst>
          </p:cNvPr>
          <p:cNvSpPr txBox="1"/>
          <p:nvPr/>
        </p:nvSpPr>
        <p:spPr>
          <a:xfrm>
            <a:off x="89788" y="5738260"/>
            <a:ext cx="3899739" cy="1077218"/>
          </a:xfrm>
          <a:prstGeom prst="rect">
            <a:avLst/>
          </a:prstGeom>
          <a:noFill/>
          <a:ln>
            <a:solidFill>
              <a:srgbClr val="FF0000"/>
            </a:solidFill>
          </a:ln>
        </p:spPr>
        <p:txBody>
          <a:bodyPr wrap="square">
            <a:spAutoFit/>
          </a:bodyPr>
          <a:lstStyle/>
          <a:p>
            <a:pPr algn="l"/>
            <a:r>
              <a:rPr lang="en-GB" sz="1600" dirty="0">
                <a:solidFill>
                  <a:schemeClr val="tx1">
                    <a:lumMod val="95000"/>
                    <a:lumOff val="5000"/>
                  </a:schemeClr>
                </a:solidFill>
                <a:latin typeface="Book Antiqua" panose="02040602050305030304" pitchFamily="18" charset="0"/>
              </a:rPr>
              <a:t>These are sensory nerves that also carry</a:t>
            </a:r>
          </a:p>
          <a:p>
            <a:pPr algn="l"/>
            <a:r>
              <a:rPr lang="en-GB" sz="1600" dirty="0">
                <a:solidFill>
                  <a:schemeClr val="tx1">
                    <a:lumMod val="95000"/>
                    <a:lumOff val="5000"/>
                  </a:schemeClr>
                </a:solidFill>
                <a:latin typeface="Book Antiqua" panose="02040602050305030304" pitchFamily="18" charset="0"/>
              </a:rPr>
              <a:t>parasympathetic </a:t>
            </a:r>
            <a:r>
              <a:rPr lang="en-GB" sz="1600" dirty="0" err="1">
                <a:solidFill>
                  <a:schemeClr val="tx1">
                    <a:lumMod val="95000"/>
                    <a:lumOff val="5000"/>
                  </a:schemeClr>
                </a:solidFill>
                <a:latin typeface="Book Antiqua" panose="02040602050305030304" pitchFamily="18" charset="0"/>
              </a:rPr>
              <a:t>fibers</a:t>
            </a:r>
            <a:r>
              <a:rPr lang="en-GB" sz="1600" dirty="0">
                <a:solidFill>
                  <a:schemeClr val="tx1">
                    <a:lumMod val="95000"/>
                    <a:lumOff val="5000"/>
                  </a:schemeClr>
                </a:solidFill>
                <a:latin typeface="Book Antiqua" panose="02040602050305030304" pitchFamily="18" charset="0"/>
              </a:rPr>
              <a:t> of facial nerve</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from pterygopalatine ganglion to:</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salivary glands of hard and soft palate.</a:t>
            </a:r>
            <a:endParaRPr lang="en-GB" sz="1600" b="0" i="0" dirty="0">
              <a:solidFill>
                <a:schemeClr val="tx1">
                  <a:lumMod val="95000"/>
                  <a:lumOff val="5000"/>
                </a:schemeClr>
              </a:solidFill>
              <a:effectLst/>
              <a:latin typeface="Book Antiqua" panose="02040602050305030304" pitchFamily="18" charset="0"/>
            </a:endParaRPr>
          </a:p>
        </p:txBody>
      </p:sp>
    </p:spTree>
    <p:extLst>
      <p:ext uri="{BB962C8B-B14F-4D97-AF65-F5344CB8AC3E}">
        <p14:creationId xmlns:p14="http://schemas.microsoft.com/office/powerpoint/2010/main" val="3118044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6146" r="37869" b="38190"/>
          <a:stretch>
            <a:fillRect/>
          </a:stretch>
        </p:blipFill>
        <p:spPr bwMode="auto">
          <a:xfrm>
            <a:off x="3851920" y="3111449"/>
            <a:ext cx="4577705" cy="350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2C0D59F-E2EC-881D-EFD4-532E87831BA4}"/>
              </a:ext>
            </a:extLst>
          </p:cNvPr>
          <p:cNvSpPr txBox="1">
            <a:spLocks noChangeArrowheads="1"/>
          </p:cNvSpPr>
          <p:nvPr/>
        </p:nvSpPr>
        <p:spPr bwMode="auto">
          <a:xfrm>
            <a:off x="1103065" y="-7538"/>
            <a:ext cx="7326560" cy="104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sz="3000" b="1" dirty="0">
                <a:solidFill>
                  <a:srgbClr val="246172"/>
                </a:solidFill>
                <a:effectLst>
                  <a:outerShdw blurRad="38100" dist="38100" dir="2700000" algn="tl">
                    <a:srgbClr val="000000"/>
                  </a:outerShdw>
                </a:effectLst>
                <a:latin typeface="Book Antiqua" panose="02040602050305030304" pitchFamily="18" charset="0"/>
              </a:rPr>
              <a:t>PTERYGOPALATINE </a:t>
            </a:r>
            <a:r>
              <a:rPr lang="sr-Latn-CS"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alpha val="43137"/>
                    </a:srgbClr>
                  </a:outerShdw>
                </a:effectLst>
                <a:latin typeface="Book Antiqua" panose="02040602050305030304" pitchFamily="18" charset="0"/>
              </a:rPr>
              <a:t>PTERYGOPALATINUM)</a:t>
            </a:r>
            <a:endParaRPr lang="sr-Latn-CS" sz="3000" b="1" dirty="0">
              <a:solidFill>
                <a:srgbClr val="246172"/>
              </a:solidFill>
              <a:effectLst>
                <a:outerShdw blurRad="38100" dist="38100" dir="2700000" algn="tl">
                  <a:srgbClr val="000000">
                    <a:alpha val="43137"/>
                  </a:srgbClr>
                </a:outerShdw>
              </a:effectLst>
              <a:latin typeface="Book Antiqua" panose="02040602050305030304" pitchFamily="18" charset="0"/>
            </a:endParaRPr>
          </a:p>
        </p:txBody>
      </p:sp>
      <p:sp>
        <p:nvSpPr>
          <p:cNvPr id="4" name="TextBox 3">
            <a:extLst>
              <a:ext uri="{FF2B5EF4-FFF2-40B4-BE49-F238E27FC236}">
                <a16:creationId xmlns:a16="http://schemas.microsoft.com/office/drawing/2014/main" id="{AC576B95-959B-076F-805C-74CFA44ABE30}"/>
              </a:ext>
            </a:extLst>
          </p:cNvPr>
          <p:cNvSpPr txBox="1"/>
          <p:nvPr/>
        </p:nvSpPr>
        <p:spPr>
          <a:xfrm>
            <a:off x="0" y="1700808"/>
            <a:ext cx="9144000" cy="2031325"/>
          </a:xfrm>
          <a:prstGeom prst="rect">
            <a:avLst/>
          </a:prstGeom>
          <a:noFill/>
        </p:spPr>
        <p:txBody>
          <a:bodyPr wrap="square">
            <a:spAutoFit/>
          </a:bodyPr>
          <a:lstStyle/>
          <a:p>
            <a:r>
              <a:rPr lang="en-GB" dirty="0">
                <a:solidFill>
                  <a:schemeClr val="tx1">
                    <a:lumMod val="95000"/>
                    <a:lumOff val="5000"/>
                  </a:schemeClr>
                </a:solidFill>
                <a:latin typeface="Book Antiqua" panose="02040602050305030304" pitchFamily="18" charset="0"/>
              </a:rPr>
              <a:t>- The pterygopalatine ganglion is a group of postsynaptic parasympathetic nerve cell</a:t>
            </a:r>
            <a:br>
              <a:rPr lang="en-GB" dirty="0">
                <a:solidFill>
                  <a:schemeClr val="tx1">
                    <a:lumMod val="95000"/>
                    <a:lumOff val="5000"/>
                  </a:schemeClr>
                </a:solidFill>
                <a:latin typeface="Book Antiqua" panose="02040602050305030304" pitchFamily="18" charset="0"/>
              </a:rPr>
            </a:br>
            <a:r>
              <a:rPr lang="en-GB" dirty="0">
                <a:solidFill>
                  <a:schemeClr val="tx1">
                    <a:lumMod val="95000"/>
                    <a:lumOff val="5000"/>
                  </a:schemeClr>
                </a:solidFill>
                <a:latin typeface="Book Antiqua" panose="02040602050305030304" pitchFamily="18" charset="0"/>
              </a:rPr>
              <a:t>   bodies associated with maxillary nerve. </a:t>
            </a:r>
            <a:br>
              <a:rPr lang="en-GB" dirty="0">
                <a:solidFill>
                  <a:schemeClr val="tx1">
                    <a:lumMod val="95000"/>
                    <a:lumOff val="5000"/>
                  </a:schemeClr>
                </a:solidFill>
                <a:latin typeface="Book Antiqua" panose="02040602050305030304" pitchFamily="18" charset="0"/>
              </a:rPr>
            </a:br>
            <a:r>
              <a:rPr lang="en-GB" dirty="0">
                <a:solidFill>
                  <a:schemeClr val="tx1">
                    <a:lumMod val="95000"/>
                    <a:lumOff val="5000"/>
                  </a:schemeClr>
                </a:solidFill>
                <a:latin typeface="Book Antiqua" panose="02040602050305030304" pitchFamily="18" charset="0"/>
              </a:rPr>
              <a:t>- It is located inside the pterygopalatine fossa, near to its posterior wall</a:t>
            </a:r>
            <a:r>
              <a:rPr lang="en-GB" dirty="0">
                <a:solidFill>
                  <a:srgbClr val="495354"/>
                </a:solidFill>
                <a:latin typeface="PlutoSansLight"/>
              </a:rPr>
              <a:t>. </a:t>
            </a:r>
            <a:r>
              <a:rPr lang="en-GB" b="0" i="0" dirty="0">
                <a:effectLst/>
                <a:latin typeface="Book Antiqua" panose="02040602050305030304" pitchFamily="18" charset="0"/>
              </a:rPr>
              <a:t>It is stuck into</a:t>
            </a:r>
            <a:br>
              <a:rPr lang="en-GB" b="0" i="0" dirty="0">
                <a:effectLst/>
                <a:latin typeface="Book Antiqua" panose="02040602050305030304" pitchFamily="18" charset="0"/>
              </a:rPr>
            </a:br>
            <a:r>
              <a:rPr lang="en-GB" b="0" i="0" dirty="0">
                <a:effectLst/>
                <a:latin typeface="Book Antiqua" panose="02040602050305030304" pitchFamily="18" charset="0"/>
              </a:rPr>
              <a:t>   the slightly extended anterior foramen of the pterygoid canal.</a:t>
            </a:r>
            <a:br>
              <a:rPr lang="en-GB" b="0" i="0" dirty="0">
                <a:effectLst/>
                <a:latin typeface="Book Antiqua" panose="02040602050305030304" pitchFamily="18" charset="0"/>
              </a:rPr>
            </a:br>
            <a:r>
              <a:rPr lang="en-GB" b="0" i="0" dirty="0">
                <a:effectLst/>
                <a:latin typeface="Book Antiqua" panose="02040602050305030304" pitchFamily="18" charset="0"/>
              </a:rPr>
              <a:t>- </a:t>
            </a:r>
            <a:r>
              <a:rPr lang="en-GB" dirty="0">
                <a:solidFill>
                  <a:schemeClr val="tx1">
                    <a:lumMod val="95000"/>
                    <a:lumOff val="5000"/>
                  </a:schemeClr>
                </a:solidFill>
                <a:latin typeface="Book Antiqua" panose="02040602050305030304" pitchFamily="18" charset="0"/>
              </a:rPr>
              <a:t>The pterygopalatine ganglion receives</a:t>
            </a:r>
            <a:br>
              <a:rPr lang="en-GB" dirty="0">
                <a:solidFill>
                  <a:schemeClr val="tx1">
                    <a:lumMod val="95000"/>
                    <a:lumOff val="5000"/>
                  </a:schemeClr>
                </a:solidFill>
                <a:latin typeface="Book Antiqua" panose="02040602050305030304" pitchFamily="18" charset="0"/>
              </a:rPr>
            </a:br>
            <a:r>
              <a:rPr lang="en-GB" dirty="0">
                <a:solidFill>
                  <a:schemeClr val="tx1">
                    <a:lumMod val="95000"/>
                    <a:lumOff val="5000"/>
                  </a:schemeClr>
                </a:solidFill>
                <a:latin typeface="Book Antiqua" panose="02040602050305030304" pitchFamily="18" charset="0"/>
              </a:rPr>
              <a:t>  nerve </a:t>
            </a:r>
            <a:r>
              <a:rPr lang="en-GB" dirty="0" err="1">
                <a:solidFill>
                  <a:schemeClr val="tx1">
                    <a:lumMod val="95000"/>
                    <a:lumOff val="5000"/>
                  </a:schemeClr>
                </a:solidFill>
                <a:latin typeface="Book Antiqua" panose="02040602050305030304" pitchFamily="18" charset="0"/>
              </a:rPr>
              <a:t>fibers</a:t>
            </a:r>
            <a:r>
              <a:rPr lang="en-GB" dirty="0">
                <a:solidFill>
                  <a:schemeClr val="tx1">
                    <a:lumMod val="95000"/>
                    <a:lumOff val="5000"/>
                  </a:schemeClr>
                </a:solidFill>
                <a:latin typeface="Book Antiqua" panose="02040602050305030304" pitchFamily="18" charset="0"/>
              </a:rPr>
              <a:t> from three sources </a:t>
            </a:r>
            <a:br>
              <a:rPr lang="en-GB" dirty="0">
                <a:solidFill>
                  <a:schemeClr val="tx1">
                    <a:lumMod val="95000"/>
                    <a:lumOff val="5000"/>
                  </a:schemeClr>
                </a:solidFill>
                <a:latin typeface="Book Antiqua" panose="02040602050305030304" pitchFamily="18" charset="0"/>
              </a:rPr>
            </a:br>
            <a:r>
              <a:rPr lang="en-GB" dirty="0">
                <a:solidFill>
                  <a:schemeClr val="tx1">
                    <a:lumMod val="95000"/>
                    <a:lumOff val="5000"/>
                  </a:schemeClr>
                </a:solidFill>
                <a:latin typeface="Book Antiqua" panose="02040602050305030304" pitchFamily="18" charset="0"/>
              </a:rPr>
              <a:t>   (Input </a:t>
            </a:r>
            <a:r>
              <a:rPr lang="en-GB" dirty="0" err="1">
                <a:solidFill>
                  <a:schemeClr val="tx1">
                    <a:lumMod val="95000"/>
                    <a:lumOff val="5000"/>
                  </a:schemeClr>
                </a:solidFill>
                <a:latin typeface="Book Antiqua" panose="02040602050305030304" pitchFamily="18" charset="0"/>
              </a:rPr>
              <a:t>fibers</a:t>
            </a:r>
            <a:r>
              <a:rPr lang="en-GB" dirty="0">
                <a:solidFill>
                  <a:schemeClr val="tx1">
                    <a:lumMod val="95000"/>
                    <a:lumOff val="5000"/>
                  </a:schemeClr>
                </a:solidFill>
                <a:latin typeface="Book Antiqua" panose="02040602050305030304" pitchFamily="18" charset="0"/>
              </a:rPr>
              <a:t>)</a:t>
            </a:r>
            <a:endParaRPr lang="en-GB" dirty="0">
              <a:solidFill>
                <a:schemeClr val="tx1">
                  <a:lumMod val="95000"/>
                  <a:lumOff val="5000"/>
                </a:schemeClr>
              </a:solidFill>
            </a:endParaRPr>
          </a:p>
        </p:txBody>
      </p:sp>
    </p:spTree>
    <p:extLst>
      <p:ext uri="{BB962C8B-B14F-4D97-AF65-F5344CB8AC3E}">
        <p14:creationId xmlns:p14="http://schemas.microsoft.com/office/powerpoint/2010/main" val="28786458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6146" r="37869" b="38190"/>
          <a:stretch>
            <a:fillRect/>
          </a:stretch>
        </p:blipFill>
        <p:spPr bwMode="auto">
          <a:xfrm>
            <a:off x="5085604" y="3804050"/>
            <a:ext cx="3986126" cy="305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Rectangle 1"/>
          <p:cNvSpPr>
            <a:spLocks noChangeArrowheads="1"/>
          </p:cNvSpPr>
          <p:nvPr/>
        </p:nvSpPr>
        <p:spPr bwMode="auto">
          <a:xfrm>
            <a:off x="0" y="1037261"/>
            <a:ext cx="8807256"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b="1" dirty="0">
                <a:solidFill>
                  <a:schemeClr val="tx1">
                    <a:lumMod val="95000"/>
                    <a:lumOff val="5000"/>
                  </a:schemeClr>
                </a:solidFill>
                <a:latin typeface="Book Antiqua" panose="02040602050305030304" pitchFamily="18" charset="0"/>
              </a:rPr>
              <a:t>Input </a:t>
            </a:r>
            <a:r>
              <a:rPr lang="en-GB" altLang="en-US" b="1" dirty="0" err="1">
                <a:solidFill>
                  <a:schemeClr val="tx1">
                    <a:lumMod val="95000"/>
                    <a:lumOff val="5000"/>
                  </a:schemeClr>
                </a:solidFill>
                <a:latin typeface="Book Antiqua" panose="02040602050305030304" pitchFamily="18" charset="0"/>
              </a:rPr>
              <a:t>fibers</a:t>
            </a:r>
            <a:r>
              <a:rPr lang="en-US" altLang="en-US" b="1" dirty="0">
                <a:solidFill>
                  <a:schemeClr val="tx1">
                    <a:lumMod val="95000"/>
                    <a:lumOff val="5000"/>
                  </a:schemeClr>
                </a:solidFill>
                <a:latin typeface="Book Antiqua" panose="02040602050305030304" pitchFamily="18" charset="0"/>
              </a:rPr>
              <a:t>:</a:t>
            </a:r>
          </a:p>
          <a:p>
            <a:pPr eaLnBrk="1" hangingPunct="1"/>
            <a:r>
              <a:rPr lang="en-US" altLang="en-US" dirty="0">
                <a:solidFill>
                  <a:schemeClr val="tx1">
                    <a:lumMod val="95000"/>
                    <a:lumOff val="5000"/>
                  </a:schemeClr>
                </a:solidFill>
                <a:latin typeface="Book Antiqua" panose="02040602050305030304" pitchFamily="18" charset="0"/>
              </a:rPr>
              <a:t>1) </a:t>
            </a:r>
            <a:r>
              <a:rPr lang="en-GB" altLang="en-US" dirty="0">
                <a:solidFill>
                  <a:schemeClr val="tx1">
                    <a:lumMod val="95000"/>
                    <a:lumOff val="5000"/>
                  </a:schemeClr>
                </a:solidFill>
                <a:latin typeface="Book Antiqua" panose="02040602050305030304" pitchFamily="18" charset="0"/>
              </a:rPr>
              <a:t>Sensory</a:t>
            </a:r>
            <a:r>
              <a:rPr lang="en-US" altLang="en-US" dirty="0">
                <a:solidFill>
                  <a:schemeClr val="tx1">
                    <a:lumMod val="95000"/>
                    <a:lumOff val="5000"/>
                  </a:schemeClr>
                </a:solidFill>
                <a:latin typeface="Book Antiqua" panose="02040602050305030304" pitchFamily="18" charset="0"/>
              </a:rPr>
              <a:t> – </a:t>
            </a:r>
            <a:r>
              <a:rPr lang="en-US" altLang="en-US" b="1" dirty="0" err="1">
                <a:solidFill>
                  <a:schemeClr val="tx1">
                    <a:lumMod val="95000"/>
                    <a:lumOff val="5000"/>
                  </a:schemeClr>
                </a:solidFill>
                <a:latin typeface="Book Antiqua" panose="02040602050305030304" pitchFamily="18" charset="0"/>
              </a:rPr>
              <a:t>nn</a:t>
            </a:r>
            <a:r>
              <a:rPr lang="en-US" altLang="en-US" b="1" dirty="0">
                <a:solidFill>
                  <a:schemeClr val="tx1">
                    <a:lumMod val="95000"/>
                    <a:lumOff val="5000"/>
                  </a:schemeClr>
                </a:solidFill>
                <a:latin typeface="Book Antiqua" panose="02040602050305030304" pitchFamily="18" charset="0"/>
              </a:rPr>
              <a:t>. </a:t>
            </a:r>
            <a:r>
              <a:rPr lang="en-US" altLang="en-US" b="1" dirty="0" err="1">
                <a:solidFill>
                  <a:schemeClr val="tx1">
                    <a:lumMod val="95000"/>
                    <a:lumOff val="5000"/>
                  </a:schemeClr>
                </a:solidFill>
                <a:latin typeface="Book Antiqua" panose="02040602050305030304" pitchFamily="18" charset="0"/>
              </a:rPr>
              <a:t>pterygopalatini</a:t>
            </a:r>
            <a:r>
              <a:rPr lang="en-US" altLang="en-US" b="1" dirty="0">
                <a:solidFill>
                  <a:schemeClr val="tx1">
                    <a:lumMod val="95000"/>
                    <a:lumOff val="5000"/>
                  </a:schemeClr>
                </a:solidFill>
                <a:latin typeface="Book Antiqua" panose="02040602050305030304" pitchFamily="18" charset="0"/>
              </a:rPr>
              <a:t> </a:t>
            </a:r>
            <a:r>
              <a:rPr lang="en-US" altLang="en-US" dirty="0">
                <a:solidFill>
                  <a:schemeClr val="tx1">
                    <a:lumMod val="95000"/>
                    <a:lumOff val="5000"/>
                  </a:schemeClr>
                </a:solidFill>
                <a:latin typeface="Book Antiqua" panose="02040602050305030304" pitchFamily="18" charset="0"/>
              </a:rPr>
              <a:t>(n. </a:t>
            </a:r>
            <a:r>
              <a:rPr lang="en-US" altLang="en-US" dirty="0" err="1">
                <a:solidFill>
                  <a:schemeClr val="tx1">
                    <a:lumMod val="95000"/>
                    <a:lumOff val="5000"/>
                  </a:schemeClr>
                </a:solidFill>
                <a:latin typeface="Book Antiqua" panose="02040602050305030304" pitchFamily="18" charset="0"/>
              </a:rPr>
              <a:t>maxillaris</a:t>
            </a:r>
            <a:r>
              <a:rPr lang="en-US" altLang="en-US" dirty="0">
                <a:solidFill>
                  <a:schemeClr val="tx1">
                    <a:lumMod val="95000"/>
                    <a:lumOff val="5000"/>
                  </a:schemeClr>
                </a:solidFill>
                <a:latin typeface="Book Antiqua" panose="02040602050305030304" pitchFamily="18" charset="0"/>
              </a:rPr>
              <a:t>)</a:t>
            </a:r>
          </a:p>
          <a:p>
            <a:pPr eaLnBrk="1" hangingPunct="1"/>
            <a:r>
              <a:rPr lang="en-US" altLang="en-US" dirty="0">
                <a:solidFill>
                  <a:schemeClr val="tx1">
                    <a:lumMod val="95000"/>
                    <a:lumOff val="5000"/>
                  </a:schemeClr>
                </a:solidFill>
                <a:latin typeface="Book Antiqua" panose="02040602050305030304" pitchFamily="18" charset="0"/>
              </a:rPr>
              <a:t>2) </a:t>
            </a:r>
            <a:r>
              <a:rPr lang="en-GB" altLang="en-US" dirty="0">
                <a:solidFill>
                  <a:schemeClr val="tx1">
                    <a:lumMod val="95000"/>
                    <a:lumOff val="5000"/>
                  </a:schemeClr>
                </a:solidFill>
                <a:latin typeface="Book Antiqua" panose="02040602050305030304" pitchFamily="18" charset="0"/>
              </a:rPr>
              <a:t>Parasympathetic root</a:t>
            </a:r>
            <a:r>
              <a:rPr lang="en-US" altLang="en-US" dirty="0">
                <a:solidFill>
                  <a:schemeClr val="tx1">
                    <a:lumMod val="95000"/>
                    <a:lumOff val="5000"/>
                  </a:schemeClr>
                </a:solidFill>
                <a:latin typeface="Book Antiqua" panose="02040602050305030304" pitchFamily="18" charset="0"/>
              </a:rPr>
              <a:t> – </a:t>
            </a:r>
            <a:r>
              <a:rPr lang="en-US" altLang="en-US" b="1" dirty="0">
                <a:solidFill>
                  <a:schemeClr val="tx1">
                    <a:lumMod val="95000"/>
                    <a:lumOff val="5000"/>
                  </a:schemeClr>
                </a:solidFill>
                <a:latin typeface="Book Antiqua" panose="02040602050305030304" pitchFamily="18" charset="0"/>
              </a:rPr>
              <a:t>n. </a:t>
            </a:r>
            <a:r>
              <a:rPr lang="en-US" altLang="en-US" b="1" dirty="0" err="1">
                <a:solidFill>
                  <a:schemeClr val="tx1">
                    <a:lumMod val="95000"/>
                    <a:lumOff val="5000"/>
                  </a:schemeClr>
                </a:solidFill>
                <a:latin typeface="Book Antiqua" panose="02040602050305030304" pitchFamily="18" charset="0"/>
              </a:rPr>
              <a:t>petrosus</a:t>
            </a:r>
            <a:r>
              <a:rPr lang="en-US" altLang="en-US" b="1" dirty="0">
                <a:solidFill>
                  <a:schemeClr val="tx1">
                    <a:lumMod val="95000"/>
                    <a:lumOff val="5000"/>
                  </a:schemeClr>
                </a:solidFill>
                <a:latin typeface="Book Antiqua" panose="02040602050305030304" pitchFamily="18" charset="0"/>
              </a:rPr>
              <a:t> major </a:t>
            </a:r>
            <a:r>
              <a:rPr lang="en-US" altLang="en-US" dirty="0">
                <a:solidFill>
                  <a:schemeClr val="tx1">
                    <a:lumMod val="95000"/>
                    <a:lumOff val="5000"/>
                  </a:schemeClr>
                </a:solidFill>
                <a:latin typeface="Book Antiqua" panose="02040602050305030304" pitchFamily="18" charset="0"/>
              </a:rPr>
              <a:t>(branch of n. </a:t>
            </a:r>
            <a:r>
              <a:rPr lang="en-US" altLang="en-US" dirty="0" err="1">
                <a:solidFill>
                  <a:schemeClr val="tx1">
                    <a:lumMod val="95000"/>
                    <a:lumOff val="5000"/>
                  </a:schemeClr>
                </a:solidFill>
                <a:latin typeface="Book Antiqua" panose="02040602050305030304" pitchFamily="18" charset="0"/>
              </a:rPr>
              <a:t>facialis</a:t>
            </a:r>
            <a:r>
              <a:rPr lang="en-US" altLang="en-US" dirty="0">
                <a:solidFill>
                  <a:schemeClr val="tx1">
                    <a:lumMod val="95000"/>
                    <a:lumOff val="5000"/>
                  </a:schemeClr>
                </a:solidFill>
                <a:latin typeface="Book Antiqua" panose="02040602050305030304" pitchFamily="18" charset="0"/>
              </a:rPr>
              <a:t>)</a:t>
            </a:r>
          </a:p>
          <a:p>
            <a:pPr eaLnBrk="1" hangingPunct="1"/>
            <a:r>
              <a:rPr lang="en-US" altLang="en-US" dirty="0">
                <a:solidFill>
                  <a:schemeClr val="tx1">
                    <a:lumMod val="95000"/>
                    <a:lumOff val="5000"/>
                  </a:schemeClr>
                </a:solidFill>
                <a:latin typeface="Book Antiqua" panose="02040602050305030304" pitchFamily="18" charset="0"/>
              </a:rPr>
              <a:t>3) </a:t>
            </a:r>
            <a:r>
              <a:rPr lang="en-GB" altLang="en-US" dirty="0">
                <a:solidFill>
                  <a:schemeClr val="tx1">
                    <a:lumMod val="95000"/>
                    <a:lumOff val="5000"/>
                  </a:schemeClr>
                </a:solidFill>
                <a:latin typeface="Book Antiqua" panose="02040602050305030304" pitchFamily="18" charset="0"/>
              </a:rPr>
              <a:t>Sympathetic root</a:t>
            </a:r>
            <a:r>
              <a:rPr lang="en-US" altLang="en-US" dirty="0">
                <a:solidFill>
                  <a:schemeClr val="tx1">
                    <a:lumMod val="95000"/>
                    <a:lumOff val="5000"/>
                  </a:schemeClr>
                </a:solidFill>
                <a:latin typeface="Book Antiqua" panose="02040602050305030304" pitchFamily="18" charset="0"/>
              </a:rPr>
              <a:t> – </a:t>
            </a:r>
            <a:r>
              <a:rPr lang="en-US" altLang="en-US" b="1" dirty="0">
                <a:solidFill>
                  <a:schemeClr val="tx1">
                    <a:lumMod val="95000"/>
                    <a:lumOff val="5000"/>
                  </a:schemeClr>
                </a:solidFill>
                <a:latin typeface="Book Antiqua" panose="02040602050305030304" pitchFamily="18" charset="0"/>
              </a:rPr>
              <a:t>n. </a:t>
            </a:r>
            <a:r>
              <a:rPr lang="en-US" altLang="en-US" b="1" dirty="0" err="1">
                <a:solidFill>
                  <a:schemeClr val="tx1">
                    <a:lumMod val="95000"/>
                    <a:lumOff val="5000"/>
                  </a:schemeClr>
                </a:solidFill>
                <a:latin typeface="Book Antiqua" panose="02040602050305030304" pitchFamily="18" charset="0"/>
              </a:rPr>
              <a:t>petrosus</a:t>
            </a:r>
            <a:r>
              <a:rPr lang="en-US" altLang="en-US" b="1" dirty="0">
                <a:solidFill>
                  <a:schemeClr val="tx1">
                    <a:lumMod val="95000"/>
                    <a:lumOff val="5000"/>
                  </a:schemeClr>
                </a:solidFill>
                <a:latin typeface="Book Antiqua" panose="02040602050305030304" pitchFamily="18" charset="0"/>
              </a:rPr>
              <a:t> </a:t>
            </a:r>
            <a:r>
              <a:rPr lang="en-US" altLang="en-US" b="1" dirty="0" err="1">
                <a:solidFill>
                  <a:schemeClr val="tx1">
                    <a:lumMod val="95000"/>
                    <a:lumOff val="5000"/>
                  </a:schemeClr>
                </a:solidFill>
                <a:latin typeface="Book Antiqua" panose="02040602050305030304" pitchFamily="18" charset="0"/>
              </a:rPr>
              <a:t>profundus</a:t>
            </a:r>
            <a:r>
              <a:rPr lang="en-US" altLang="en-US" b="1" dirty="0">
                <a:solidFill>
                  <a:schemeClr val="tx1">
                    <a:lumMod val="95000"/>
                    <a:lumOff val="5000"/>
                  </a:schemeClr>
                </a:solidFill>
                <a:latin typeface="Book Antiqua" panose="02040602050305030304" pitchFamily="18" charset="0"/>
              </a:rPr>
              <a:t> </a:t>
            </a:r>
            <a:r>
              <a:rPr lang="en-US" altLang="en-US" dirty="0">
                <a:solidFill>
                  <a:schemeClr val="tx1">
                    <a:lumMod val="95000"/>
                    <a:lumOff val="5000"/>
                  </a:schemeClr>
                </a:solidFill>
                <a:latin typeface="Book Antiqua" panose="02040602050305030304" pitchFamily="18" charset="0"/>
              </a:rPr>
              <a:t>(branch of plexus </a:t>
            </a:r>
            <a:r>
              <a:rPr lang="en-US" altLang="en-US" dirty="0" err="1">
                <a:solidFill>
                  <a:schemeClr val="tx1">
                    <a:lumMod val="95000"/>
                    <a:lumOff val="5000"/>
                  </a:schemeClr>
                </a:solidFill>
                <a:latin typeface="Book Antiqua" panose="02040602050305030304" pitchFamily="18" charset="0"/>
              </a:rPr>
              <a:t>caroticus</a:t>
            </a:r>
            <a:br>
              <a:rPr lang="en-US" altLang="en-US" dirty="0">
                <a:solidFill>
                  <a:schemeClr val="tx1">
                    <a:lumMod val="95000"/>
                    <a:lumOff val="5000"/>
                  </a:schemeClr>
                </a:solidFill>
                <a:latin typeface="Book Antiqua" panose="02040602050305030304" pitchFamily="18" charset="0"/>
              </a:rPr>
            </a:br>
            <a:r>
              <a:rPr lang="en-US" altLang="en-US" dirty="0">
                <a:solidFill>
                  <a:schemeClr val="tx1">
                    <a:lumMod val="95000"/>
                    <a:lumOff val="5000"/>
                  </a:schemeClr>
                </a:solidFill>
                <a:latin typeface="Book Antiqua" panose="02040602050305030304" pitchFamily="18" charset="0"/>
              </a:rPr>
              <a:t>                                                                                 internus)</a:t>
            </a:r>
          </a:p>
          <a:p>
            <a:pPr eaLnBrk="1" hangingPunct="1"/>
            <a:endParaRPr lang="en-US" altLang="en-US" sz="800" b="1" dirty="0">
              <a:solidFill>
                <a:schemeClr val="tx1">
                  <a:lumMod val="95000"/>
                  <a:lumOff val="5000"/>
                </a:schemeClr>
              </a:solidFill>
              <a:latin typeface="Book Antiqua" panose="02040602050305030304" pitchFamily="18" charset="0"/>
            </a:endParaRPr>
          </a:p>
          <a:p>
            <a:pPr eaLnBrk="1" hangingPunct="1"/>
            <a:r>
              <a:rPr lang="en-US" altLang="en-US" sz="1600" dirty="0">
                <a:solidFill>
                  <a:schemeClr val="tx1">
                    <a:lumMod val="95000"/>
                    <a:lumOff val="5000"/>
                  </a:schemeClr>
                </a:solidFill>
                <a:latin typeface="Book Antiqua" panose="02040602050305030304" pitchFamily="18" charset="0"/>
              </a:rPr>
              <a:t>N. </a:t>
            </a:r>
            <a:r>
              <a:rPr lang="en-US" altLang="en-US" sz="1600" dirty="0" err="1">
                <a:solidFill>
                  <a:schemeClr val="tx1">
                    <a:lumMod val="95000"/>
                    <a:lumOff val="5000"/>
                  </a:schemeClr>
                </a:solidFill>
                <a:latin typeface="Book Antiqua" panose="02040602050305030304" pitchFamily="18" charset="0"/>
              </a:rPr>
              <a:t>petrosus</a:t>
            </a:r>
            <a:r>
              <a:rPr lang="en-US" altLang="en-US" sz="1600" dirty="0">
                <a:solidFill>
                  <a:schemeClr val="tx1">
                    <a:lumMod val="95000"/>
                    <a:lumOff val="5000"/>
                  </a:schemeClr>
                </a:solidFill>
                <a:latin typeface="Book Antiqua" panose="02040602050305030304" pitchFamily="18" charset="0"/>
              </a:rPr>
              <a:t> major and n. </a:t>
            </a:r>
            <a:r>
              <a:rPr lang="en-US" altLang="en-US" sz="1600" dirty="0" err="1">
                <a:solidFill>
                  <a:schemeClr val="tx1">
                    <a:lumMod val="95000"/>
                    <a:lumOff val="5000"/>
                  </a:schemeClr>
                </a:solidFill>
                <a:latin typeface="Book Antiqua" panose="02040602050305030304" pitchFamily="18" charset="0"/>
              </a:rPr>
              <a:t>petrosus</a:t>
            </a:r>
            <a:r>
              <a:rPr lang="en-US" altLang="en-US" sz="1600" dirty="0">
                <a:solidFill>
                  <a:schemeClr val="tx1">
                    <a:lumMod val="95000"/>
                    <a:lumOff val="5000"/>
                  </a:schemeClr>
                </a:solidFill>
                <a:latin typeface="Book Antiqua" panose="02040602050305030304" pitchFamily="18" charset="0"/>
              </a:rPr>
              <a:t> </a:t>
            </a:r>
            <a:r>
              <a:rPr lang="en-US" altLang="en-US" sz="1600" dirty="0" err="1">
                <a:solidFill>
                  <a:schemeClr val="tx1">
                    <a:lumMod val="95000"/>
                    <a:lumOff val="5000"/>
                  </a:schemeClr>
                </a:solidFill>
                <a:latin typeface="Book Antiqua" panose="02040602050305030304" pitchFamily="18" charset="0"/>
              </a:rPr>
              <a:t>pfofundus</a:t>
            </a:r>
            <a:r>
              <a:rPr lang="en-US" altLang="en-US" sz="1600" dirty="0">
                <a:solidFill>
                  <a:schemeClr val="tx1">
                    <a:lumMod val="95000"/>
                    <a:lumOff val="5000"/>
                  </a:schemeClr>
                </a:solidFill>
                <a:latin typeface="Book Antiqua" panose="02040602050305030304" pitchFamily="18" charset="0"/>
              </a:rPr>
              <a:t> exit the middle cranial fossa through foramen lacerum and after that, they unite and form n. canalis </a:t>
            </a:r>
            <a:r>
              <a:rPr lang="en-US" altLang="en-US" sz="1600" dirty="0" err="1">
                <a:solidFill>
                  <a:schemeClr val="tx1">
                    <a:lumMod val="95000"/>
                    <a:lumOff val="5000"/>
                  </a:schemeClr>
                </a:solidFill>
                <a:latin typeface="Book Antiqua" panose="02040602050305030304" pitchFamily="18" charset="0"/>
              </a:rPr>
              <a:t>pterygoidei</a:t>
            </a:r>
            <a:r>
              <a:rPr lang="en-US" altLang="en-US" sz="1600" dirty="0">
                <a:solidFill>
                  <a:schemeClr val="tx1">
                    <a:lumMod val="95000"/>
                    <a:lumOff val="5000"/>
                  </a:schemeClr>
                </a:solidFill>
                <a:latin typeface="Book Antiqua" panose="02040602050305030304" pitchFamily="18" charset="0"/>
              </a:rPr>
              <a:t>, behind the </a:t>
            </a:r>
            <a:r>
              <a:rPr lang="en-US" altLang="en-US" sz="1600" dirty="0" err="1">
                <a:solidFill>
                  <a:schemeClr val="tx1">
                    <a:lumMod val="95000"/>
                    <a:lumOff val="5000"/>
                  </a:schemeClr>
                </a:solidFill>
                <a:latin typeface="Book Antiqua" panose="02040602050305030304" pitchFamily="18" charset="0"/>
              </a:rPr>
              <a:t>the</a:t>
            </a:r>
            <a:r>
              <a:rPr lang="en-US" altLang="en-US" sz="1600" dirty="0">
                <a:solidFill>
                  <a:schemeClr val="tx1">
                    <a:lumMod val="95000"/>
                    <a:lumOff val="5000"/>
                  </a:schemeClr>
                </a:solidFill>
                <a:latin typeface="Book Antiqua" panose="02040602050305030304" pitchFamily="18" charset="0"/>
              </a:rPr>
              <a:t> root of pterygoid process of sphenoid bone; this nerve then passes through pterygoid canal located in the root of pterygoid process and enters the pterygopalatine fossa and runs toward the </a:t>
            </a:r>
            <a:br>
              <a:rPr lang="en-US" altLang="en-US" sz="1600" dirty="0">
                <a:solidFill>
                  <a:schemeClr val="tx1">
                    <a:lumMod val="95000"/>
                    <a:lumOff val="5000"/>
                  </a:schemeClr>
                </a:solidFill>
                <a:latin typeface="Book Antiqua" panose="02040602050305030304" pitchFamily="18" charset="0"/>
              </a:rPr>
            </a:br>
            <a:r>
              <a:rPr lang="en-US" altLang="en-US" sz="1600" dirty="0">
                <a:solidFill>
                  <a:schemeClr val="tx1">
                    <a:lumMod val="95000"/>
                    <a:lumOff val="5000"/>
                  </a:schemeClr>
                </a:solidFill>
                <a:latin typeface="Book Antiqua" panose="02040602050305030304" pitchFamily="18" charset="0"/>
              </a:rPr>
              <a:t>pterygopalatine ganglion, bringing both parasympathetic and sympathetic fibers to it.</a:t>
            </a:r>
          </a:p>
          <a:p>
            <a:pPr eaLnBrk="1" hangingPunct="1"/>
            <a:endParaRPr lang="en-US" altLang="en-US" sz="800" b="1" dirty="0">
              <a:solidFill>
                <a:schemeClr val="tx1">
                  <a:lumMod val="95000"/>
                  <a:lumOff val="5000"/>
                </a:schemeClr>
              </a:solidFill>
              <a:latin typeface="Book Antiqua" panose="02040602050305030304" pitchFamily="18" charset="0"/>
            </a:endParaRPr>
          </a:p>
          <a:p>
            <a:pPr eaLnBrk="1" hangingPunct="1"/>
            <a:r>
              <a:rPr lang="en-GB" altLang="en-US" b="1" dirty="0">
                <a:solidFill>
                  <a:schemeClr val="tx1">
                    <a:lumMod val="95000"/>
                    <a:lumOff val="5000"/>
                  </a:schemeClr>
                </a:solidFill>
                <a:latin typeface="Book Antiqua" panose="02040602050305030304" pitchFamily="18" charset="0"/>
              </a:rPr>
              <a:t>Output </a:t>
            </a:r>
            <a:r>
              <a:rPr lang="en-GB" altLang="en-US" b="1" dirty="0" err="1">
                <a:solidFill>
                  <a:schemeClr val="tx1">
                    <a:lumMod val="95000"/>
                    <a:lumOff val="5000"/>
                  </a:schemeClr>
                </a:solidFill>
                <a:latin typeface="Book Antiqua" panose="02040602050305030304" pitchFamily="18" charset="0"/>
              </a:rPr>
              <a:t>fibers</a:t>
            </a:r>
            <a:r>
              <a:rPr lang="en-GB" altLang="en-US" b="1" dirty="0">
                <a:solidFill>
                  <a:schemeClr val="tx1">
                    <a:lumMod val="95000"/>
                    <a:lumOff val="5000"/>
                  </a:schemeClr>
                </a:solidFill>
                <a:latin typeface="Book Antiqua" panose="02040602050305030304" pitchFamily="18" charset="0"/>
              </a:rPr>
              <a:t>:</a:t>
            </a:r>
            <a:endParaRPr lang="en-US" altLang="en-US" b="1" dirty="0">
              <a:solidFill>
                <a:schemeClr val="tx1">
                  <a:lumMod val="95000"/>
                  <a:lumOff val="5000"/>
                </a:schemeClr>
              </a:solidFill>
              <a:latin typeface="Book Antiqua" panose="02040602050305030304" pitchFamily="18" charset="0"/>
            </a:endParaRPr>
          </a:p>
          <a:p>
            <a:pPr algn="l"/>
            <a:r>
              <a:rPr lang="en-US" altLang="en-US" dirty="0">
                <a:solidFill>
                  <a:schemeClr val="tx1">
                    <a:lumMod val="95000"/>
                    <a:lumOff val="5000"/>
                  </a:schemeClr>
                </a:solidFill>
                <a:latin typeface="Book Antiqua" panose="02040602050305030304" pitchFamily="18" charset="0"/>
              </a:rPr>
              <a:t>- </a:t>
            </a:r>
            <a:r>
              <a:rPr lang="en-US" altLang="en-US" b="1" dirty="0" err="1">
                <a:solidFill>
                  <a:schemeClr val="tx1">
                    <a:lumMod val="95000"/>
                    <a:lumOff val="5000"/>
                  </a:schemeClr>
                </a:solidFill>
                <a:latin typeface="Book Antiqua" panose="02040602050305030304" pitchFamily="18" charset="0"/>
              </a:rPr>
              <a:t>nn</a:t>
            </a:r>
            <a:r>
              <a:rPr lang="en-US" altLang="en-US" b="1" dirty="0">
                <a:solidFill>
                  <a:schemeClr val="tx1">
                    <a:lumMod val="95000"/>
                    <a:lumOff val="5000"/>
                  </a:schemeClr>
                </a:solidFill>
                <a:latin typeface="Book Antiqua" panose="02040602050305030304" pitchFamily="18" charset="0"/>
              </a:rPr>
              <a:t>. </a:t>
            </a:r>
            <a:r>
              <a:rPr lang="en-US" altLang="en-US" b="1" dirty="0" err="1">
                <a:solidFill>
                  <a:schemeClr val="tx1">
                    <a:lumMod val="95000"/>
                    <a:lumOff val="5000"/>
                  </a:schemeClr>
                </a:solidFill>
                <a:latin typeface="Book Antiqua" panose="02040602050305030304" pitchFamily="18" charset="0"/>
              </a:rPr>
              <a:t>pterygopalatini</a:t>
            </a:r>
            <a:r>
              <a:rPr lang="en-US" altLang="en-US" b="1" dirty="0">
                <a:solidFill>
                  <a:schemeClr val="tx1">
                    <a:lumMod val="95000"/>
                    <a:lumOff val="5000"/>
                  </a:schemeClr>
                </a:solidFill>
                <a:latin typeface="Book Antiqua" panose="02040602050305030304" pitchFamily="18" charset="0"/>
              </a:rPr>
              <a:t> </a:t>
            </a:r>
            <a:br>
              <a:rPr lang="en-US" altLang="en-US" b="1" dirty="0">
                <a:solidFill>
                  <a:schemeClr val="tx1">
                    <a:lumMod val="95000"/>
                    <a:lumOff val="5000"/>
                  </a:schemeClr>
                </a:solidFill>
                <a:latin typeface="Book Antiqua" panose="02040602050305030304" pitchFamily="18" charset="0"/>
              </a:rPr>
            </a:br>
            <a:r>
              <a:rPr lang="en-US" altLang="en-US" dirty="0">
                <a:solidFill>
                  <a:schemeClr val="tx1">
                    <a:lumMod val="95000"/>
                    <a:lumOff val="5000"/>
                  </a:schemeClr>
                </a:solidFill>
                <a:latin typeface="Book Antiqua" panose="02040602050305030304" pitchFamily="18" charset="0"/>
              </a:rPr>
              <a:t> </a:t>
            </a:r>
            <a:r>
              <a:rPr lang="en-GB" altLang="en-US" sz="1600" dirty="0">
                <a:solidFill>
                  <a:schemeClr val="tx1">
                    <a:lumMod val="95000"/>
                    <a:lumOff val="5000"/>
                  </a:schemeClr>
                </a:solidFill>
                <a:latin typeface="Book Antiqua" panose="02040602050305030304" pitchFamily="18" charset="0"/>
              </a:rPr>
              <a:t>Along with their sensory </a:t>
            </a:r>
            <a:r>
              <a:rPr lang="en-GB" altLang="en-US" sz="1600" dirty="0" err="1">
                <a:solidFill>
                  <a:schemeClr val="tx1">
                    <a:lumMod val="95000"/>
                    <a:lumOff val="5000"/>
                  </a:schemeClr>
                </a:solidFill>
                <a:latin typeface="Book Antiqua" panose="02040602050305030304" pitchFamily="18" charset="0"/>
              </a:rPr>
              <a:t>fibers</a:t>
            </a:r>
            <a:r>
              <a:rPr lang="en-GB" altLang="en-US" sz="1600" dirty="0">
                <a:solidFill>
                  <a:schemeClr val="tx1">
                    <a:lumMod val="95000"/>
                    <a:lumOff val="5000"/>
                  </a:schemeClr>
                </a:solidFill>
                <a:latin typeface="Book Antiqua" panose="02040602050305030304" pitchFamily="18" charset="0"/>
              </a:rPr>
              <a:t> for nasal cavity and </a:t>
            </a:r>
            <a:br>
              <a:rPr lang="en-GB" altLang="en-US" sz="1600" dirty="0">
                <a:solidFill>
                  <a:schemeClr val="tx1">
                    <a:lumMod val="95000"/>
                    <a:lumOff val="5000"/>
                  </a:schemeClr>
                </a:solidFill>
                <a:latin typeface="Book Antiqua" panose="02040602050305030304" pitchFamily="18" charset="0"/>
              </a:rPr>
            </a:br>
            <a:r>
              <a:rPr lang="en-GB" altLang="en-US" sz="1600" dirty="0">
                <a:solidFill>
                  <a:schemeClr val="tx1">
                    <a:lumMod val="95000"/>
                    <a:lumOff val="5000"/>
                  </a:schemeClr>
                </a:solidFill>
                <a:latin typeface="Book Antiqua" panose="02040602050305030304" pitchFamily="18" charset="0"/>
              </a:rPr>
              <a:t> hard and soft palate, they </a:t>
            </a:r>
            <a:r>
              <a:rPr lang="en-GB" sz="1600" dirty="0">
                <a:solidFill>
                  <a:schemeClr val="tx1">
                    <a:lumMod val="95000"/>
                    <a:lumOff val="5000"/>
                  </a:schemeClr>
                </a:solidFill>
                <a:latin typeface="Book Antiqua" panose="02040602050305030304" pitchFamily="18" charset="0"/>
              </a:rPr>
              <a:t>also carry parasympathetic </a:t>
            </a:r>
            <a:r>
              <a:rPr lang="en-GB" sz="1600" dirty="0" err="1">
                <a:solidFill>
                  <a:schemeClr val="tx1">
                    <a:lumMod val="95000"/>
                    <a:lumOff val="5000"/>
                  </a:schemeClr>
                </a:solidFill>
                <a:latin typeface="Book Antiqua" panose="02040602050305030304" pitchFamily="18" charset="0"/>
              </a:rPr>
              <a:t>fibers</a:t>
            </a:r>
            <a:r>
              <a:rPr lang="en-GB" sz="1600" dirty="0">
                <a:solidFill>
                  <a:schemeClr val="tx1">
                    <a:lumMod val="95000"/>
                    <a:lumOff val="5000"/>
                  </a:schemeClr>
                </a:solidFill>
                <a:latin typeface="Book Antiqua" panose="02040602050305030304" pitchFamily="18" charset="0"/>
              </a:rPr>
              <a:t> </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of facial nerve from pterygopalatine ganglion to:</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salivary glands of hard and soft palate and glands of</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nasal cavity</a:t>
            </a:r>
            <a:endParaRPr lang="en-US" altLang="en-US" sz="1600" dirty="0">
              <a:solidFill>
                <a:schemeClr val="tx1">
                  <a:lumMod val="95000"/>
                  <a:lumOff val="5000"/>
                </a:schemeClr>
              </a:solidFill>
              <a:latin typeface="Book Antiqua" panose="02040602050305030304" pitchFamily="18" charset="0"/>
            </a:endParaRPr>
          </a:p>
          <a:p>
            <a:pPr eaLnBrk="1" hangingPunct="1"/>
            <a:r>
              <a:rPr lang="en-US" altLang="en-US" dirty="0">
                <a:solidFill>
                  <a:schemeClr val="tx1">
                    <a:lumMod val="95000"/>
                    <a:lumOff val="5000"/>
                  </a:schemeClr>
                </a:solidFill>
                <a:latin typeface="Book Antiqua" panose="02040602050305030304" pitchFamily="18" charset="0"/>
              </a:rPr>
              <a:t>- </a:t>
            </a:r>
            <a:r>
              <a:rPr lang="en-US" altLang="en-US" b="1" dirty="0">
                <a:solidFill>
                  <a:schemeClr val="tx1">
                    <a:lumMod val="95000"/>
                    <a:lumOff val="5000"/>
                  </a:schemeClr>
                </a:solidFill>
                <a:latin typeface="Book Antiqua" panose="02040602050305030304" pitchFamily="18" charset="0"/>
              </a:rPr>
              <a:t>n. zygomaticus</a:t>
            </a:r>
            <a:br>
              <a:rPr lang="en-US" altLang="en-US" b="1" dirty="0">
                <a:solidFill>
                  <a:schemeClr val="tx1">
                    <a:lumMod val="95000"/>
                    <a:lumOff val="5000"/>
                  </a:schemeClr>
                </a:solidFill>
                <a:latin typeface="Book Antiqua" panose="02040602050305030304" pitchFamily="18" charset="0"/>
              </a:rPr>
            </a:br>
            <a:r>
              <a:rPr lang="en-US" altLang="en-US" b="1" dirty="0">
                <a:solidFill>
                  <a:schemeClr val="tx1">
                    <a:lumMod val="95000"/>
                    <a:lumOff val="5000"/>
                  </a:schemeClr>
                </a:solidFill>
                <a:latin typeface="Book Antiqua" panose="02040602050305030304" pitchFamily="18" charset="0"/>
              </a:rPr>
              <a:t> </a:t>
            </a:r>
            <a:r>
              <a:rPr lang="en-GB" altLang="en-US" sz="1600" dirty="0">
                <a:solidFill>
                  <a:schemeClr val="tx1">
                    <a:lumMod val="95000"/>
                    <a:lumOff val="5000"/>
                  </a:schemeClr>
                </a:solidFill>
                <a:latin typeface="Book Antiqua" panose="02040602050305030304" pitchFamily="18" charset="0"/>
              </a:rPr>
              <a:t>Along with their sensory </a:t>
            </a:r>
            <a:r>
              <a:rPr lang="en-GB" altLang="en-US" sz="1600" dirty="0" err="1">
                <a:solidFill>
                  <a:schemeClr val="tx1">
                    <a:lumMod val="95000"/>
                    <a:lumOff val="5000"/>
                  </a:schemeClr>
                </a:solidFill>
                <a:latin typeface="Book Antiqua" panose="02040602050305030304" pitchFamily="18" charset="0"/>
              </a:rPr>
              <a:t>fibers</a:t>
            </a:r>
            <a:r>
              <a:rPr lang="en-GB" altLang="en-US" sz="1600" dirty="0">
                <a:solidFill>
                  <a:schemeClr val="tx1">
                    <a:lumMod val="95000"/>
                    <a:lumOff val="5000"/>
                  </a:schemeClr>
                </a:solidFill>
                <a:latin typeface="Book Antiqua" panose="02040602050305030304" pitchFamily="18" charset="0"/>
              </a:rPr>
              <a:t>, they </a:t>
            </a:r>
            <a:r>
              <a:rPr lang="en-GB" sz="1600" dirty="0">
                <a:solidFill>
                  <a:schemeClr val="tx1">
                    <a:lumMod val="95000"/>
                    <a:lumOff val="5000"/>
                  </a:schemeClr>
                </a:solidFill>
                <a:latin typeface="Book Antiqua" panose="02040602050305030304" pitchFamily="18" charset="0"/>
              </a:rPr>
              <a:t>also carry secretory</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parasympathetic </a:t>
            </a:r>
            <a:r>
              <a:rPr lang="en-GB" sz="1600" dirty="0" err="1">
                <a:solidFill>
                  <a:schemeClr val="tx1">
                    <a:lumMod val="95000"/>
                    <a:lumOff val="5000"/>
                  </a:schemeClr>
                </a:solidFill>
                <a:latin typeface="Book Antiqua" panose="02040602050305030304" pitchFamily="18" charset="0"/>
              </a:rPr>
              <a:t>fibers</a:t>
            </a:r>
            <a:r>
              <a:rPr lang="en-GB" sz="1600" dirty="0">
                <a:solidFill>
                  <a:schemeClr val="tx1">
                    <a:lumMod val="95000"/>
                    <a:lumOff val="5000"/>
                  </a:schemeClr>
                </a:solidFill>
                <a:latin typeface="Book Antiqua" panose="02040602050305030304" pitchFamily="18" charset="0"/>
              </a:rPr>
              <a:t> of facial nerve from pterygopalatine </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ganglion to lacrimal nerve for lacrimal gland</a:t>
            </a:r>
            <a:endParaRPr lang="en-US" altLang="en-US" sz="1600" dirty="0">
              <a:solidFill>
                <a:schemeClr val="tx1">
                  <a:lumMod val="95000"/>
                  <a:lumOff val="5000"/>
                </a:schemeClr>
              </a:solidFill>
              <a:latin typeface="Book Antiqua" panose="02040602050305030304" pitchFamily="18" charset="0"/>
            </a:endParaRPr>
          </a:p>
        </p:txBody>
      </p:sp>
      <p:sp>
        <p:nvSpPr>
          <p:cNvPr id="86021" name="Right Brace 3"/>
          <p:cNvSpPr>
            <a:spLocks/>
          </p:cNvSpPr>
          <p:nvPr/>
        </p:nvSpPr>
        <p:spPr bwMode="auto">
          <a:xfrm>
            <a:off x="7119468" y="1576949"/>
            <a:ext cx="714375" cy="798119"/>
          </a:xfrm>
          <a:prstGeom prst="rightBrace">
            <a:avLst>
              <a:gd name="adj1" fmla="val 8333"/>
              <a:gd name="adj2" fmla="val 52389"/>
            </a:avLst>
          </a:prstGeom>
          <a:noFill/>
          <a:ln w="952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latin typeface="Verdana" panose="020B0604030504040204" pitchFamily="34" charset="0"/>
            </a:endParaRPr>
          </a:p>
        </p:txBody>
      </p:sp>
      <p:sp>
        <p:nvSpPr>
          <p:cNvPr id="86022" name="TextBox 4"/>
          <p:cNvSpPr txBox="1">
            <a:spLocks noChangeArrowheads="1"/>
          </p:cNvSpPr>
          <p:nvPr/>
        </p:nvSpPr>
        <p:spPr bwMode="auto">
          <a:xfrm>
            <a:off x="7743825" y="1634852"/>
            <a:ext cx="1371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Latn-CS" dirty="0">
                <a:latin typeface="Book Antiqua" panose="02040602050305030304" pitchFamily="18" charset="0"/>
              </a:rPr>
              <a:t>n. </a:t>
            </a:r>
            <a:r>
              <a:rPr lang="sr-Latn-CS" dirty="0" err="1">
                <a:latin typeface="Book Antiqua" panose="02040602050305030304" pitchFamily="18" charset="0"/>
              </a:rPr>
              <a:t>canalis</a:t>
            </a:r>
            <a:r>
              <a:rPr lang="sr-Latn-CS" dirty="0">
                <a:latin typeface="Book Antiqua" panose="02040602050305030304" pitchFamily="18" charset="0"/>
              </a:rPr>
              <a:t> </a:t>
            </a:r>
          </a:p>
          <a:p>
            <a:pPr eaLnBrk="1" hangingPunct="1"/>
            <a:r>
              <a:rPr lang="sr-Latn-CS" dirty="0" err="1">
                <a:latin typeface="Book Antiqua" panose="02040602050305030304" pitchFamily="18" charset="0"/>
              </a:rPr>
              <a:t>pterygoidei</a:t>
            </a:r>
            <a:endParaRPr lang="sr-Latn-CS" dirty="0">
              <a:latin typeface="Book Antiqua" panose="02040602050305030304" pitchFamily="18" charset="0"/>
            </a:endParaRPr>
          </a:p>
        </p:txBody>
      </p:sp>
      <p:sp>
        <p:nvSpPr>
          <p:cNvPr id="2" name="Title 1">
            <a:extLst>
              <a:ext uri="{FF2B5EF4-FFF2-40B4-BE49-F238E27FC236}">
                <a16:creationId xmlns:a16="http://schemas.microsoft.com/office/drawing/2014/main" id="{A2C0D59F-E2EC-881D-EFD4-532E87831BA4}"/>
              </a:ext>
            </a:extLst>
          </p:cNvPr>
          <p:cNvSpPr txBox="1">
            <a:spLocks noChangeArrowheads="1"/>
          </p:cNvSpPr>
          <p:nvPr/>
        </p:nvSpPr>
        <p:spPr bwMode="auto">
          <a:xfrm>
            <a:off x="1103065" y="-7538"/>
            <a:ext cx="7326560" cy="104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sz="3000" b="1" dirty="0">
                <a:solidFill>
                  <a:srgbClr val="246172"/>
                </a:solidFill>
                <a:effectLst>
                  <a:outerShdw blurRad="38100" dist="38100" dir="2700000" algn="tl">
                    <a:srgbClr val="000000"/>
                  </a:outerShdw>
                </a:effectLst>
                <a:latin typeface="Book Antiqua" panose="02040602050305030304" pitchFamily="18" charset="0"/>
              </a:rPr>
              <a:t>PTERYGOPALATINE </a:t>
            </a:r>
            <a:r>
              <a:rPr lang="sr-Latn-CS"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alpha val="43137"/>
                    </a:srgbClr>
                  </a:outerShdw>
                </a:effectLst>
                <a:latin typeface="Book Antiqua" panose="02040602050305030304" pitchFamily="18" charset="0"/>
              </a:rPr>
              <a:t>PTERYGOPALATINUM)</a:t>
            </a:r>
            <a:endParaRPr lang="sr-Latn-CS" sz="3000" b="1" dirty="0">
              <a:solidFill>
                <a:srgbClr val="246172"/>
              </a:solidFill>
              <a:effectLst>
                <a:outerShdw blurRad="38100" dist="38100" dir="2700000" algn="tl">
                  <a:srgbClr val="000000">
                    <a:alpha val="43137"/>
                  </a:srgbClr>
                </a:outerShdw>
              </a:effectLst>
              <a:latin typeface="Book Antiqua" panose="02040602050305030304" pitchFamily="18" charset="0"/>
            </a:endParaRPr>
          </a:p>
        </p:txBody>
      </p:sp>
    </p:spTree>
    <p:extLst>
      <p:ext uri="{BB962C8B-B14F-4D97-AF65-F5344CB8AC3E}">
        <p14:creationId xmlns:p14="http://schemas.microsoft.com/office/powerpoint/2010/main" val="25714568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5"/>
          <p:cNvPicPr>
            <a:picLocks noChangeAspect="1" noChangeArrowheads="1"/>
          </p:cNvPicPr>
          <p:nvPr/>
        </p:nvPicPr>
        <p:blipFill>
          <a:blip r:embed="rId2">
            <a:extLst>
              <a:ext uri="{28A0092B-C50C-407E-A947-70E740481C1C}">
                <a14:useLocalDpi xmlns:a14="http://schemas.microsoft.com/office/drawing/2010/main" val="0"/>
              </a:ext>
            </a:extLst>
          </a:blip>
          <a:srcRect l="24384" t="27225" r="23396" b="10664"/>
          <a:stretch>
            <a:fillRect/>
          </a:stretch>
        </p:blipFill>
        <p:spPr bwMode="auto">
          <a:xfrm>
            <a:off x="4188262" y="3293735"/>
            <a:ext cx="4775200"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12"/>
          <p:cNvSpPr>
            <a:spLocks noChangeArrowheads="1"/>
          </p:cNvSpPr>
          <p:nvPr/>
        </p:nvSpPr>
        <p:spPr bwMode="auto">
          <a:xfrm>
            <a:off x="26224" y="720566"/>
            <a:ext cx="914400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d) superior posterior alveolar branches (</a:t>
            </a:r>
            <a:r>
              <a:rPr lang="en-US" altLang="en-US" b="1" dirty="0" err="1">
                <a:latin typeface="Book Antiqua" panose="02040602050305030304" pitchFamily="18" charset="0"/>
                <a:cs typeface="Times New Roman" panose="02020603050405020304" pitchFamily="18" charset="0"/>
              </a:rPr>
              <a:t>rr</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alveolares</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superiores</a:t>
            </a:r>
            <a:r>
              <a:rPr lang="en-US" altLang="en-US" b="1" dirty="0">
                <a:latin typeface="Book Antiqua" panose="02040602050305030304" pitchFamily="18" charset="0"/>
                <a:cs typeface="Times New Roman" panose="02020603050405020304" pitchFamily="18" charset="0"/>
              </a:rPr>
              <a:t> posteriores)</a:t>
            </a:r>
            <a:br>
              <a:rPr lang="en-US" altLang="en-US" b="1" dirty="0">
                <a:latin typeface="Book Antiqua" panose="02040602050305030304" pitchFamily="18" charset="0"/>
                <a:cs typeface="Times New Roman" panose="02020603050405020304" pitchFamily="18" charset="0"/>
              </a:rPr>
            </a:br>
            <a:endParaRPr lang="en-US" altLang="en-US" sz="800" b="1" dirty="0">
              <a:latin typeface="Book Antiqua" panose="02040602050305030304" pitchFamily="18" charset="0"/>
              <a:cs typeface="Times New Roman" panose="02020603050405020304" pitchFamily="18" charset="0"/>
            </a:endParaRPr>
          </a:p>
          <a:p>
            <a:pPr algn="l"/>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GB" b="0" i="0" dirty="0">
                <a:solidFill>
                  <a:schemeClr val="tx1">
                    <a:lumMod val="95000"/>
                    <a:lumOff val="5000"/>
                  </a:schemeClr>
                </a:solidFill>
                <a:effectLst/>
                <a:latin typeface="Book Antiqua" panose="02040602050305030304" pitchFamily="18" charset="0"/>
              </a:rPr>
              <a:t>There are usually two of these branches; they separate from the body of the maxillary</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nerve in the infratemporal fossa.</a:t>
            </a:r>
          </a:p>
          <a:p>
            <a:pPr algn="l"/>
            <a:r>
              <a:rPr lang="en-GB" b="0" i="0" dirty="0">
                <a:solidFill>
                  <a:schemeClr val="tx1">
                    <a:lumMod val="95000"/>
                    <a:lumOff val="5000"/>
                  </a:schemeClr>
                </a:solidFill>
                <a:effectLst/>
                <a:latin typeface="Book Antiqua" panose="02040602050305030304" pitchFamily="18" charset="0"/>
              </a:rPr>
              <a:t>- They course forward and inferiorly, cross through the alveolar foramina on the</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maxillary tuberosity (tuber maxillae) and enter the alveolar canals and innervate the</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molars of uppe</a:t>
            </a:r>
            <a:r>
              <a:rPr lang="en-GB" dirty="0">
                <a:solidFill>
                  <a:schemeClr val="tx1">
                    <a:lumMod val="95000"/>
                    <a:lumOff val="5000"/>
                  </a:schemeClr>
                </a:solidFill>
                <a:latin typeface="Book Antiqua" panose="02040602050305030304" pitchFamily="18" charset="0"/>
              </a:rPr>
              <a:t>r jaw</a:t>
            </a:r>
            <a:r>
              <a:rPr lang="en-GB" b="0" i="0" dirty="0">
                <a:solidFill>
                  <a:schemeClr val="tx1">
                    <a:lumMod val="95000"/>
                    <a:lumOff val="5000"/>
                  </a:schemeClr>
                </a:solidFill>
                <a:effectLst/>
                <a:latin typeface="Book Antiqua" panose="02040602050305030304" pitchFamily="18" charset="0"/>
              </a:rPr>
              <a:t>. </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They make anastomosis with the other teeth branches (of infraorbital nerve) and form</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a plexus that innervates the teeth of the upper jaw  (superior dental plexus).</a:t>
            </a:r>
          </a:p>
          <a:p>
            <a:pPr eaLnBrk="1" hangingPunct="1"/>
            <a:endParaRPr lang="en-US" altLang="en-US" dirty="0">
              <a:latin typeface="Book Antiqua" panose="02040602050305030304" pitchFamily="18" charset="0"/>
              <a:cs typeface="Times New Roman" panose="02020603050405020304" pitchFamily="18" charset="0"/>
            </a:endParaRPr>
          </a:p>
        </p:txBody>
      </p:sp>
      <p:sp>
        <p:nvSpPr>
          <p:cNvPr id="31749" name="Rounded Rectangle 6"/>
          <p:cNvSpPr>
            <a:spLocks noChangeArrowheads="1"/>
          </p:cNvSpPr>
          <p:nvPr/>
        </p:nvSpPr>
        <p:spPr bwMode="auto">
          <a:xfrm>
            <a:off x="4932040" y="6228000"/>
            <a:ext cx="785813"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pic>
        <p:nvPicPr>
          <p:cNvPr id="317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510" y="3296679"/>
            <a:ext cx="3494990" cy="3567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52" name="Rounded Rectangle 9"/>
          <p:cNvSpPr>
            <a:spLocks noChangeArrowheads="1"/>
          </p:cNvSpPr>
          <p:nvPr/>
        </p:nvSpPr>
        <p:spPr bwMode="auto">
          <a:xfrm>
            <a:off x="2552750" y="5445224"/>
            <a:ext cx="1428750" cy="50006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92AF574E-CF88-56AE-F50B-2DE77B5091F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9674" y="3239701"/>
            <a:ext cx="3511550"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771" name="Rectangle 12"/>
          <p:cNvSpPr>
            <a:spLocks noChangeArrowheads="1"/>
          </p:cNvSpPr>
          <p:nvPr/>
        </p:nvSpPr>
        <p:spPr bwMode="auto">
          <a:xfrm>
            <a:off x="0" y="623031"/>
            <a:ext cx="9121223" cy="624786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u="sng" dirty="0">
                <a:latin typeface="Book Antiqua" panose="02040602050305030304" pitchFamily="18" charset="0"/>
                <a:cs typeface="Times New Roman" panose="02020603050405020304" pitchFamily="18" charset="0"/>
              </a:rPr>
              <a:t>* Terminal branch</a:t>
            </a:r>
            <a:r>
              <a:rPr lang="en-US" altLang="en-US" b="1" dirty="0">
                <a:latin typeface="Book Antiqua" panose="02040602050305030304" pitchFamily="18" charset="0"/>
                <a:cs typeface="Times New Roman" panose="02020603050405020304" pitchFamily="18" charset="0"/>
              </a:rPr>
              <a:t> </a:t>
            </a:r>
            <a:b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sz="800" b="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a:t>
            </a:r>
          </a:p>
          <a:p>
            <a:pPr eaLnBrk="1" hangingPunct="1"/>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 Infraorbital nerve (n. </a:t>
            </a:r>
            <a:r>
              <a:rPr lang="en-US" altLang="en-US" b="1" dirty="0" err="1">
                <a:solidFill>
                  <a:schemeClr val="tx1">
                    <a:lumMod val="95000"/>
                    <a:lumOff val="5000"/>
                  </a:schemeClr>
                </a:solidFill>
                <a:latin typeface="Book Antiqua" panose="02040602050305030304" pitchFamily="18" charset="0"/>
                <a:cs typeface="Times New Roman" panose="02020603050405020304" pitchFamily="18" charset="0"/>
              </a:rPr>
              <a:t>infraorbitalis</a:t>
            </a:r>
            <a:r>
              <a:rPr lang="en-US" altLang="en-US" b="1" dirty="0">
                <a:solidFill>
                  <a:schemeClr val="tx1">
                    <a:lumMod val="95000"/>
                    <a:lumOff val="5000"/>
                  </a:schemeClr>
                </a:solidFill>
                <a:latin typeface="Book Antiqua" panose="02040602050305030304" pitchFamily="18" charset="0"/>
                <a:cs typeface="Times New Roman" panose="02020603050405020304" pitchFamily="18" charset="0"/>
              </a:rPr>
              <a:t>)</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br>
              <a:rPr lang="en-US" altLang="en-US" sz="8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rPr>
              <a:t>* </a:t>
            </a:r>
            <a:r>
              <a:rPr lang="en-GB" sz="1600" b="0" i="0" dirty="0">
                <a:solidFill>
                  <a:schemeClr val="tx1">
                    <a:lumMod val="95000"/>
                    <a:lumOff val="5000"/>
                  </a:schemeClr>
                </a:solidFill>
                <a:effectLst/>
                <a:latin typeface="Book Antiqua" panose="02040602050305030304" pitchFamily="18" charset="0"/>
              </a:rPr>
              <a:t>The strongest branch of the maxillary nerve and is the ending branch, with origin in</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infratemporal fossa. It crosses through the inferior orbital fissure, enters orbit and courses</a:t>
            </a:r>
          </a:p>
          <a:p>
            <a:pPr eaLnBrk="1" hangingPunct="1"/>
            <a:r>
              <a:rPr lang="en-GB" sz="1600" b="0" i="0" dirty="0">
                <a:solidFill>
                  <a:schemeClr val="tx1">
                    <a:lumMod val="95000"/>
                    <a:lumOff val="5000"/>
                  </a:schemeClr>
                </a:solidFill>
                <a:effectLst/>
                <a:latin typeface="Book Antiqua" panose="02040602050305030304" pitchFamily="18" charset="0"/>
              </a:rPr>
              <a:t>    forward and medially, over the inferior wall of the orbit. The infraorbital nerve first goes</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through the infraorbital groove and then to the infraorbital canal, where it gives rise to side</a:t>
            </a:r>
            <a:br>
              <a:rPr lang="en-GB" sz="1600" dirty="0">
                <a:solidFill>
                  <a:schemeClr val="tx1">
                    <a:lumMod val="95000"/>
                    <a:lumOff val="5000"/>
                  </a:schemeClr>
                </a:solidFill>
                <a:latin typeface="Book Antiqua" panose="02040602050305030304" pitchFamily="18" charset="0"/>
              </a:rPr>
            </a:br>
            <a:r>
              <a:rPr lang="en-GB" sz="1600" dirty="0">
                <a:solidFill>
                  <a:schemeClr val="tx1">
                    <a:lumMod val="95000"/>
                    <a:lumOff val="5000"/>
                  </a:schemeClr>
                </a:solidFill>
                <a:latin typeface="Book Antiqua" panose="02040602050305030304" pitchFamily="18" charset="0"/>
              </a:rPr>
              <a:t>    </a:t>
            </a:r>
            <a:r>
              <a:rPr lang="en-GB" sz="1600" b="0" i="0" dirty="0">
                <a:solidFill>
                  <a:schemeClr val="tx1">
                    <a:lumMod val="95000"/>
                    <a:lumOff val="5000"/>
                  </a:schemeClr>
                </a:solidFill>
                <a:effectLst/>
                <a:latin typeface="Book Antiqua" panose="02040602050305030304" pitchFamily="18" charset="0"/>
              </a:rPr>
              <a:t>branches. At the anterior side of the maxilla, this nerve exits the infraorbital canal through</a:t>
            </a:r>
            <a:br>
              <a:rPr lang="en-GB" sz="1600" b="0" i="0" dirty="0">
                <a:solidFill>
                  <a:schemeClr val="tx1">
                    <a:lumMod val="95000"/>
                    <a:lumOff val="5000"/>
                  </a:schemeClr>
                </a:solidFill>
                <a:effectLst/>
                <a:latin typeface="Book Antiqua" panose="02040602050305030304" pitchFamily="18" charset="0"/>
              </a:rPr>
            </a:br>
            <a:r>
              <a:rPr lang="en-GB" sz="1600" b="0" i="0" dirty="0">
                <a:solidFill>
                  <a:schemeClr val="tx1">
                    <a:lumMod val="95000"/>
                    <a:lumOff val="5000"/>
                  </a:schemeClr>
                </a:solidFill>
                <a:effectLst/>
                <a:latin typeface="Book Antiqua" panose="02040602050305030304" pitchFamily="18" charset="0"/>
              </a:rPr>
              <a:t>    the infraorbital foramen and then divides into its many terminal branches:</a:t>
            </a:r>
            <a:br>
              <a:rPr lang="en-GB" sz="1600" b="0" i="0" dirty="0">
                <a:solidFill>
                  <a:schemeClr val="tx1">
                    <a:lumMod val="95000"/>
                    <a:lumOff val="5000"/>
                  </a:schemeClr>
                </a:solidFill>
                <a:effectLst/>
                <a:latin typeface="Book Antiqua" panose="02040602050305030304" pitchFamily="18" charset="0"/>
              </a:rPr>
            </a:br>
            <a:endParaRPr lang="en-US" altLang="en-US" sz="1600" dirty="0">
              <a:solidFill>
                <a:schemeClr val="tx1">
                  <a:lumMod val="95000"/>
                  <a:lumOff val="5000"/>
                </a:schemeClr>
              </a:solidFill>
              <a:latin typeface="Book Antiqua" panose="02040602050305030304" pitchFamily="18" charset="0"/>
              <a:cs typeface="Times New Roman" panose="02020603050405020304" pitchFamily="18" charset="0"/>
            </a:endParaRPr>
          </a:p>
          <a:p>
            <a:pPr eaLnBrk="1" hangingPunct="1">
              <a:buFont typeface="Arial" panose="020B0604020202020204" pitchFamily="34" charset="0"/>
              <a:buChar char="•"/>
            </a:pPr>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Side branches</a:t>
            </a: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a) middle superior alveolar branch </a:t>
            </a:r>
            <a:b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(r. alveolaris superior </a:t>
            </a:r>
            <a:r>
              <a:rPr lang="en-US" altLang="en-US" b="1" i="1" dirty="0" err="1">
                <a:solidFill>
                  <a:schemeClr val="tx1">
                    <a:lumMod val="95000"/>
                    <a:lumOff val="5000"/>
                  </a:schemeClr>
                </a:solidFill>
                <a:latin typeface="Book Antiqua" panose="02040602050305030304" pitchFamily="18" charset="0"/>
                <a:cs typeface="Times New Roman" panose="02020603050405020304" pitchFamily="18" charset="0"/>
              </a:rPr>
              <a:t>medius</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for premolars of upper jaw</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br>
              <a:rPr lang="en-US" altLang="en-US" sz="800"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b) superior anterior alveolar branches </a:t>
            </a:r>
            <a:b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i="1" dirty="0" err="1">
                <a:solidFill>
                  <a:schemeClr val="tx1">
                    <a:lumMod val="95000"/>
                    <a:lumOff val="5000"/>
                  </a:schemeClr>
                </a:solidFill>
                <a:latin typeface="Book Antiqua" panose="02040602050305030304" pitchFamily="18" charset="0"/>
                <a:cs typeface="Times New Roman" panose="02020603050405020304" pitchFamily="18" charset="0"/>
              </a:rPr>
              <a:t>rr</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i="1" dirty="0" err="1">
                <a:solidFill>
                  <a:schemeClr val="tx1">
                    <a:lumMod val="95000"/>
                    <a:lumOff val="5000"/>
                  </a:schemeClr>
                </a:solidFill>
                <a:latin typeface="Book Antiqua" panose="02040602050305030304" pitchFamily="18" charset="0"/>
                <a:cs typeface="Times New Roman" panose="02020603050405020304" pitchFamily="18" charset="0"/>
              </a:rPr>
              <a:t>alveolares</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i="1" dirty="0" err="1">
                <a:solidFill>
                  <a:schemeClr val="tx1">
                    <a:lumMod val="95000"/>
                    <a:lumOff val="5000"/>
                  </a:schemeClr>
                </a:solidFill>
                <a:latin typeface="Book Antiqua" panose="02040602050305030304" pitchFamily="18" charset="0"/>
                <a:cs typeface="Times New Roman" panose="02020603050405020304" pitchFamily="18" charset="0"/>
              </a:rPr>
              <a:t>superiores</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 </a:t>
            </a:r>
            <a:r>
              <a:rPr lang="en-US" altLang="en-US" b="1" i="1" dirty="0" err="1">
                <a:solidFill>
                  <a:schemeClr val="tx1">
                    <a:lumMod val="95000"/>
                    <a:lumOff val="5000"/>
                  </a:schemeClr>
                </a:solidFill>
                <a:latin typeface="Book Antiqua" panose="02040602050305030304" pitchFamily="18" charset="0"/>
                <a:cs typeface="Times New Roman" panose="02020603050405020304" pitchFamily="18" charset="0"/>
              </a:rPr>
              <a:t>anteriores</a:t>
            </a:r>
            <a:r>
              <a:rPr lang="en-US" altLang="en-US" b="1" i="1" dirty="0">
                <a:solidFill>
                  <a:schemeClr val="tx1">
                    <a:lumMod val="95000"/>
                    <a:lumOff val="5000"/>
                  </a:schemeClr>
                </a:solidFill>
                <a:latin typeface="Book Antiqua" panose="02040602050305030304" pitchFamily="18" charset="0"/>
                <a:cs typeface="Times New Roman" panose="02020603050405020304" pitchFamily="18" charset="0"/>
              </a:rPr>
              <a:t>)</a:t>
            </a:r>
            <a:b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US" altLang="en-US" dirty="0">
                <a:solidFill>
                  <a:schemeClr val="tx1">
                    <a:lumMod val="95000"/>
                    <a:lumOff val="5000"/>
                  </a:schemeClr>
                </a:solidFill>
                <a:latin typeface="Book Antiqua" panose="02040602050305030304" pitchFamily="18" charset="0"/>
                <a:cs typeface="Times New Roman" panose="02020603050405020304" pitchFamily="18" charset="0"/>
              </a:rPr>
              <a:t>          - </a:t>
            </a:r>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for canine tooth and incisors</a:t>
            </a:r>
            <a:b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br>
            <a:b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br>
            <a:r>
              <a:rPr lang="en-GB" altLang="en-US" dirty="0">
                <a:solidFill>
                  <a:schemeClr val="tx1">
                    <a:lumMod val="95000"/>
                    <a:lumOff val="5000"/>
                  </a:schemeClr>
                </a:solidFill>
                <a:latin typeface="Book Antiqua" panose="02040602050305030304" pitchFamily="18" charset="0"/>
                <a:cs typeface="Times New Roman" panose="02020603050405020304" pitchFamily="18" charset="0"/>
              </a:rPr>
              <a:t>* </a:t>
            </a:r>
            <a:r>
              <a:rPr lang="en-GB" b="0" i="0" dirty="0">
                <a:solidFill>
                  <a:schemeClr val="tx1">
                    <a:lumMod val="95000"/>
                    <a:lumOff val="5000"/>
                  </a:schemeClr>
                </a:solidFill>
                <a:effectLst/>
                <a:latin typeface="Book Antiqua" panose="02040602050305030304" pitchFamily="18" charset="0"/>
              </a:rPr>
              <a:t>These side branches, together with the </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posterior superior alveolar branches, participate in </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making the plexus that innervates the teeth of the </a:t>
            </a:r>
            <a:br>
              <a:rPr lang="en-GB" b="0" i="0" dirty="0">
                <a:solidFill>
                  <a:schemeClr val="tx1">
                    <a:lumMod val="95000"/>
                    <a:lumOff val="5000"/>
                  </a:schemeClr>
                </a:solidFill>
                <a:effectLst/>
                <a:latin typeface="Book Antiqua" panose="02040602050305030304" pitchFamily="18" charset="0"/>
              </a:rPr>
            </a:br>
            <a:r>
              <a:rPr lang="en-GB" b="0" i="0" dirty="0">
                <a:solidFill>
                  <a:schemeClr val="tx1">
                    <a:lumMod val="95000"/>
                    <a:lumOff val="5000"/>
                  </a:schemeClr>
                </a:solidFill>
                <a:effectLst/>
                <a:latin typeface="Book Antiqua" panose="02040602050305030304" pitchFamily="18" charset="0"/>
              </a:rPr>
              <a:t>   upper jaw (superior dental plexus).</a:t>
            </a:r>
            <a:endParaRPr lang="en-US" altLang="en-US" dirty="0">
              <a:solidFill>
                <a:schemeClr val="tx1">
                  <a:lumMod val="95000"/>
                  <a:lumOff val="5000"/>
                </a:schemeClr>
              </a:solidFill>
              <a:latin typeface="Book Antiqua" panose="02040602050305030304" pitchFamily="18" charset="0"/>
              <a:cs typeface="Times New Roman" panose="02020603050405020304" pitchFamily="18" charset="0"/>
            </a:endParaRPr>
          </a:p>
        </p:txBody>
      </p:sp>
      <p:sp>
        <p:nvSpPr>
          <p:cNvPr id="32773" name="Rounded Rectangle 10"/>
          <p:cNvSpPr>
            <a:spLocks noChangeArrowheads="1"/>
          </p:cNvSpPr>
          <p:nvPr/>
        </p:nvSpPr>
        <p:spPr bwMode="auto">
          <a:xfrm>
            <a:off x="7692474" y="5301208"/>
            <a:ext cx="1428750" cy="50006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ECAEE1E4-656F-CC57-D442-D8A87BDFC677}"/>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5"/>
          <p:cNvPicPr>
            <a:picLocks noChangeAspect="1" noChangeArrowheads="1"/>
          </p:cNvPicPr>
          <p:nvPr/>
        </p:nvPicPr>
        <p:blipFill>
          <a:blip r:embed="rId2">
            <a:extLst>
              <a:ext uri="{28A0092B-C50C-407E-A947-70E740481C1C}">
                <a14:useLocalDpi xmlns:a14="http://schemas.microsoft.com/office/drawing/2010/main" val="0"/>
              </a:ext>
            </a:extLst>
          </a:blip>
          <a:srcRect l="24384" t="27225" r="23396" b="10664"/>
          <a:stretch>
            <a:fillRect/>
          </a:stretch>
        </p:blipFill>
        <p:spPr bwMode="auto">
          <a:xfrm>
            <a:off x="4140026" y="3116997"/>
            <a:ext cx="496876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12"/>
          <p:cNvSpPr>
            <a:spLocks noChangeArrowheads="1"/>
          </p:cNvSpPr>
          <p:nvPr/>
        </p:nvSpPr>
        <p:spPr bwMode="auto">
          <a:xfrm>
            <a:off x="0" y="764704"/>
            <a:ext cx="8537699"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 n. </a:t>
            </a:r>
            <a:r>
              <a:rPr lang="en-US" altLang="en-US" b="1" dirty="0" err="1">
                <a:latin typeface="Book Antiqua" panose="02040602050305030304" pitchFamily="18" charset="0"/>
                <a:cs typeface="Times New Roman" panose="02020603050405020304" pitchFamily="18" charset="0"/>
              </a:rPr>
              <a:t>infraorbitalis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d</a:t>
            </a:r>
            <a:r>
              <a:rPr lang="en-GB" b="0" i="0" dirty="0">
                <a:effectLst/>
                <a:latin typeface="Book Antiqua" panose="02040602050305030304" pitchFamily="18" charset="0"/>
              </a:rPr>
              <a:t>uring its pathway through the infraorbital sulcus, this nerve courses</a:t>
            </a:r>
            <a:br>
              <a:rPr lang="en-GB" b="0" i="0" dirty="0">
                <a:effectLst/>
                <a:latin typeface="Book Antiqua" panose="02040602050305030304" pitchFamily="18" charset="0"/>
              </a:rPr>
            </a:br>
            <a:r>
              <a:rPr lang="en-GB" b="0" i="0" dirty="0">
                <a:effectLst/>
                <a:latin typeface="Book Antiqua" panose="02040602050305030304" pitchFamily="18" charset="0"/>
              </a:rPr>
              <a:t>           closely to the maxillary sinus. </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buFont typeface="Arial" panose="020B0604020202020204" pitchFamily="34" charset="0"/>
              <a:buChar char="•"/>
            </a:pPr>
            <a:r>
              <a:rPr lang="en-GB" altLang="en-US" dirty="0">
                <a:latin typeface="Book Antiqua" panose="02040602050305030304" pitchFamily="18" charset="0"/>
                <a:cs typeface="Times New Roman" panose="02020603050405020304" pitchFamily="18" charset="0"/>
              </a:rPr>
              <a:t>Terminal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i="1" dirty="0">
                <a:latin typeface="Book Antiqua" panose="02040602050305030304" pitchFamily="18" charset="0"/>
                <a:cs typeface="Times New Roman" panose="02020603050405020304" pitchFamily="18" charset="0"/>
              </a:rPr>
              <a:t>a) external nasal branches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nasales </a:t>
            </a:r>
            <a:r>
              <a:rPr lang="en-US" altLang="en-US" b="1" i="1" dirty="0" err="1">
                <a:latin typeface="Book Antiqua" panose="02040602050305030304" pitchFamily="18" charset="0"/>
                <a:cs typeface="Times New Roman" panose="02020603050405020304" pitchFamily="18" charset="0"/>
              </a:rPr>
              <a:t>externi</a:t>
            </a:r>
            <a:r>
              <a:rPr lang="en-US" altLang="en-US" b="1" i="1" dirty="0">
                <a:latin typeface="Book Antiqua" panose="02040602050305030304" pitchFamily="18" charset="0"/>
                <a:cs typeface="Times New Roman" panose="02020603050405020304" pitchFamily="18" charset="0"/>
              </a:rPr>
              <a:t>)</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 </a:t>
            </a:r>
            <a:r>
              <a:rPr lang="en-GB" sz="1600" b="0" i="0" dirty="0">
                <a:effectLst/>
                <a:latin typeface="Book Antiqua" panose="02040602050305030304" pitchFamily="18" charset="0"/>
              </a:rPr>
              <a:t>that innervate the skin that covers the side of the nose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GB" altLang="en-US" b="1" i="1" dirty="0">
                <a:latin typeface="Book Antiqua" panose="02040602050305030304" pitchFamily="18" charset="0"/>
                <a:cs typeface="Times New Roman" panose="02020603050405020304" pitchFamily="18" charset="0"/>
              </a:rPr>
              <a:t>b</a:t>
            </a:r>
            <a:r>
              <a:rPr lang="en-US" altLang="en-US" b="1" i="1" dirty="0">
                <a:latin typeface="Book Antiqua" panose="02040602050305030304" pitchFamily="18" charset="0"/>
                <a:cs typeface="Times New Roman" panose="02020603050405020304" pitchFamily="18" charset="0"/>
              </a:rPr>
              <a:t>) internal nasal branches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nasales </a:t>
            </a:r>
            <a:r>
              <a:rPr lang="en-US" altLang="en-US" b="1" i="1" dirty="0" err="1">
                <a:latin typeface="Book Antiqua" panose="02040602050305030304" pitchFamily="18" charset="0"/>
                <a:cs typeface="Times New Roman" panose="02020603050405020304" pitchFamily="18" charset="0"/>
              </a:rPr>
              <a:t>interni</a:t>
            </a:r>
            <a:r>
              <a:rPr lang="en-US" altLang="en-US" b="1" i="1" dirty="0">
                <a:latin typeface="Book Antiqua" panose="02040602050305030304" pitchFamily="18" charset="0"/>
                <a:cs typeface="Times New Roman" panose="02020603050405020304" pitchFamily="18" charset="0"/>
              </a:rPr>
              <a:t>)</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US" altLang="en-US" sz="1600" b="1" i="1" dirty="0">
                <a:latin typeface="Book Antiqua" panose="02040602050305030304" pitchFamily="18" charset="0"/>
                <a:cs typeface="Times New Roman" panose="02020603050405020304" pitchFamily="18" charset="0"/>
              </a:rPr>
              <a:t>- </a:t>
            </a:r>
            <a:r>
              <a:rPr lang="en-GB" sz="1600" b="0" i="0" dirty="0">
                <a:effectLst/>
                <a:latin typeface="Book Antiqua" panose="02040602050305030304" pitchFamily="18" charset="0"/>
              </a:rPr>
              <a:t>which provide sensory innervation to the skin </a:t>
            </a:r>
            <a:br>
              <a:rPr lang="en-GB" sz="1600" b="0" i="0" dirty="0">
                <a:effectLst/>
                <a:latin typeface="Book Antiqua" panose="02040602050305030304" pitchFamily="18" charset="0"/>
              </a:rPr>
            </a:br>
            <a:r>
              <a:rPr lang="en-GB" sz="1600" b="0" i="0" dirty="0">
                <a:effectLst/>
                <a:latin typeface="Book Antiqua" panose="02040602050305030304" pitchFamily="18" charset="0"/>
              </a:rPr>
              <a:t>             of outer part of nasal septum</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GB" altLang="en-US" b="1" i="1" dirty="0">
                <a:latin typeface="Book Antiqua" panose="02040602050305030304" pitchFamily="18" charset="0"/>
                <a:cs typeface="Times New Roman" panose="02020603050405020304" pitchFamily="18" charset="0"/>
              </a:rPr>
              <a:t>c</a:t>
            </a:r>
            <a:r>
              <a:rPr lang="en-US" altLang="en-US" b="1" i="1" dirty="0">
                <a:latin typeface="Book Antiqua" panose="02040602050305030304" pitchFamily="18" charset="0"/>
                <a:cs typeface="Times New Roman" panose="02020603050405020304" pitchFamily="18" charset="0"/>
              </a:rPr>
              <a:t>) superior labial branches </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labiales</a:t>
            </a:r>
            <a:r>
              <a:rPr lang="en-US" altLang="en-US" b="1" i="1" dirty="0">
                <a:latin typeface="Book Antiqua" panose="02040602050305030304" pitchFamily="18" charset="0"/>
                <a:cs typeface="Times New Roman" panose="02020603050405020304" pitchFamily="18" charset="0"/>
              </a:rPr>
              <a:t> superiors)</a:t>
            </a:r>
            <a:br>
              <a:rPr lang="en-US" altLang="en-US" b="1" i="1"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that innervate upper lip</a:t>
            </a:r>
            <a:br>
              <a:rPr lang="en-US" altLang="en-US" b="1" i="1" dirty="0">
                <a:latin typeface="Book Antiqua" panose="02040602050305030304" pitchFamily="18" charset="0"/>
                <a:cs typeface="Times New Roman" panose="02020603050405020304" pitchFamily="18" charset="0"/>
              </a:rPr>
            </a:b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GB" altLang="en-US" b="1" i="1" dirty="0">
                <a:latin typeface="Book Antiqua" panose="02040602050305030304" pitchFamily="18" charset="0"/>
                <a:cs typeface="Times New Roman" panose="02020603050405020304" pitchFamily="18" charset="0"/>
              </a:rPr>
              <a:t>d</a:t>
            </a:r>
            <a:r>
              <a:rPr lang="en-US" altLang="en-US" b="1" i="1" dirty="0">
                <a:latin typeface="Book Antiqua" panose="02040602050305030304" pitchFamily="18" charset="0"/>
                <a:cs typeface="Times New Roman" panose="02020603050405020304" pitchFamily="18" charset="0"/>
              </a:rPr>
              <a:t>) inferior palpebral branches </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palpebrales</a:t>
            </a:r>
            <a:r>
              <a:rPr lang="en-US" altLang="en-US" b="1" i="1" dirty="0">
                <a:latin typeface="Book Antiqua" panose="02040602050305030304" pitchFamily="18" charset="0"/>
                <a:cs typeface="Times New Roman" panose="02020603050405020304" pitchFamily="18" charset="0"/>
              </a:rPr>
              <a:t> inferiors)</a:t>
            </a:r>
            <a:br>
              <a:rPr lang="en-US" altLang="en-US" b="1" i="1"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a:t>
            </a:r>
            <a:r>
              <a:rPr lang="en-GB" sz="1600" b="0" i="0" dirty="0">
                <a:effectLst/>
                <a:latin typeface="Book Antiqua" panose="02040602050305030304" pitchFamily="18" charset="0"/>
              </a:rPr>
              <a:t>that sensory innervate lower eyelid</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p:txBody>
      </p:sp>
      <p:sp>
        <p:nvSpPr>
          <p:cNvPr id="33797" name="Rounded Rectangle 6"/>
          <p:cNvSpPr>
            <a:spLocks noChangeArrowheads="1"/>
          </p:cNvSpPr>
          <p:nvPr/>
        </p:nvSpPr>
        <p:spPr bwMode="auto">
          <a:xfrm>
            <a:off x="8360187" y="4988272"/>
            <a:ext cx="783813" cy="247526"/>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90D7D132-3284-7506-B281-90A8E9223982}"/>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000" b="1" dirty="0">
                <a:solidFill>
                  <a:srgbClr val="901929"/>
                </a:solidFill>
                <a:effectLst>
                  <a:outerShdw blurRad="38100" dist="38100" dir="2700000" algn="tl">
                    <a:srgbClr val="000000"/>
                  </a:outerShdw>
                </a:effectLst>
                <a:latin typeface="Book Antiqua" panose="02040602050305030304" pitchFamily="18" charset="0"/>
              </a:rPr>
              <a:t>V2 – MAXILLARY NERVE (N.MAXILLARIS) </a:t>
            </a:r>
            <a:endParaRPr lang="en-US" altLang="en-US" sz="30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5395" y="3272393"/>
            <a:ext cx="3511550"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19" name="Rectangle 12"/>
          <p:cNvSpPr>
            <a:spLocks noChangeArrowheads="1"/>
          </p:cNvSpPr>
          <p:nvPr/>
        </p:nvSpPr>
        <p:spPr bwMode="auto">
          <a:xfrm>
            <a:off x="214313" y="1143000"/>
            <a:ext cx="8358187"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US" altLang="en-US" b="1" i="1" dirty="0">
                <a:latin typeface="Book Antiqua" panose="02040602050305030304" pitchFamily="18" charset="0"/>
                <a:cs typeface="Times New Roman" panose="02020603050405020304" pitchFamily="18" charset="0"/>
              </a:rPr>
              <a:t>a)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alveolares</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superiores</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anteriores</a:t>
            </a:r>
            <a:r>
              <a:rPr lang="en-US" altLang="en-US" b="1" i="1" dirty="0">
                <a:latin typeface="Book Antiqua" panose="02040602050305030304" pitchFamily="18" charset="0"/>
                <a:cs typeface="Times New Roman" panose="02020603050405020304" pitchFamily="18" charset="0"/>
              </a:rPr>
              <a:t> (branches </a:t>
            </a:r>
            <a:r>
              <a:rPr lang="en-US" altLang="en-US" b="1" i="1" dirty="0" err="1">
                <a:latin typeface="Book Antiqua" panose="02040602050305030304" pitchFamily="18" charset="0"/>
                <a:cs typeface="Times New Roman" panose="02020603050405020304" pitchFamily="18" charset="0"/>
              </a:rPr>
              <a:t>n.infraorbitalis</a:t>
            </a:r>
            <a:r>
              <a:rPr lang="en-US" altLang="en-US" b="1" i="1" dirty="0">
                <a:latin typeface="Book Antiqua" panose="02040602050305030304" pitchFamily="18" charset="0"/>
                <a:cs typeface="Times New Roman" panose="02020603050405020304" pitchFamily="18" charset="0"/>
              </a:rPr>
              <a:t>)</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for incisor and canine tooth</a:t>
            </a:r>
            <a:endParaRPr lang="en-US" altLang="en-US" dirty="0">
              <a:latin typeface="Book Antiqua" panose="02040602050305030304" pitchFamily="18" charset="0"/>
              <a:cs typeface="Times New Roman" panose="02020603050405020304" pitchFamily="18" charset="0"/>
            </a:endParaRPr>
          </a:p>
          <a:p>
            <a:pPr eaLnBrk="1" hangingPunct="1"/>
            <a:br>
              <a:rPr lang="en-US" altLang="en-US"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sr-Cyrl-CS" altLang="en-US" b="1" i="1" dirty="0">
                <a:latin typeface="Book Antiqua" panose="02040602050305030304" pitchFamily="18" charset="0"/>
                <a:cs typeface="Times New Roman" panose="02020603050405020304" pitchFamily="18" charset="0"/>
              </a:rPr>
              <a:t>б</a:t>
            </a:r>
            <a:r>
              <a:rPr lang="en-US" altLang="en-US" b="1" i="1" dirty="0">
                <a:latin typeface="Book Antiqua" panose="02040602050305030304" pitchFamily="18" charset="0"/>
                <a:cs typeface="Times New Roman" panose="02020603050405020304" pitchFamily="18" charset="0"/>
              </a:rPr>
              <a:t>) r. alveolaris superior </a:t>
            </a:r>
            <a:r>
              <a:rPr lang="en-US" altLang="en-US" b="1" i="1" dirty="0" err="1">
                <a:latin typeface="Book Antiqua" panose="02040602050305030304" pitchFamily="18" charset="0"/>
                <a:cs typeface="Times New Roman" panose="02020603050405020304" pitchFamily="18" charset="0"/>
              </a:rPr>
              <a:t>medius</a:t>
            </a:r>
            <a:r>
              <a:rPr lang="en-US" altLang="en-US" b="1" i="1" dirty="0">
                <a:latin typeface="Book Antiqua" panose="02040602050305030304" pitchFamily="18" charset="0"/>
                <a:cs typeface="Times New Roman" panose="02020603050405020304" pitchFamily="18" charset="0"/>
              </a:rPr>
              <a:t>  (branches of </a:t>
            </a:r>
            <a:r>
              <a:rPr lang="en-US" altLang="en-US" b="1" i="1" dirty="0" err="1">
                <a:latin typeface="Book Antiqua" panose="02040602050305030304" pitchFamily="18" charset="0"/>
                <a:cs typeface="Times New Roman" panose="02020603050405020304" pitchFamily="18" charset="0"/>
              </a:rPr>
              <a:t>n.infraorbitalis</a:t>
            </a:r>
            <a:r>
              <a:rPr lang="en-US" altLang="en-US" b="1" i="1" dirty="0">
                <a:latin typeface="Book Antiqua" panose="02040602050305030304" pitchFamily="18" charset="0"/>
                <a:cs typeface="Times New Roman" panose="02020603050405020304" pitchFamily="18" charset="0"/>
              </a:rPr>
              <a:t>)</a:t>
            </a:r>
          </a:p>
          <a:p>
            <a:pPr eaLnBrk="1" hangingPunct="1"/>
            <a:r>
              <a:rPr lang="en-US" altLang="en-US" b="1" i="1"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for premolars</a:t>
            </a:r>
            <a:endParaRPr lang="en-US" altLang="en-US" dirty="0">
              <a:latin typeface="Book Antiqua" panose="02040602050305030304" pitchFamily="18" charset="0"/>
              <a:cs typeface="Times New Roman" panose="02020603050405020304" pitchFamily="18" charset="0"/>
            </a:endParaRPr>
          </a:p>
          <a:p>
            <a:pPr eaLnBrk="1" hangingPunct="1"/>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sr-Cyrl-CS" altLang="en-US" b="1" i="1" dirty="0">
                <a:latin typeface="Book Antiqua" panose="02040602050305030304" pitchFamily="18" charset="0"/>
                <a:cs typeface="Times New Roman" panose="02020603050405020304" pitchFamily="18" charset="0"/>
              </a:rPr>
              <a:t>в</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alveolares</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superiores</a:t>
            </a:r>
            <a:r>
              <a:rPr lang="en-US" altLang="en-US" b="1" i="1" dirty="0">
                <a:latin typeface="Book Antiqua" panose="02040602050305030304" pitchFamily="18" charset="0"/>
                <a:cs typeface="Times New Roman" panose="02020603050405020304" pitchFamily="18" charset="0"/>
              </a:rPr>
              <a:t> posteriores (branches of </a:t>
            </a:r>
            <a:r>
              <a:rPr lang="en-US" altLang="en-US" b="1" i="1" dirty="0" err="1">
                <a:latin typeface="Book Antiqua" panose="02040602050305030304" pitchFamily="18" charset="0"/>
                <a:cs typeface="Times New Roman" panose="02020603050405020304" pitchFamily="18" charset="0"/>
              </a:rPr>
              <a:t>n.maxillaris</a:t>
            </a:r>
            <a:r>
              <a:rPr lang="en-US" altLang="en-US" b="1" i="1" dirty="0">
                <a:latin typeface="Book Antiqua" panose="02040602050305030304" pitchFamily="18" charset="0"/>
                <a:cs typeface="Times New Roman" panose="02020603050405020304" pitchFamily="18" charset="0"/>
              </a:rPr>
              <a:t>)</a:t>
            </a:r>
            <a:br>
              <a:rPr lang="en-US" altLang="en-US" b="1" i="1"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for molars</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Plexus </a:t>
            </a:r>
            <a:r>
              <a:rPr lang="en-US" altLang="en-US" dirty="0" err="1">
                <a:latin typeface="Book Antiqua" panose="02040602050305030304" pitchFamily="18" charset="0"/>
                <a:cs typeface="Times New Roman" panose="02020603050405020304" pitchFamily="18" charset="0"/>
              </a:rPr>
              <a:t>dentalis</a:t>
            </a:r>
            <a:r>
              <a:rPr lang="en-US" altLang="en-US" dirty="0">
                <a:latin typeface="Book Antiqua" panose="02040602050305030304" pitchFamily="18" charset="0"/>
                <a:cs typeface="Times New Roman" panose="02020603050405020304" pitchFamily="18" charset="0"/>
              </a:rPr>
              <a:t> superior </a:t>
            </a:r>
            <a:r>
              <a:rPr lang="en-GB" altLang="en-US" dirty="0">
                <a:latin typeface="Book Antiqua" panose="02040602050305030304" pitchFamily="18" charset="0"/>
                <a:cs typeface="Times New Roman" panose="02020603050405020304" pitchFamily="18" charset="0"/>
              </a:rPr>
              <a:t>gives branches for</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teeth of upper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gum (gingiva) of upper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bony walls of alveolar fossae </a:t>
            </a:r>
            <a:r>
              <a:rPr lang="en-US" altLang="en-US" dirty="0">
                <a:latin typeface="Book Antiqua" panose="02040602050305030304" pitchFamily="18" charset="0"/>
                <a:cs typeface="Times New Roman" panose="02020603050405020304" pitchFamily="18" charset="0"/>
              </a:rPr>
              <a:t>of upper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mucosa of upper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walls of maxillary sinus</a:t>
            </a:r>
            <a:endParaRPr lang="en-US" altLang="en-US" dirty="0">
              <a:latin typeface="Book Antiqua" panose="02040602050305030304" pitchFamily="18" charset="0"/>
              <a:cs typeface="Times New Roman" panose="02020603050405020304" pitchFamily="18" charset="0"/>
            </a:endParaRPr>
          </a:p>
        </p:txBody>
      </p:sp>
      <p:sp>
        <p:nvSpPr>
          <p:cNvPr id="34821" name="Rounded Rectangle 10"/>
          <p:cNvSpPr>
            <a:spLocks noChangeArrowheads="1"/>
          </p:cNvSpPr>
          <p:nvPr/>
        </p:nvSpPr>
        <p:spPr bwMode="auto">
          <a:xfrm>
            <a:off x="7668344" y="5436000"/>
            <a:ext cx="1368152" cy="508314"/>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3" name="TextBox 2">
            <a:extLst>
              <a:ext uri="{FF2B5EF4-FFF2-40B4-BE49-F238E27FC236}">
                <a16:creationId xmlns:a16="http://schemas.microsoft.com/office/drawing/2014/main" id="{2E37D27F-16B8-836D-F3D8-D0DD28AECE6F}"/>
              </a:ext>
            </a:extLst>
          </p:cNvPr>
          <p:cNvSpPr txBox="1"/>
          <p:nvPr/>
        </p:nvSpPr>
        <p:spPr>
          <a:xfrm>
            <a:off x="323528" y="267255"/>
            <a:ext cx="8643937" cy="400110"/>
          </a:xfrm>
          <a:prstGeom prst="rect">
            <a:avLst/>
          </a:prstGeom>
          <a:noFill/>
        </p:spPr>
        <p:txBody>
          <a:bodyPr wrap="square">
            <a:spAutoFit/>
          </a:bodyPr>
          <a:lstStyle/>
          <a:p>
            <a:r>
              <a:rPr lang="en-GB" sz="2000" b="1" dirty="0">
                <a:solidFill>
                  <a:schemeClr val="tx1">
                    <a:lumMod val="95000"/>
                    <a:lumOff val="5000"/>
                  </a:schemeClr>
                </a:solidFill>
                <a:latin typeface="Book Antiqua" panose="02040602050305030304" pitchFamily="18" charset="0"/>
              </a:rPr>
              <a:t>P</a:t>
            </a:r>
            <a:r>
              <a:rPr lang="en-GB" sz="2000" b="1" i="0" dirty="0">
                <a:solidFill>
                  <a:schemeClr val="tx1">
                    <a:lumMod val="95000"/>
                    <a:lumOff val="5000"/>
                  </a:schemeClr>
                </a:solidFill>
                <a:effectLst/>
                <a:latin typeface="Book Antiqua" panose="02040602050305030304" pitchFamily="18" charset="0"/>
              </a:rPr>
              <a:t>lexus that innervates the teeth of the upper jaw (superior dental plexus)</a:t>
            </a:r>
            <a:endParaRPr lang="en-GB" sz="2000" b="1"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11"/>
          <p:cNvPicPr>
            <a:picLocks noChangeArrowheads="1"/>
          </p:cNvPicPr>
          <p:nvPr/>
        </p:nvPicPr>
        <p:blipFill>
          <a:blip r:embed="rId2">
            <a:extLst>
              <a:ext uri="{28A0092B-C50C-407E-A947-70E740481C1C}">
                <a14:useLocalDpi xmlns:a14="http://schemas.microsoft.com/office/drawing/2010/main" val="0"/>
              </a:ext>
            </a:extLst>
          </a:blip>
          <a:srcRect l="18652" t="9161" r="18806" b="14108"/>
          <a:stretch>
            <a:fillRect/>
          </a:stretch>
        </p:blipFill>
        <p:spPr bwMode="auto">
          <a:xfrm>
            <a:off x="5007106" y="1502034"/>
            <a:ext cx="39655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10"/>
          <p:cNvSpPr>
            <a:spLocks noChangeArrowheads="1"/>
          </p:cNvSpPr>
          <p:nvPr/>
        </p:nvSpPr>
        <p:spPr bwMode="auto">
          <a:xfrm>
            <a:off x="0" y="602651"/>
            <a:ext cx="8244408"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b="0" i="0" dirty="0">
                <a:solidFill>
                  <a:srgbClr val="495354"/>
                </a:solidFill>
                <a:effectLst/>
                <a:latin typeface="PlutoSansLight"/>
              </a:rPr>
              <a:t> </a:t>
            </a:r>
            <a:r>
              <a:rPr lang="en-GB" b="1" i="0" dirty="0">
                <a:solidFill>
                  <a:srgbClr val="495354"/>
                </a:solidFill>
                <a:effectLst/>
                <a:latin typeface="Book Antiqua" panose="02040602050305030304" pitchFamily="18" charset="0"/>
              </a:rPr>
              <a:t>It is a mixed nerve, meaning that it contains both motor and sensory </a:t>
            </a:r>
            <a:r>
              <a:rPr lang="en-GB" b="1" i="0" dirty="0" err="1">
                <a:solidFill>
                  <a:srgbClr val="495354"/>
                </a:solidFill>
                <a:effectLst/>
                <a:latin typeface="Book Antiqua" panose="02040602050305030304" pitchFamily="18" charset="0"/>
              </a:rPr>
              <a:t>fibers</a:t>
            </a:r>
            <a:r>
              <a:rPr lang="en-GB" b="1" i="0" dirty="0">
                <a:solidFill>
                  <a:srgbClr val="495354"/>
                </a:solidFill>
                <a:effectLst/>
                <a:latin typeface="Book Antiqua" panose="02040602050305030304" pitchFamily="18" charset="0"/>
              </a:rPr>
              <a:t>.</a:t>
            </a:r>
            <a:br>
              <a:rPr lang="en-GB" b="1" i="0" dirty="0">
                <a:solidFill>
                  <a:srgbClr val="495354"/>
                </a:solidFill>
                <a:effectLst/>
                <a:latin typeface="Book Antiqua" panose="02040602050305030304" pitchFamily="18" charset="0"/>
              </a:rPr>
            </a:br>
            <a:r>
              <a:rPr lang="en-GB" b="1" i="0" dirty="0">
                <a:solidFill>
                  <a:srgbClr val="495354"/>
                </a:solidFill>
                <a:effectLst/>
                <a:latin typeface="Book Antiqua" panose="02040602050305030304" pitchFamily="18" charset="0"/>
              </a:rPr>
              <a:t>   It is the only branch of trigeminal nerve that contains motor </a:t>
            </a:r>
            <a:r>
              <a:rPr lang="en-GB" b="1" i="0" dirty="0" err="1">
                <a:solidFill>
                  <a:srgbClr val="495354"/>
                </a:solidFill>
                <a:effectLst/>
                <a:latin typeface="Book Antiqua" panose="02040602050305030304" pitchFamily="18" charset="0"/>
              </a:rPr>
              <a:t>fibers</a:t>
            </a:r>
            <a:r>
              <a:rPr lang="en-GB" b="1" i="0" dirty="0">
                <a:solidFill>
                  <a:srgbClr val="495354"/>
                </a:solidFill>
                <a:effectLst/>
                <a:latin typeface="Book Antiqua" panose="02040602050305030304" pitchFamily="18" charset="0"/>
              </a:rPr>
              <a:t>, while</a:t>
            </a:r>
            <a:br>
              <a:rPr lang="en-GB" b="1" i="0" dirty="0">
                <a:solidFill>
                  <a:srgbClr val="495354"/>
                </a:solidFill>
                <a:effectLst/>
                <a:latin typeface="Book Antiqua" panose="02040602050305030304" pitchFamily="18" charset="0"/>
              </a:rPr>
            </a:br>
            <a:r>
              <a:rPr lang="en-GB" b="1" i="0" dirty="0">
                <a:solidFill>
                  <a:srgbClr val="495354"/>
                </a:solidFill>
                <a:effectLst/>
                <a:latin typeface="Book Antiqua" panose="02040602050305030304" pitchFamily="18" charset="0"/>
              </a:rPr>
              <a:t>   ophthalmic and maxillary nerves are purely sensory (sensitive)</a:t>
            </a:r>
            <a:br>
              <a:rPr lang="en-GB" b="1" i="0" dirty="0">
                <a:solidFill>
                  <a:srgbClr val="495354"/>
                </a:solidFill>
                <a:effectLst/>
                <a:latin typeface="Book Antiqua" panose="02040602050305030304" pitchFamily="18" charset="0"/>
              </a:rPr>
            </a:br>
            <a:endParaRPr lang="en-US" altLang="en-US" sz="800" b="1" dirty="0">
              <a:latin typeface="Book Antiqua" panose="02040602050305030304" pitchFamily="18" charset="0"/>
              <a:cs typeface="Times New Roman" panose="02020603050405020304" pitchFamily="18" charset="0"/>
            </a:endParaRPr>
          </a:p>
          <a:p>
            <a:pPr marL="285750" indent="-285750" eaLnBrk="1" hangingPunct="1">
              <a:buFont typeface="Arial" panose="020B0604020202020204" pitchFamily="34" charset="0"/>
              <a:buChar char="•"/>
            </a:pPr>
            <a:r>
              <a:rPr lang="en-GB" altLang="en-US" b="1" dirty="0">
                <a:latin typeface="Book Antiqua" panose="02040602050305030304" pitchFamily="18" charset="0"/>
                <a:cs typeface="Times New Roman" panose="02020603050405020304" pitchFamily="18" charset="0"/>
              </a:rPr>
              <a:t>Sensory (somatic) branches</a:t>
            </a:r>
            <a:r>
              <a:rPr lang="en-GB" altLang="en-US" dirty="0">
                <a:latin typeface="Book Antiqua" panose="02040602050305030304" pitchFamily="18" charset="0"/>
                <a:cs typeface="Times New Roman" panose="02020603050405020304" pitchFamily="18" charset="0"/>
              </a:rPr>
              <a:t> of this nerve are for:</a:t>
            </a:r>
            <a:br>
              <a:rPr lang="en-US" altLang="en-US"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skin of lower lip, buccal, parotid and</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temporal regions of the face</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 skin of the external ear (auricula, external </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a:t>
            </a:r>
            <a:r>
              <a:rPr lang="en-GB" altLang="en-US" sz="1700" dirty="0" err="1">
                <a:latin typeface="Book Antiqua" panose="02040602050305030304" pitchFamily="18" charset="0"/>
                <a:cs typeface="Times New Roman" panose="02020603050405020304" pitchFamily="18" charset="0"/>
              </a:rPr>
              <a:t>acustic</a:t>
            </a:r>
            <a:r>
              <a:rPr lang="en-GB" altLang="en-US" sz="1700" dirty="0">
                <a:latin typeface="Book Antiqua" panose="02040602050305030304" pitchFamily="18" charset="0"/>
                <a:cs typeface="Times New Roman" panose="02020603050405020304" pitchFamily="18" charset="0"/>
              </a:rPr>
              <a:t> meatus and tympanic membrane)</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a:t>
            </a:r>
            <a:r>
              <a:rPr lang="en-US" altLang="en-US" sz="1700" dirty="0">
                <a:latin typeface="Book Antiqua" panose="02040602050305030304" pitchFamily="18" charset="0"/>
              </a:rPr>
              <a:t>- </a:t>
            </a:r>
            <a:r>
              <a:rPr lang="en-GB" altLang="en-US" sz="1700" dirty="0">
                <a:latin typeface="Book Antiqua" panose="02040602050305030304" pitchFamily="18" charset="0"/>
              </a:rPr>
              <a:t>mucosa of anterior 2/3rds of tongue,</a:t>
            </a:r>
            <a:br>
              <a:rPr lang="en-GB" altLang="en-US" sz="1700" dirty="0">
                <a:latin typeface="Book Antiqua" panose="02040602050305030304" pitchFamily="18" charset="0"/>
              </a:rPr>
            </a:br>
            <a:r>
              <a:rPr lang="en-GB" altLang="en-US" sz="1700" dirty="0">
                <a:latin typeface="Book Antiqua" panose="02040602050305030304" pitchFamily="18" charset="0"/>
              </a:rPr>
              <a:t>        - mucosa of the floor of the mouth</a:t>
            </a:r>
            <a:br>
              <a:rPr lang="en-GB" altLang="en-US" sz="1700" dirty="0">
                <a:latin typeface="Book Antiqua" panose="02040602050305030304" pitchFamily="18" charset="0"/>
              </a:rPr>
            </a:br>
            <a:r>
              <a:rPr lang="en-GB" altLang="en-US" sz="1700" dirty="0">
                <a:latin typeface="Book Antiqua" panose="02040602050305030304" pitchFamily="18" charset="0"/>
              </a:rPr>
              <a:t>        - mucosa of the posterior inferior and </a:t>
            </a:r>
            <a:br>
              <a:rPr lang="en-GB" altLang="en-US" sz="1700" dirty="0">
                <a:latin typeface="Book Antiqua" panose="02040602050305030304" pitchFamily="18" charset="0"/>
              </a:rPr>
            </a:br>
            <a:r>
              <a:rPr lang="en-GB" altLang="en-US" sz="1700" dirty="0">
                <a:latin typeface="Book Antiqua" panose="02040602050305030304" pitchFamily="18" charset="0"/>
              </a:rPr>
              <a:t>          anterior inferior oral vestibule</a:t>
            </a:r>
            <a:br>
              <a:rPr lang="en-GB" altLang="en-US" sz="1700" dirty="0">
                <a:latin typeface="Book Antiqua" panose="02040602050305030304" pitchFamily="18" charset="0"/>
              </a:rPr>
            </a:br>
            <a:r>
              <a:rPr lang="en-GB" altLang="en-US" sz="1700" dirty="0">
                <a:latin typeface="Book Antiqua" panose="02040602050305030304" pitchFamily="18" charset="0"/>
              </a:rPr>
              <a:t>        - teeth of lower jaw</a:t>
            </a:r>
            <a:br>
              <a:rPr lang="en-GB" altLang="en-US" dirty="0">
                <a:latin typeface="Book Antiqua" panose="02040602050305030304" pitchFamily="18" charset="0"/>
              </a:rPr>
            </a:br>
            <a:endParaRPr lang="en-GB" altLang="en-US" sz="800" dirty="0">
              <a:latin typeface="Book Antiqua" panose="02040602050305030304" pitchFamily="18" charset="0"/>
            </a:endParaRPr>
          </a:p>
          <a:p>
            <a:pPr marL="285750" indent="-285750" eaLnBrk="1" hangingPunct="1">
              <a:buFont typeface="Arial" panose="020B0604020202020204" pitchFamily="34" charset="0"/>
              <a:buChar char="•"/>
            </a:pPr>
            <a:r>
              <a:rPr lang="en-GB" altLang="en-US" b="1" dirty="0">
                <a:latin typeface="Book Antiqua" panose="02040602050305030304" pitchFamily="18" charset="0"/>
              </a:rPr>
              <a:t>Supplies motor innervation to:</a:t>
            </a:r>
            <a:br>
              <a:rPr lang="en-GB" altLang="en-US" b="1" dirty="0">
                <a:latin typeface="Book Antiqua" panose="02040602050305030304" pitchFamily="18" charset="0"/>
              </a:rPr>
            </a:br>
            <a:r>
              <a:rPr lang="en-GB" altLang="en-US" dirty="0">
                <a:latin typeface="Book Antiqua" panose="02040602050305030304" pitchFamily="18" charset="0"/>
              </a:rPr>
              <a:t>   </a:t>
            </a:r>
            <a:r>
              <a:rPr lang="en-GB" altLang="en-US" sz="1700" dirty="0">
                <a:latin typeface="Book Antiqua" panose="02040602050305030304" pitchFamily="18" charset="0"/>
              </a:rPr>
              <a:t>-  4 muscles of mastication: - m. temporalis, </a:t>
            </a:r>
            <a:br>
              <a:rPr lang="en-GB" altLang="en-US" sz="1700" dirty="0">
                <a:latin typeface="Book Antiqua" panose="02040602050305030304" pitchFamily="18" charset="0"/>
              </a:rPr>
            </a:br>
            <a:r>
              <a:rPr lang="en-GB" altLang="en-US" sz="1700" dirty="0">
                <a:latin typeface="Book Antiqua" panose="02040602050305030304" pitchFamily="18" charset="0"/>
              </a:rPr>
              <a:t>      m. masseter, m. </a:t>
            </a:r>
            <a:r>
              <a:rPr lang="en-GB" altLang="en-US" sz="1700" dirty="0" err="1">
                <a:latin typeface="Book Antiqua" panose="02040602050305030304" pitchFamily="18" charset="0"/>
              </a:rPr>
              <a:t>pterygoideus</a:t>
            </a:r>
            <a:r>
              <a:rPr lang="en-GB" altLang="en-US" sz="1700" dirty="0">
                <a:latin typeface="Book Antiqua" panose="02040602050305030304" pitchFamily="18" charset="0"/>
              </a:rPr>
              <a:t> lateralis,</a:t>
            </a:r>
            <a:br>
              <a:rPr lang="en-GB" altLang="en-US" sz="1700" dirty="0">
                <a:latin typeface="Book Antiqua" panose="02040602050305030304" pitchFamily="18" charset="0"/>
              </a:rPr>
            </a:br>
            <a:r>
              <a:rPr lang="en-GB" altLang="en-US" sz="1700" dirty="0">
                <a:latin typeface="Book Antiqua" panose="02040602050305030304" pitchFamily="18" charset="0"/>
              </a:rPr>
              <a:t>      m. </a:t>
            </a:r>
            <a:r>
              <a:rPr lang="en-GB" altLang="en-US" sz="1700" dirty="0" err="1">
                <a:latin typeface="Book Antiqua" panose="02040602050305030304" pitchFamily="18" charset="0"/>
              </a:rPr>
              <a:t>pterygoideus</a:t>
            </a:r>
            <a:r>
              <a:rPr lang="en-GB" altLang="en-US" sz="1700" dirty="0">
                <a:latin typeface="Book Antiqua" panose="02040602050305030304" pitchFamily="18" charset="0"/>
              </a:rPr>
              <a:t> medialis</a:t>
            </a:r>
            <a:br>
              <a:rPr lang="en-GB" altLang="en-US" sz="1700" dirty="0">
                <a:latin typeface="Book Antiqua" panose="02040602050305030304" pitchFamily="18" charset="0"/>
              </a:rPr>
            </a:br>
            <a:r>
              <a:rPr lang="en-GB" altLang="en-US" sz="1700" dirty="0">
                <a:latin typeface="Book Antiqua" panose="02040602050305030304" pitchFamily="18" charset="0"/>
              </a:rPr>
              <a:t>   - anterior belly of digastric muscle</a:t>
            </a:r>
            <a:br>
              <a:rPr lang="en-GB" altLang="en-US" sz="1700" dirty="0">
                <a:latin typeface="Book Antiqua" panose="02040602050305030304" pitchFamily="18" charset="0"/>
              </a:rPr>
            </a:br>
            <a:r>
              <a:rPr lang="en-GB" altLang="en-US" sz="1700" dirty="0">
                <a:latin typeface="Book Antiqua" panose="02040602050305030304" pitchFamily="18" charset="0"/>
              </a:rPr>
              <a:t>      (venter anterior of m. digastricus)</a:t>
            </a:r>
            <a:br>
              <a:rPr lang="en-GB" altLang="en-US" sz="1700" dirty="0">
                <a:latin typeface="Book Antiqua" panose="02040602050305030304" pitchFamily="18" charset="0"/>
              </a:rPr>
            </a:br>
            <a:r>
              <a:rPr lang="en-GB" altLang="en-US" sz="1700" dirty="0">
                <a:latin typeface="Book Antiqua" panose="02040602050305030304" pitchFamily="18" charset="0"/>
              </a:rPr>
              <a:t>   - mylohyoid muscle (m. </a:t>
            </a:r>
            <a:r>
              <a:rPr lang="en-GB" altLang="en-US" sz="1700" dirty="0" err="1">
                <a:latin typeface="Book Antiqua" panose="02040602050305030304" pitchFamily="18" charset="0"/>
              </a:rPr>
              <a:t>mylohyoideus</a:t>
            </a:r>
            <a:r>
              <a:rPr lang="en-GB" altLang="en-US" sz="1700" dirty="0">
                <a:latin typeface="Book Antiqua" panose="02040602050305030304" pitchFamily="18" charset="0"/>
              </a:rPr>
              <a:t>)</a:t>
            </a:r>
            <a:br>
              <a:rPr lang="en-GB" altLang="en-US" sz="1700" dirty="0">
                <a:latin typeface="Book Antiqua" panose="02040602050305030304" pitchFamily="18" charset="0"/>
              </a:rPr>
            </a:br>
            <a:r>
              <a:rPr lang="en-GB" altLang="en-US" sz="1700" dirty="0">
                <a:latin typeface="Book Antiqua" panose="02040602050305030304" pitchFamily="18" charset="0"/>
              </a:rPr>
              <a:t>   - m. tensor </a:t>
            </a:r>
            <a:r>
              <a:rPr lang="en-GB" altLang="en-US" sz="1700" dirty="0" err="1">
                <a:latin typeface="Book Antiqua" panose="02040602050305030304" pitchFamily="18" charset="0"/>
              </a:rPr>
              <a:t>veli</a:t>
            </a:r>
            <a:r>
              <a:rPr lang="en-GB" altLang="en-US" sz="1700" dirty="0">
                <a:latin typeface="Book Antiqua" panose="02040602050305030304" pitchFamily="18" charset="0"/>
              </a:rPr>
              <a:t> palatini</a:t>
            </a:r>
            <a:br>
              <a:rPr lang="en-GB" altLang="en-US" sz="1700" dirty="0">
                <a:latin typeface="Book Antiqua" panose="02040602050305030304" pitchFamily="18" charset="0"/>
              </a:rPr>
            </a:br>
            <a:r>
              <a:rPr lang="en-GB" altLang="en-US" sz="1700" dirty="0">
                <a:latin typeface="Book Antiqua" panose="02040602050305030304" pitchFamily="18" charset="0"/>
              </a:rPr>
              <a:t>   - m. tensor tympani</a:t>
            </a:r>
            <a:endParaRPr lang="en-US" altLang="en-US" sz="1700" dirty="0">
              <a:latin typeface="Book Antiqua" panose="02040602050305030304" pitchFamily="18" charset="0"/>
            </a:endParaRPr>
          </a:p>
        </p:txBody>
      </p:sp>
      <p:cxnSp>
        <p:nvCxnSpPr>
          <p:cNvPr id="27653" name="Straight Connector 20"/>
          <p:cNvCxnSpPr>
            <a:cxnSpLocks noChangeShapeType="1"/>
          </p:cNvCxnSpPr>
          <p:nvPr/>
        </p:nvCxnSpPr>
        <p:spPr bwMode="auto">
          <a:xfrm>
            <a:off x="7972556" y="3861048"/>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3" name="Title 1">
            <a:extLst>
              <a:ext uri="{FF2B5EF4-FFF2-40B4-BE49-F238E27FC236}">
                <a16:creationId xmlns:a16="http://schemas.microsoft.com/office/drawing/2014/main" id="{EED63970-DF40-5DA2-99FD-537F8D3F9B9B}"/>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29118713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2">
            <a:extLst>
              <a:ext uri="{28A0092B-C50C-407E-A947-70E740481C1C}">
                <a14:useLocalDpi xmlns:a14="http://schemas.microsoft.com/office/drawing/2010/main" val="0"/>
              </a:ext>
            </a:extLst>
          </a:blip>
          <a:srcRect l="17181" t="18848" r="15541" b="12300"/>
          <a:stretch>
            <a:fillRect/>
          </a:stretch>
        </p:blipFill>
        <p:spPr bwMode="auto">
          <a:xfrm>
            <a:off x="4386263" y="2143125"/>
            <a:ext cx="4757737"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Rectangle 12"/>
          <p:cNvSpPr>
            <a:spLocks noChangeArrowheads="1"/>
          </p:cNvSpPr>
          <p:nvPr/>
        </p:nvSpPr>
        <p:spPr bwMode="auto">
          <a:xfrm>
            <a:off x="0" y="943779"/>
            <a:ext cx="867645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GB" altLang="en-US" b="1" u="sng" dirty="0">
                <a:latin typeface="Book Antiqua" panose="02040602050305030304" pitchFamily="18" charset="0"/>
                <a:cs typeface="Times New Roman" panose="02020603050405020304" pitchFamily="18" charset="0"/>
              </a:rPr>
              <a:t>The sensory part </a:t>
            </a:r>
            <a:r>
              <a:rPr lang="en-GB" altLang="en-US" dirty="0">
                <a:latin typeface="Book Antiqua" panose="02040602050305030304" pitchFamily="18" charset="0"/>
                <a:cs typeface="Times New Roman" panose="02020603050405020304" pitchFamily="18" charset="0"/>
              </a:rPr>
              <a:t>of this nerve can be seen exiting from trigeminal ganglion</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lateral to maxillary nerve</a:t>
            </a:r>
            <a:endParaRPr lang="en-US" altLang="en-US"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Immediately after its origin, it is accompanied by the </a:t>
            </a:r>
            <a:r>
              <a:rPr lang="en-GB" altLang="en-US" b="1" u="sng" dirty="0">
                <a:latin typeface="Book Antiqua" panose="02040602050305030304" pitchFamily="18" charset="0"/>
                <a:cs typeface="Times New Roman" panose="02020603050405020304" pitchFamily="18" charset="0"/>
              </a:rPr>
              <a:t>motor root of trigeminal</a:t>
            </a:r>
            <a:br>
              <a:rPr lang="en-GB" altLang="en-US" b="1" u="sng" dirty="0">
                <a:latin typeface="Book Antiqua" panose="02040602050305030304" pitchFamily="18" charset="0"/>
                <a:cs typeface="Times New Roman" panose="02020603050405020304" pitchFamily="18" charset="0"/>
              </a:rPr>
            </a:br>
            <a:r>
              <a:rPr lang="en-GB" altLang="en-US" b="1" dirty="0">
                <a:latin typeface="Book Antiqua" panose="02040602050305030304" pitchFamily="18" charset="0"/>
                <a:cs typeface="Times New Roman" panose="02020603050405020304" pitchFamily="18" charset="0"/>
              </a:rPr>
              <a:t>   </a:t>
            </a:r>
            <a:r>
              <a:rPr lang="en-GB" altLang="en-US" b="1" u="sng" dirty="0">
                <a:latin typeface="Book Antiqua" panose="02040602050305030304" pitchFamily="18" charset="0"/>
                <a:cs typeface="Times New Roman" panose="02020603050405020304" pitchFamily="18" charset="0"/>
              </a:rPr>
              <a:t>nerve</a:t>
            </a:r>
            <a:r>
              <a:rPr lang="en-GB" altLang="en-US" dirty="0">
                <a:latin typeface="Book Antiqua" panose="02040602050305030304" pitchFamily="18" charset="0"/>
                <a:cs typeface="Times New Roman" panose="02020603050405020304" pitchFamily="18" charset="0"/>
              </a:rPr>
              <a:t> that pass just below to ganglion </a:t>
            </a:r>
            <a:r>
              <a:rPr lang="en-GB" altLang="en-US" dirty="0" err="1">
                <a:latin typeface="Book Antiqua" panose="02040602050305030304" pitchFamily="18" charset="0"/>
                <a:cs typeface="Times New Roman" panose="02020603050405020304" pitchFamily="18" charset="0"/>
              </a:rPr>
              <a:t>trigeminale</a:t>
            </a:r>
            <a:endParaRPr lang="en-GB" altLang="en-US" dirty="0">
              <a:latin typeface="Book Antiqua" panose="02040602050305030304" pitchFamily="18" charset="0"/>
              <a:cs typeface="Times New Roman" panose="02020603050405020304" pitchFamily="18" charset="0"/>
            </a:endParaRP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The sensory part of this nerve then unites</a:t>
            </a:r>
            <a:br>
              <a:rPr lang="en-US" altLang="en-US" b="1"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   with the motor root of trigeminal nerve </a:t>
            </a:r>
            <a:br>
              <a:rPr lang="en-US" altLang="en-US" b="1"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   and the mandibular nerve is formed</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r>
              <a:rPr lang="pl-PL"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Mandibular nerve exit middle cranial fossa</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through </a:t>
            </a:r>
            <a:r>
              <a:rPr lang="en-US" altLang="en-US" dirty="0">
                <a:latin typeface="Book Antiqua" panose="02040602050305030304" pitchFamily="18" charset="0"/>
                <a:cs typeface="Times New Roman" panose="02020603050405020304" pitchFamily="18" charset="0"/>
              </a:rPr>
              <a:t>foramen </a:t>
            </a:r>
            <a:r>
              <a:rPr lang="en-US" altLang="en-US" dirty="0" err="1">
                <a:latin typeface="Book Antiqua" panose="02040602050305030304" pitchFamily="18" charset="0"/>
                <a:cs typeface="Times New Roman" panose="02020603050405020304" pitchFamily="18" charset="0"/>
              </a:rPr>
              <a:t>ovale</a:t>
            </a:r>
            <a:r>
              <a:rPr lang="en-US" altLang="en-US" dirty="0">
                <a:latin typeface="Book Antiqua" panose="02040602050305030304" pitchFamily="18" charset="0"/>
                <a:cs typeface="Times New Roman" panose="02020603050405020304" pitchFamily="18" charset="0"/>
              </a:rPr>
              <a:t> of sphenoid bone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and enters fossa </a:t>
            </a:r>
            <a:r>
              <a:rPr lang="en-US" altLang="en-US" dirty="0" err="1">
                <a:latin typeface="Book Antiqua" panose="02040602050305030304" pitchFamily="18" charset="0"/>
                <a:cs typeface="Times New Roman" panose="02020603050405020304" pitchFamily="18" charset="0"/>
              </a:rPr>
              <a:t>infratemporalis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runs inferiorly, behind the lateral pterygoid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muscle and gives rise to terminal branches.</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b="0" i="0" dirty="0">
                <a:solidFill>
                  <a:srgbClr val="0D0D0D"/>
                </a:solidFill>
                <a:effectLst/>
                <a:latin typeface="Book Antiqua" panose="02040602050305030304" pitchFamily="18" charset="0"/>
              </a:rPr>
              <a:t>On the inner side of the n. </a:t>
            </a:r>
            <a:r>
              <a:rPr lang="en-GB" b="0" i="0" dirty="0" err="1">
                <a:solidFill>
                  <a:srgbClr val="0D0D0D"/>
                </a:solidFill>
                <a:effectLst/>
                <a:latin typeface="Book Antiqua" panose="02040602050305030304" pitchFamily="18" charset="0"/>
              </a:rPr>
              <a:t>mandibularis</a:t>
            </a:r>
            <a:r>
              <a:rPr lang="en-GB" b="0" i="0" dirty="0">
                <a:solidFill>
                  <a:srgbClr val="0D0D0D"/>
                </a:solidFill>
                <a:effectLst/>
                <a:latin typeface="Book Antiqua" panose="02040602050305030304" pitchFamily="18" charset="0"/>
              </a:rPr>
              <a:t>,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immediately below the foramen </a:t>
            </a:r>
            <a:r>
              <a:rPr lang="en-GB" b="0" i="0" dirty="0" err="1">
                <a:solidFill>
                  <a:srgbClr val="0D0D0D"/>
                </a:solidFill>
                <a:effectLst/>
                <a:latin typeface="Book Antiqua" panose="02040602050305030304" pitchFamily="18" charset="0"/>
              </a:rPr>
              <a:t>ovale</a:t>
            </a:r>
            <a:r>
              <a:rPr lang="en-GB" b="0" i="0" dirty="0">
                <a:solidFill>
                  <a:srgbClr val="0D0D0D"/>
                </a:solidFill>
                <a:effectLst/>
                <a:latin typeface="Book Antiqua" panose="02040602050305030304" pitchFamily="18" charset="0"/>
              </a:rPr>
              <a:t>,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there is </a:t>
            </a:r>
            <a:r>
              <a:rPr lang="en-GB" b="0" i="0" dirty="0" err="1">
                <a:solidFill>
                  <a:srgbClr val="0D0D0D"/>
                </a:solidFill>
                <a:effectLst/>
                <a:latin typeface="Book Antiqua" panose="02040602050305030304" pitchFamily="18" charset="0"/>
              </a:rPr>
              <a:t>otic</a:t>
            </a:r>
            <a:r>
              <a:rPr lang="en-GB" b="0" i="0" dirty="0">
                <a:solidFill>
                  <a:srgbClr val="0D0D0D"/>
                </a:solidFill>
                <a:effectLst/>
                <a:latin typeface="Book Antiqua" panose="02040602050305030304" pitchFamily="18" charset="0"/>
              </a:rPr>
              <a:t> ganglion (ganglion </a:t>
            </a:r>
            <a:r>
              <a:rPr lang="en-GB" b="0" i="0" dirty="0" err="1">
                <a:solidFill>
                  <a:srgbClr val="0D0D0D"/>
                </a:solidFill>
                <a:effectLst/>
                <a:latin typeface="Book Antiqua" panose="02040602050305030304" pitchFamily="18" charset="0"/>
              </a:rPr>
              <a:t>oticum</a:t>
            </a:r>
            <a:r>
              <a:rPr lang="en-GB" b="0" i="0" dirty="0">
                <a:solidFill>
                  <a:srgbClr val="0D0D0D"/>
                </a:solidFill>
                <a:effectLst/>
                <a:latin typeface="Book Antiqua" panose="02040602050305030304" pitchFamily="18" charset="0"/>
              </a:rPr>
              <a:t>)</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located. It is one of the parasympathetic</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ganglia closely associated with mandibular nerve.</a:t>
            </a:r>
            <a:endParaRPr lang="en-US" altLang="en-US" dirty="0">
              <a:latin typeface="Book Antiqua" panose="02040602050305030304" pitchFamily="18" charset="0"/>
              <a:cs typeface="Times New Roman" panose="02020603050405020304" pitchFamily="18" charset="0"/>
            </a:endParaRPr>
          </a:p>
        </p:txBody>
      </p:sp>
      <p:sp>
        <p:nvSpPr>
          <p:cNvPr id="35845" name="Rounded Rectangle 6"/>
          <p:cNvSpPr>
            <a:spLocks noChangeArrowheads="1"/>
          </p:cNvSpPr>
          <p:nvPr/>
        </p:nvSpPr>
        <p:spPr bwMode="auto">
          <a:xfrm>
            <a:off x="5000625" y="2714625"/>
            <a:ext cx="57150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6ACA9AE0-B1F9-C267-FDC3-6919C662C46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12"/>
          <p:cNvSpPr>
            <a:spLocks noChangeArrowheads="1"/>
          </p:cNvSpPr>
          <p:nvPr/>
        </p:nvSpPr>
        <p:spPr bwMode="auto">
          <a:xfrm>
            <a:off x="35719" y="889793"/>
            <a:ext cx="807243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Side branch</a:t>
            </a:r>
            <a:r>
              <a:rPr lang="en-US" altLang="en-US" b="1"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meningeal branch (r. </a:t>
            </a:r>
            <a:r>
              <a:rPr lang="en-US" altLang="en-US" dirty="0" err="1">
                <a:latin typeface="Book Antiqua" panose="02040602050305030304" pitchFamily="18" charset="0"/>
                <a:cs typeface="Times New Roman" panose="02020603050405020304" pitchFamily="18" charset="0"/>
              </a:rPr>
              <a:t>meningeus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r>
              <a:rPr lang="en-US" altLang="en-US" b="1"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Terminal branches</a:t>
            </a:r>
            <a:r>
              <a:rPr lang="en-US" altLang="en-US" b="1" dirty="0">
                <a:latin typeface="Book Antiqua" panose="02040602050305030304" pitchFamily="18" charset="0"/>
                <a:cs typeface="Times New Roman" panose="02020603050405020304" pitchFamily="18" charset="0"/>
              </a:rPr>
              <a:t>:</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1º </a:t>
            </a:r>
            <a:r>
              <a:rPr lang="en-GB" altLang="en-US" dirty="0">
                <a:latin typeface="Book Antiqua" panose="02040602050305030304" pitchFamily="18" charset="0"/>
                <a:cs typeface="Times New Roman" panose="02020603050405020304" pitchFamily="18" charset="0"/>
              </a:rPr>
              <a:t>Anterior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 deep temporal nerves (</a:t>
            </a:r>
            <a:r>
              <a:rPr lang="en-US" altLang="en-US" dirty="0" err="1">
                <a:latin typeface="Book Antiqua" panose="02040602050305030304" pitchFamily="18" charset="0"/>
                <a:cs typeface="Times New Roman" panose="02020603050405020304" pitchFamily="18" charset="0"/>
              </a:rPr>
              <a:t>nn</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temporales</a:t>
            </a:r>
            <a:r>
              <a:rPr lang="en-US" altLang="en-US" dirty="0">
                <a:latin typeface="Book Antiqua" panose="02040602050305030304" pitchFamily="18" charset="0"/>
                <a:cs typeface="Times New Roman" panose="02020603050405020304" pitchFamily="18" charset="0"/>
              </a:rPr>
              <a:t> profundi)</a:t>
            </a:r>
          </a:p>
          <a:p>
            <a:pPr eaLnBrk="1" hangingPunct="1"/>
            <a:r>
              <a:rPr lang="en-US" altLang="en-US" dirty="0">
                <a:latin typeface="Book Antiqua" panose="02040602050305030304" pitchFamily="18" charset="0"/>
                <a:cs typeface="Times New Roman" panose="02020603050405020304" pitchFamily="18" charset="0"/>
              </a:rPr>
              <a:t>    b) n. </a:t>
            </a:r>
            <a:r>
              <a:rPr lang="en-US" altLang="en-US" dirty="0" err="1">
                <a:latin typeface="Book Antiqua" panose="02040602050305030304" pitchFamily="18" charset="0"/>
                <a:cs typeface="Times New Roman" panose="02020603050405020304" pitchFamily="18" charset="0"/>
              </a:rPr>
              <a:t>pterygoideus</a:t>
            </a:r>
            <a:r>
              <a:rPr lang="en-US" altLang="en-US" dirty="0">
                <a:latin typeface="Book Antiqua" panose="02040602050305030304" pitchFamily="18" charset="0"/>
                <a:cs typeface="Times New Roman" panose="02020603050405020304" pitchFamily="18" charset="0"/>
              </a:rPr>
              <a:t> lateralis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buccal nerve (n. </a:t>
            </a:r>
            <a:r>
              <a:rPr lang="en-US" altLang="en-US" dirty="0" err="1">
                <a:latin typeface="Book Antiqua" panose="02040602050305030304" pitchFamily="18" charset="0"/>
                <a:cs typeface="Times New Roman" panose="02020603050405020304" pitchFamily="18" charset="0"/>
              </a:rPr>
              <a:t>bucalis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d</a:t>
            </a:r>
            <a:r>
              <a:rPr lang="en-US" altLang="en-US" dirty="0">
                <a:latin typeface="Book Antiqua" panose="02040602050305030304" pitchFamily="18" charset="0"/>
                <a:cs typeface="Times New Roman" panose="02020603050405020304" pitchFamily="18" charset="0"/>
              </a:rPr>
              <a:t>) masseteric nerve (n. </a:t>
            </a:r>
            <a:r>
              <a:rPr lang="en-US" altLang="en-US" dirty="0" err="1">
                <a:latin typeface="Book Antiqua" panose="02040602050305030304" pitchFamily="18" charset="0"/>
                <a:cs typeface="Times New Roman" panose="02020603050405020304" pitchFamily="18" charset="0"/>
              </a:rPr>
              <a:t>massetericus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2º </a:t>
            </a:r>
            <a:r>
              <a:rPr lang="en-GB" altLang="en-US" dirty="0">
                <a:latin typeface="Book Antiqua" panose="02040602050305030304" pitchFamily="18" charset="0"/>
                <a:cs typeface="Times New Roman" panose="02020603050405020304" pitchFamily="18" charset="0"/>
              </a:rPr>
              <a:t>Posterior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 n. </a:t>
            </a:r>
            <a:r>
              <a:rPr lang="en-US" altLang="en-US" dirty="0" err="1">
                <a:latin typeface="Book Antiqua" panose="02040602050305030304" pitchFamily="18" charset="0"/>
                <a:cs typeface="Times New Roman" panose="02020603050405020304" pitchFamily="18" charset="0"/>
              </a:rPr>
              <a:t>pterygoideus</a:t>
            </a:r>
            <a:r>
              <a:rPr lang="en-US" altLang="en-US" dirty="0">
                <a:latin typeface="Book Antiqua" panose="02040602050305030304" pitchFamily="18" charset="0"/>
                <a:cs typeface="Times New Roman" panose="02020603050405020304" pitchFamily="18" charset="0"/>
              </a:rPr>
              <a:t> medialis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b</a:t>
            </a:r>
            <a:r>
              <a:rPr lang="en-US" altLang="en-US" dirty="0">
                <a:latin typeface="Book Antiqua" panose="02040602050305030304" pitchFamily="18" charset="0"/>
                <a:cs typeface="Times New Roman" panose="02020603050405020304" pitchFamily="18" charset="0"/>
              </a:rPr>
              <a:t>) n. </a:t>
            </a:r>
            <a:r>
              <a:rPr lang="en-US" altLang="en-US" dirty="0" err="1">
                <a:latin typeface="Book Antiqua" panose="02040602050305030304" pitchFamily="18" charset="0"/>
                <a:cs typeface="Times New Roman" panose="02020603050405020304" pitchFamily="18" charset="0"/>
              </a:rPr>
              <a:t>tensoris</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veli</a:t>
            </a:r>
            <a:r>
              <a:rPr lang="en-US" altLang="en-US" dirty="0">
                <a:latin typeface="Book Antiqua" panose="02040602050305030304" pitchFamily="18" charset="0"/>
                <a:cs typeface="Times New Roman" panose="02020603050405020304" pitchFamily="18" charset="0"/>
              </a:rPr>
              <a:t> palatini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c</a:t>
            </a:r>
            <a:r>
              <a:rPr lang="en-US" altLang="en-US" dirty="0">
                <a:latin typeface="Book Antiqua" panose="02040602050305030304" pitchFamily="18" charset="0"/>
                <a:cs typeface="Times New Roman" panose="02020603050405020304" pitchFamily="18" charset="0"/>
              </a:rPr>
              <a:t>) n. </a:t>
            </a:r>
            <a:r>
              <a:rPr lang="en-US" altLang="en-US" dirty="0" err="1">
                <a:latin typeface="Book Antiqua" panose="02040602050305030304" pitchFamily="18" charset="0"/>
                <a:cs typeface="Times New Roman" panose="02020603050405020304" pitchFamily="18" charset="0"/>
              </a:rPr>
              <a:t>tensoris</a:t>
            </a:r>
            <a:r>
              <a:rPr lang="en-US" altLang="en-US" dirty="0">
                <a:latin typeface="Book Antiqua" panose="02040602050305030304" pitchFamily="18" charset="0"/>
                <a:cs typeface="Times New Roman" panose="02020603050405020304" pitchFamily="18" charset="0"/>
              </a:rPr>
              <a:t> tympani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d</a:t>
            </a:r>
            <a:r>
              <a:rPr lang="en-US" altLang="en-US" dirty="0">
                <a:latin typeface="Book Antiqua" panose="02040602050305030304" pitchFamily="18" charset="0"/>
                <a:cs typeface="Times New Roman" panose="02020603050405020304" pitchFamily="18" charset="0"/>
              </a:rPr>
              <a:t>) auriculotemporal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 </a:t>
            </a:r>
            <a:r>
              <a:rPr lang="en-US" altLang="en-US" dirty="0" err="1">
                <a:latin typeface="Book Antiqua" panose="02040602050305030304" pitchFamily="18" charset="0"/>
                <a:cs typeface="Times New Roman" panose="02020603050405020304" pitchFamily="18" charset="0"/>
              </a:rPr>
              <a:t>auriculotemporalis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e</a:t>
            </a:r>
            <a:r>
              <a:rPr lang="en-US" altLang="en-US" dirty="0">
                <a:latin typeface="Book Antiqua" panose="02040602050305030304" pitchFamily="18" charset="0"/>
                <a:cs typeface="Times New Roman" panose="02020603050405020304" pitchFamily="18" charset="0"/>
              </a:rPr>
              <a:t>) inferior alveolar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 alveolaris inferior)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f</a:t>
            </a:r>
            <a:r>
              <a:rPr lang="en-US" altLang="en-US" dirty="0">
                <a:latin typeface="Book Antiqua" panose="02040602050305030304" pitchFamily="18" charset="0"/>
                <a:cs typeface="Times New Roman" panose="02020603050405020304" pitchFamily="18" charset="0"/>
              </a:rPr>
              <a:t>) lingual nerve (n. lingualis)</a:t>
            </a:r>
          </a:p>
        </p:txBody>
      </p:sp>
      <p:sp>
        <p:nvSpPr>
          <p:cNvPr id="2" name="Title 1">
            <a:extLst>
              <a:ext uri="{FF2B5EF4-FFF2-40B4-BE49-F238E27FC236}">
                <a16:creationId xmlns:a16="http://schemas.microsoft.com/office/drawing/2014/main" id="{A234B032-5D9B-DC91-E45E-A964BDB371AF}"/>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4" name="Picture 3">
            <a:extLst>
              <a:ext uri="{FF2B5EF4-FFF2-40B4-BE49-F238E27FC236}">
                <a16:creationId xmlns:a16="http://schemas.microsoft.com/office/drawing/2014/main" id="{59E1F240-C39D-C170-1210-F039D4358133}"/>
              </a:ext>
            </a:extLst>
          </p:cNvPr>
          <p:cNvPicPr>
            <a:picLocks noChangeAspect="1"/>
          </p:cNvPicPr>
          <p:nvPr/>
        </p:nvPicPr>
        <p:blipFill>
          <a:blip r:embed="rId2"/>
          <a:stretch>
            <a:fillRect/>
          </a:stretch>
        </p:blipFill>
        <p:spPr>
          <a:xfrm>
            <a:off x="3635896" y="3672484"/>
            <a:ext cx="5318879" cy="307681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a:extLst>
              <a:ext uri="{28A0092B-C50C-407E-A947-70E740481C1C}">
                <a14:useLocalDpi xmlns:a14="http://schemas.microsoft.com/office/drawing/2010/main" val="0"/>
              </a:ext>
            </a:extLst>
          </a:blip>
          <a:srcRect l="19922" t="16113" r="30273" b="7388"/>
          <a:stretch>
            <a:fillRect/>
          </a:stretch>
        </p:blipFill>
        <p:spPr bwMode="auto">
          <a:xfrm>
            <a:off x="2000250" y="428625"/>
            <a:ext cx="4857750" cy="596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699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2" name="Picture 5"/>
          <p:cNvPicPr>
            <a:picLocks noChangeArrowheads="1"/>
          </p:cNvPicPr>
          <p:nvPr/>
        </p:nvPicPr>
        <p:blipFill>
          <a:blip r:embed="rId2">
            <a:extLst>
              <a:ext uri="{28A0092B-C50C-407E-A947-70E740481C1C}">
                <a14:useLocalDpi xmlns:a14="http://schemas.microsoft.com/office/drawing/2010/main" val="0"/>
              </a:ext>
            </a:extLst>
          </a:blip>
          <a:srcRect l="18652" t="9161" r="18806" b="14108"/>
          <a:stretch>
            <a:fillRect/>
          </a:stretch>
        </p:blipFill>
        <p:spPr bwMode="auto">
          <a:xfrm>
            <a:off x="5178425" y="923926"/>
            <a:ext cx="39655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12"/>
          <p:cNvSpPr>
            <a:spLocks noChangeArrowheads="1"/>
          </p:cNvSpPr>
          <p:nvPr/>
        </p:nvSpPr>
        <p:spPr bwMode="auto">
          <a:xfrm>
            <a:off x="179512" y="671512"/>
            <a:ext cx="8072437"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Terminal branches:</a:t>
            </a:r>
            <a:br>
              <a:rPr lang="en-US" altLang="en-US" b="1"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1º </a:t>
            </a:r>
            <a:r>
              <a:rPr lang="en-GB" altLang="en-US" b="1" dirty="0">
                <a:latin typeface="Book Antiqua" panose="02040602050305030304" pitchFamily="18" charset="0"/>
                <a:cs typeface="Times New Roman" panose="02020603050405020304" pitchFamily="18" charset="0"/>
              </a:rPr>
              <a:t>Anterior</a:t>
            </a:r>
            <a:r>
              <a:rPr lang="en-US" altLang="en-US" b="1" dirty="0">
                <a:latin typeface="Book Antiqua" panose="02040602050305030304" pitchFamily="18" charset="0"/>
                <a:cs typeface="Times New Roman" panose="02020603050405020304" pitchFamily="18" charset="0"/>
              </a:rPr>
              <a:t> </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a) deep temporal nerves (</a:t>
            </a:r>
            <a:r>
              <a:rPr lang="en-US" altLang="en-US" b="1" dirty="0" err="1">
                <a:latin typeface="Book Antiqua" panose="02040602050305030304" pitchFamily="18" charset="0"/>
                <a:cs typeface="Times New Roman" panose="02020603050405020304" pitchFamily="18" charset="0"/>
              </a:rPr>
              <a:t>nn</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temporales</a:t>
            </a:r>
            <a:r>
              <a:rPr lang="en-US" altLang="en-US" b="1" dirty="0">
                <a:latin typeface="Book Antiqua" panose="02040602050305030304" pitchFamily="18" charset="0"/>
                <a:cs typeface="Times New Roman" panose="02020603050405020304" pitchFamily="18" charset="0"/>
              </a:rPr>
              <a:t> profundi)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branches for </a:t>
            </a:r>
            <a:r>
              <a:rPr lang="en-US" altLang="en-US" dirty="0">
                <a:latin typeface="Book Antiqua" panose="02040602050305030304" pitchFamily="18" charset="0"/>
                <a:cs typeface="Times New Roman" panose="02020603050405020304" pitchFamily="18" charset="0"/>
              </a:rPr>
              <a:t>m. temporalis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p>
          <a:p>
            <a:pPr eaLnBrk="1" hangingPunct="1"/>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b) m. </a:t>
            </a:r>
            <a:r>
              <a:rPr lang="en-US" altLang="en-US" b="1" dirty="0" err="1">
                <a:latin typeface="Book Antiqua" panose="02040602050305030304" pitchFamily="18" charset="0"/>
                <a:cs typeface="Times New Roman" panose="02020603050405020304" pitchFamily="18" charset="0"/>
              </a:rPr>
              <a:t>pterygoideus</a:t>
            </a:r>
            <a:r>
              <a:rPr lang="en-US" altLang="en-US" b="1" dirty="0">
                <a:latin typeface="Book Antiqua" panose="02040602050305030304" pitchFamily="18" charset="0"/>
                <a:cs typeface="Times New Roman" panose="02020603050405020304" pitchFamily="18" charset="0"/>
              </a:rPr>
              <a:t> lateralis</a:t>
            </a:r>
          </a:p>
          <a:p>
            <a:pPr eaLnBrk="1" hangingPunct="1"/>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branch for </a:t>
            </a:r>
            <a:r>
              <a:rPr lang="en-US" altLang="en-US" dirty="0">
                <a:latin typeface="Book Antiqua" panose="02040602050305030304" pitchFamily="18" charset="0"/>
                <a:cs typeface="Times New Roman" panose="02020603050405020304" pitchFamily="18" charset="0"/>
              </a:rPr>
              <a:t>m. </a:t>
            </a:r>
            <a:r>
              <a:rPr lang="en-US" altLang="en-US" dirty="0" err="1">
                <a:latin typeface="Book Antiqua" panose="02040602050305030304" pitchFamily="18" charset="0"/>
                <a:cs typeface="Times New Roman" panose="02020603050405020304" pitchFamily="18" charset="0"/>
              </a:rPr>
              <a:t>pterygoideus</a:t>
            </a:r>
            <a:r>
              <a:rPr lang="en-US" altLang="en-US" dirty="0">
                <a:latin typeface="Book Antiqua" panose="02040602050305030304" pitchFamily="18" charset="0"/>
                <a:cs typeface="Times New Roman" panose="02020603050405020304" pitchFamily="18" charset="0"/>
              </a:rPr>
              <a:t> lateralis</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c</a:t>
            </a:r>
            <a:r>
              <a:rPr lang="en-US" altLang="en-US" b="1" dirty="0">
                <a:latin typeface="Book Antiqua" panose="02040602050305030304" pitchFamily="18" charset="0"/>
                <a:cs typeface="Times New Roman" panose="02020603050405020304" pitchFamily="18" charset="0"/>
              </a:rPr>
              <a:t>) buccal nerve (n. </a:t>
            </a:r>
            <a:r>
              <a:rPr lang="en-US" altLang="en-US" b="1" dirty="0" err="1">
                <a:latin typeface="Book Antiqua" panose="02040602050305030304" pitchFamily="18" charset="0"/>
                <a:cs typeface="Times New Roman" panose="02020603050405020304" pitchFamily="18" charset="0"/>
              </a:rPr>
              <a:t>bucalis</a:t>
            </a:r>
            <a:r>
              <a:rPr lang="en-US" altLang="en-US" b="1"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sensory (sensitive) branch for </a:t>
            </a:r>
            <a:r>
              <a:rPr lang="en-GB" dirty="0">
                <a:latin typeface="Book Antiqua" panose="02040602050305030304" pitchFamily="18" charset="0"/>
              </a:rPr>
              <a:t>the skin of </a:t>
            </a:r>
            <a:br>
              <a:rPr lang="en-GB" dirty="0">
                <a:latin typeface="Book Antiqua" panose="02040602050305030304" pitchFamily="18" charset="0"/>
              </a:rPr>
            </a:br>
            <a:r>
              <a:rPr lang="en-GB" dirty="0">
                <a:latin typeface="Book Antiqua" panose="02040602050305030304" pitchFamily="18" charset="0"/>
              </a:rPr>
              <a:t>          the cheek and buccal mucosa and posterior</a:t>
            </a:r>
            <a:br>
              <a:rPr lang="en-GB" dirty="0">
                <a:latin typeface="Book Antiqua" panose="02040602050305030304" pitchFamily="18" charset="0"/>
              </a:rPr>
            </a:br>
            <a:r>
              <a:rPr lang="en-GB" dirty="0">
                <a:latin typeface="Book Antiqua" panose="02040602050305030304" pitchFamily="18" charset="0"/>
              </a:rPr>
              <a:t>          </a:t>
            </a:r>
            <a:r>
              <a:rPr lang="en-GB" dirty="0" err="1">
                <a:latin typeface="Book Antiqua" panose="02040602050305030304" pitchFamily="18" charset="0"/>
              </a:rPr>
              <a:t>outrer</a:t>
            </a:r>
            <a:r>
              <a:rPr lang="en-GB" dirty="0">
                <a:latin typeface="Book Antiqua" panose="02040602050305030304" pitchFamily="18" charset="0"/>
              </a:rPr>
              <a:t> gum (gingiva) of lower jaw</a:t>
            </a:r>
            <a:br>
              <a:rPr lang="en-US" altLang="en-US" dirty="0">
                <a:latin typeface="Book Antiqua" panose="02040602050305030304" pitchFamily="18" charset="0"/>
                <a:cs typeface="Times New Roman" panose="02020603050405020304" pitchFamily="18" charset="0"/>
              </a:rPr>
            </a:br>
            <a:r>
              <a:rPr lang="en-GB" sz="1600" b="0" i="0" dirty="0">
                <a:effectLst/>
                <a:latin typeface="Book Antiqua" panose="02040602050305030304" pitchFamily="18" charset="0"/>
              </a:rPr>
              <a:t>courses between the heads of the lateral pterygoid</a:t>
            </a:r>
            <a:br>
              <a:rPr lang="en-GB" sz="1600" b="0" i="0" dirty="0">
                <a:effectLst/>
                <a:latin typeface="Book Antiqua" panose="02040602050305030304" pitchFamily="18" charset="0"/>
              </a:rPr>
            </a:br>
            <a:r>
              <a:rPr lang="en-GB" sz="1600" b="0" i="0" dirty="0">
                <a:effectLst/>
                <a:latin typeface="Book Antiqua" panose="02040602050305030304" pitchFamily="18" charset="0"/>
              </a:rPr>
              <a:t>muscle; it then descends over the masseter muscle and </a:t>
            </a:r>
            <a:br>
              <a:rPr lang="en-GB" sz="1600" b="0" i="0" dirty="0">
                <a:effectLst/>
                <a:latin typeface="Book Antiqua" panose="02040602050305030304" pitchFamily="18" charset="0"/>
              </a:rPr>
            </a:br>
            <a:r>
              <a:rPr lang="en-GB" sz="1600" b="0" i="0" dirty="0">
                <a:effectLst/>
                <a:latin typeface="Book Antiqua" panose="02040602050305030304" pitchFamily="18" charset="0"/>
              </a:rPr>
              <a:t>anastomoses with the buccal branches of the facial nerve.</a:t>
            </a:r>
            <a:br>
              <a:rPr lang="en-GB" sz="1600" b="0" i="0" dirty="0">
                <a:effectLst/>
                <a:latin typeface="Book Antiqua" panose="02040602050305030304" pitchFamily="18" charset="0"/>
              </a:rPr>
            </a:br>
            <a:endParaRPr lang="en-GB" sz="1600" b="0" i="0" dirty="0">
              <a:effectLst/>
              <a:latin typeface="Book Antiqua" panose="02040602050305030304" pitchFamily="18" charset="0"/>
            </a:endParaRPr>
          </a:p>
          <a:p>
            <a:pPr eaLnBrk="1" hangingPunct="1"/>
            <a:r>
              <a:rPr lang="en-GB" altLang="en-US" sz="1600"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d</a:t>
            </a:r>
            <a:r>
              <a:rPr lang="en-US" altLang="en-US" b="1" dirty="0">
                <a:latin typeface="Book Antiqua" panose="02040602050305030304" pitchFamily="18" charset="0"/>
                <a:cs typeface="Times New Roman" panose="02020603050405020304" pitchFamily="18" charset="0"/>
              </a:rPr>
              <a:t>) n. </a:t>
            </a:r>
            <a:r>
              <a:rPr lang="en-US" altLang="en-US" b="1" dirty="0" err="1">
                <a:latin typeface="Book Antiqua" panose="02040602050305030304" pitchFamily="18" charset="0"/>
                <a:cs typeface="Times New Roman" panose="02020603050405020304" pitchFamily="18" charset="0"/>
              </a:rPr>
              <a:t>massetericus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branch for </a:t>
            </a:r>
            <a:r>
              <a:rPr lang="en-US" altLang="en-US" dirty="0">
                <a:latin typeface="Book Antiqua" panose="02040602050305030304" pitchFamily="18" charset="0"/>
                <a:cs typeface="Times New Roman" panose="02020603050405020304" pitchFamily="18" charset="0"/>
              </a:rPr>
              <a:t>m. masseter</a:t>
            </a:r>
            <a:br>
              <a:rPr lang="en-US" altLang="en-US" dirty="0">
                <a:latin typeface="Book Antiqua" panose="02040602050305030304" pitchFamily="18" charset="0"/>
                <a:cs typeface="Times New Roman" panose="02020603050405020304" pitchFamily="18" charset="0"/>
              </a:rPr>
            </a:br>
            <a:r>
              <a:rPr lang="en-GB" sz="1600" b="0" i="0" dirty="0">
                <a:effectLst/>
                <a:latin typeface="Book Antiqua" panose="02040602050305030304" pitchFamily="18" charset="0"/>
              </a:rPr>
              <a:t>exit infratemporal fossa through incisura mandibulae (mandibular notch)</a:t>
            </a:r>
            <a:br>
              <a:rPr lang="en-GB" sz="1600" b="0" i="0" dirty="0">
                <a:effectLst/>
                <a:latin typeface="Book Antiqua" panose="02040602050305030304" pitchFamily="18" charset="0"/>
              </a:rPr>
            </a:br>
            <a:r>
              <a:rPr lang="en-GB" sz="1600" b="0" i="0" dirty="0">
                <a:effectLst/>
                <a:latin typeface="Book Antiqua" panose="02040602050305030304" pitchFamily="18" charset="0"/>
              </a:rPr>
              <a:t>of superior border of ramus of mandible and enters in m. masseter</a:t>
            </a:r>
            <a:endParaRPr lang="en-US" altLang="en-US" sz="1600" dirty="0">
              <a:latin typeface="Book Antiqua" panose="02040602050305030304" pitchFamily="18" charset="0"/>
              <a:cs typeface="Times New Roman" panose="02020603050405020304" pitchFamily="18" charset="0"/>
            </a:endParaRPr>
          </a:p>
        </p:txBody>
      </p:sp>
      <p:cxnSp>
        <p:nvCxnSpPr>
          <p:cNvPr id="37893" name="Straight Connector 7"/>
          <p:cNvCxnSpPr>
            <a:cxnSpLocks noChangeShapeType="1"/>
          </p:cNvCxnSpPr>
          <p:nvPr/>
        </p:nvCxnSpPr>
        <p:spPr bwMode="auto">
          <a:xfrm>
            <a:off x="7964363" y="4378480"/>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37894" name="Straight Connector 9"/>
          <p:cNvCxnSpPr>
            <a:cxnSpLocks noChangeShapeType="1"/>
          </p:cNvCxnSpPr>
          <p:nvPr/>
        </p:nvCxnSpPr>
        <p:spPr bwMode="auto">
          <a:xfrm>
            <a:off x="8001000" y="3786188"/>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37895" name="Straight Connector 10"/>
          <p:cNvCxnSpPr>
            <a:cxnSpLocks noChangeShapeType="1"/>
          </p:cNvCxnSpPr>
          <p:nvPr/>
        </p:nvCxnSpPr>
        <p:spPr bwMode="auto">
          <a:xfrm>
            <a:off x="7251824" y="5062565"/>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37896" name="Straight Connector 11"/>
          <p:cNvCxnSpPr>
            <a:cxnSpLocks noChangeShapeType="1"/>
          </p:cNvCxnSpPr>
          <p:nvPr/>
        </p:nvCxnSpPr>
        <p:spPr bwMode="auto">
          <a:xfrm flipV="1">
            <a:off x="6833840" y="4021292"/>
            <a:ext cx="642937" cy="3571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BC6CB0AF-0EE0-2571-A565-64E0764E9CA7}"/>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12"/>
          <p:cNvSpPr>
            <a:spLocks noChangeArrowheads="1"/>
          </p:cNvSpPr>
          <p:nvPr/>
        </p:nvSpPr>
        <p:spPr bwMode="auto">
          <a:xfrm>
            <a:off x="60484" y="764704"/>
            <a:ext cx="807243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Terminal branches:</a:t>
            </a:r>
            <a:br>
              <a:rPr lang="en-US" altLang="en-US" b="1"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2º </a:t>
            </a:r>
            <a:r>
              <a:rPr lang="en-GB" altLang="en-US" b="1" dirty="0">
                <a:latin typeface="Book Antiqua" panose="02040602050305030304" pitchFamily="18" charset="0"/>
                <a:cs typeface="Times New Roman" panose="02020603050405020304" pitchFamily="18" charset="0"/>
              </a:rPr>
              <a:t>Posterior</a:t>
            </a:r>
            <a:r>
              <a:rPr lang="en-US" altLang="en-US" b="1" dirty="0">
                <a:latin typeface="Book Antiqua" panose="02040602050305030304" pitchFamily="18" charset="0"/>
                <a:cs typeface="Times New Roman" panose="02020603050405020304" pitchFamily="18" charset="0"/>
              </a:rPr>
              <a:t> </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b="1" dirty="0">
                <a:latin typeface="Book Antiqua" panose="02040602050305030304" pitchFamily="18" charset="0"/>
                <a:cs typeface="Times New Roman" panose="02020603050405020304" pitchFamily="18" charset="0"/>
              </a:rPr>
              <a:t>a) n. </a:t>
            </a:r>
            <a:r>
              <a:rPr lang="en-US" altLang="en-US" b="1" dirty="0" err="1">
                <a:latin typeface="Book Antiqua" panose="02040602050305030304" pitchFamily="18" charset="0"/>
                <a:cs typeface="Times New Roman" panose="02020603050405020304" pitchFamily="18" charset="0"/>
              </a:rPr>
              <a:t>pterygoideus</a:t>
            </a:r>
            <a:r>
              <a:rPr lang="en-US" altLang="en-US" b="1" dirty="0">
                <a:latin typeface="Book Antiqua" panose="02040602050305030304" pitchFamily="18" charset="0"/>
                <a:cs typeface="Times New Roman" panose="02020603050405020304" pitchFamily="18" charset="0"/>
              </a:rPr>
              <a:t> medialis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branch for </a:t>
            </a:r>
            <a:r>
              <a:rPr lang="en-US" altLang="en-US" dirty="0">
                <a:latin typeface="Book Antiqua" panose="02040602050305030304" pitchFamily="18" charset="0"/>
                <a:cs typeface="Times New Roman" panose="02020603050405020304" pitchFamily="18" charset="0"/>
              </a:rPr>
              <a:t>m. </a:t>
            </a:r>
            <a:r>
              <a:rPr lang="en-US" altLang="en-US" dirty="0" err="1">
                <a:latin typeface="Book Antiqua" panose="02040602050305030304" pitchFamily="18" charset="0"/>
                <a:cs typeface="Times New Roman" panose="02020603050405020304" pitchFamily="18" charset="0"/>
              </a:rPr>
              <a:t>pterygoideus</a:t>
            </a:r>
            <a:r>
              <a:rPr lang="en-US" altLang="en-US" dirty="0">
                <a:latin typeface="Book Antiqua" panose="02040602050305030304" pitchFamily="18" charset="0"/>
                <a:cs typeface="Times New Roman" panose="02020603050405020304" pitchFamily="18" charset="0"/>
              </a:rPr>
              <a:t> medialis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b</a:t>
            </a:r>
            <a:r>
              <a:rPr lang="en-US" altLang="en-US" b="1" dirty="0">
                <a:latin typeface="Book Antiqua" panose="02040602050305030304" pitchFamily="18" charset="0"/>
                <a:cs typeface="Times New Roman" panose="02020603050405020304" pitchFamily="18" charset="0"/>
              </a:rPr>
              <a:t>) n. </a:t>
            </a:r>
            <a:r>
              <a:rPr lang="en-US" altLang="en-US" b="1" dirty="0" err="1">
                <a:latin typeface="Book Antiqua" panose="02040602050305030304" pitchFamily="18" charset="0"/>
                <a:cs typeface="Times New Roman" panose="02020603050405020304" pitchFamily="18" charset="0"/>
              </a:rPr>
              <a:t>tensoris</a:t>
            </a:r>
            <a:r>
              <a:rPr lang="en-US" altLang="en-US" b="1" dirty="0">
                <a:latin typeface="Book Antiqua" panose="02040602050305030304" pitchFamily="18" charset="0"/>
                <a:cs typeface="Times New Roman" panose="02020603050405020304" pitchFamily="18" charset="0"/>
              </a:rPr>
              <a:t> </a:t>
            </a:r>
            <a:r>
              <a:rPr lang="en-US" altLang="en-US" b="1" dirty="0" err="1">
                <a:latin typeface="Book Antiqua" panose="02040602050305030304" pitchFamily="18" charset="0"/>
                <a:cs typeface="Times New Roman" panose="02020603050405020304" pitchFamily="18" charset="0"/>
              </a:rPr>
              <a:t>veli</a:t>
            </a:r>
            <a:r>
              <a:rPr lang="en-US" altLang="en-US" b="1" dirty="0">
                <a:latin typeface="Book Antiqua" panose="02040602050305030304" pitchFamily="18" charset="0"/>
                <a:cs typeface="Times New Roman" panose="02020603050405020304" pitchFamily="18" charset="0"/>
              </a:rPr>
              <a:t> palatini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branch for </a:t>
            </a:r>
            <a:r>
              <a:rPr lang="en-US" altLang="en-US" dirty="0">
                <a:latin typeface="Book Antiqua" panose="02040602050305030304" pitchFamily="18" charset="0"/>
                <a:cs typeface="Times New Roman" panose="02020603050405020304" pitchFamily="18" charset="0"/>
              </a:rPr>
              <a:t>m. tensor </a:t>
            </a:r>
            <a:r>
              <a:rPr lang="en-US" altLang="en-US" dirty="0" err="1">
                <a:latin typeface="Book Antiqua" panose="02040602050305030304" pitchFamily="18" charset="0"/>
                <a:cs typeface="Times New Roman" panose="02020603050405020304" pitchFamily="18" charset="0"/>
              </a:rPr>
              <a:t>veli</a:t>
            </a:r>
            <a:r>
              <a:rPr lang="en-US" altLang="en-US" dirty="0">
                <a:latin typeface="Book Antiqua" panose="02040602050305030304" pitchFamily="18" charset="0"/>
                <a:cs typeface="Times New Roman" panose="02020603050405020304" pitchFamily="18" charset="0"/>
              </a:rPr>
              <a:t> palatini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(one of the muscles of soft palate)</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c</a:t>
            </a:r>
            <a:r>
              <a:rPr lang="en-US" altLang="en-US" b="1" dirty="0">
                <a:latin typeface="Book Antiqua" panose="02040602050305030304" pitchFamily="18" charset="0"/>
                <a:cs typeface="Times New Roman" panose="02020603050405020304" pitchFamily="18" charset="0"/>
              </a:rPr>
              <a:t>) n. </a:t>
            </a:r>
            <a:r>
              <a:rPr lang="en-US" altLang="en-US" b="1" dirty="0" err="1">
                <a:latin typeface="Book Antiqua" panose="02040602050305030304" pitchFamily="18" charset="0"/>
                <a:cs typeface="Times New Roman" panose="02020603050405020304" pitchFamily="18" charset="0"/>
              </a:rPr>
              <a:t>tensoris</a:t>
            </a:r>
            <a:r>
              <a:rPr lang="en-US" altLang="en-US" b="1" dirty="0">
                <a:latin typeface="Book Antiqua" panose="02040602050305030304" pitchFamily="18" charset="0"/>
                <a:cs typeface="Times New Roman" panose="02020603050405020304" pitchFamily="18" charset="0"/>
              </a:rPr>
              <a:t> tympani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sr-Cyrl-C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motor branch for </a:t>
            </a:r>
            <a:r>
              <a:rPr lang="en-US" altLang="en-US" dirty="0">
                <a:latin typeface="Book Antiqua" panose="02040602050305030304" pitchFamily="18" charset="0"/>
                <a:cs typeface="Times New Roman" panose="02020603050405020304" pitchFamily="18" charset="0"/>
              </a:rPr>
              <a:t>m. tensor tympani</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p:txBody>
      </p:sp>
      <p:pic>
        <p:nvPicPr>
          <p:cNvPr id="38916" name="Picture 5"/>
          <p:cNvPicPr>
            <a:picLocks noChangeArrowheads="1"/>
          </p:cNvPicPr>
          <p:nvPr/>
        </p:nvPicPr>
        <p:blipFill>
          <a:blip r:embed="rId2">
            <a:extLst>
              <a:ext uri="{28A0092B-C50C-407E-A947-70E740481C1C}">
                <a14:useLocalDpi xmlns:a14="http://schemas.microsoft.com/office/drawing/2010/main" val="0"/>
              </a:ext>
            </a:extLst>
          </a:blip>
          <a:srcRect l="18652" t="9161" r="18806" b="14108"/>
          <a:stretch>
            <a:fillRect/>
          </a:stretch>
        </p:blipFill>
        <p:spPr bwMode="auto">
          <a:xfrm>
            <a:off x="5142929" y="1071563"/>
            <a:ext cx="39655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917" name="Straight Connector 10"/>
          <p:cNvCxnSpPr>
            <a:cxnSpLocks noChangeShapeType="1"/>
          </p:cNvCxnSpPr>
          <p:nvPr/>
        </p:nvCxnSpPr>
        <p:spPr bwMode="auto">
          <a:xfrm>
            <a:off x="7635081" y="4941168"/>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4E8D7B40-418B-7EE4-664B-1860DE69F7EC}"/>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86" y="2886401"/>
            <a:ext cx="3923914" cy="392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940" name="Rectangle 12"/>
          <p:cNvSpPr>
            <a:spLocks noChangeArrowheads="1"/>
          </p:cNvSpPr>
          <p:nvPr/>
        </p:nvSpPr>
        <p:spPr bwMode="auto">
          <a:xfrm>
            <a:off x="0" y="604993"/>
            <a:ext cx="8886558" cy="639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Terminal branches:</a:t>
            </a:r>
            <a:br>
              <a:rPr lang="en-US" altLang="en-US" b="1"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2º </a:t>
            </a:r>
            <a:r>
              <a:rPr lang="en-GB" altLang="en-US" b="1" dirty="0">
                <a:latin typeface="Book Antiqua" panose="02040602050305030304" pitchFamily="18" charset="0"/>
                <a:cs typeface="Times New Roman" panose="02020603050405020304" pitchFamily="18" charset="0"/>
              </a:rPr>
              <a:t>Posterior</a:t>
            </a:r>
            <a:r>
              <a:rPr lang="en-US" altLang="en-US" b="1" dirty="0">
                <a:latin typeface="Book Antiqua" panose="02040602050305030304" pitchFamily="18" charset="0"/>
                <a:cs typeface="Times New Roman" panose="02020603050405020304" pitchFamily="18" charset="0"/>
              </a:rPr>
              <a:t> </a:t>
            </a:r>
          </a:p>
          <a:p>
            <a:pPr>
              <a:lnSpc>
                <a:spcPct val="107000"/>
              </a:lnSpc>
              <a:spcAft>
                <a:spcPts val="800"/>
              </a:spcAft>
            </a:pP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d</a:t>
            </a:r>
            <a:r>
              <a:rPr lang="en-US" altLang="en-US" b="1" dirty="0">
                <a:latin typeface="Book Antiqua" panose="02040602050305030304" pitchFamily="18" charset="0"/>
                <a:cs typeface="Times New Roman" panose="02020603050405020304" pitchFamily="18" charset="0"/>
              </a:rPr>
              <a:t>) auriculotemporal nerve (n. </a:t>
            </a:r>
            <a:r>
              <a:rPr lang="en-US" altLang="en-US" b="1" dirty="0" err="1">
                <a:latin typeface="Book Antiqua" panose="02040602050305030304" pitchFamily="18" charset="0"/>
                <a:cs typeface="Times New Roman" panose="02020603050405020304" pitchFamily="18" charset="0"/>
              </a:rPr>
              <a:t>auriculotemporalis</a:t>
            </a:r>
            <a:r>
              <a:rPr lang="en-US" altLang="en-US" b="1"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sensory (sensitive) branch</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originates from a loop composed of two roots that encircle the middle meningeal artery:</a:t>
            </a:r>
            <a:b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 The superior, somatosensory root carries </a:t>
            </a:r>
            <a:r>
              <a:rPr lang="en-GB" sz="1600" kern="100" spc="-10" dirty="0" err="1">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fibers</a:t>
            </a:r>
            <a: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from the mandibular nerve which</a:t>
            </a:r>
            <a:b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pass through the </a:t>
            </a:r>
            <a:r>
              <a:rPr lang="en-GB" sz="1600" kern="100" spc="-10" dirty="0" err="1">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otic</a:t>
            </a:r>
            <a:r>
              <a:rPr lang="en-GB" sz="1600" kern="1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ganglion without synapsing. </a:t>
            </a:r>
            <a:endParaRPr lang="en-GB" sz="1600" kern="100" dirty="0">
              <a:effectLst/>
              <a:latin typeface="Book Antiqua" panose="02040602050305030304" pitchFamily="18" charset="0"/>
              <a:ea typeface="Calibri" panose="020F0502020204030204" pitchFamily="34" charset="0"/>
              <a:cs typeface="Times New Roman" panose="02020603050405020304" pitchFamily="18" charset="0"/>
            </a:endParaRPr>
          </a:p>
          <a:p>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 The inferior root receives postganglionic </a:t>
            </a:r>
            <a:r>
              <a:rPr lang="en-GB" sz="1600" spc="-10" dirty="0" err="1">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fibers</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derived from the </a:t>
            </a:r>
            <a:r>
              <a:rPr lang="en-GB" sz="1600" spc="-10" dirty="0">
                <a:solidFill>
                  <a:srgbClr val="000000"/>
                </a:solidFill>
                <a:effectLst/>
                <a:latin typeface="Book Antiqua" panose="02040602050305030304" pitchFamily="18" charset="0"/>
                <a:ea typeface="Calibri" panose="020F0502020204030204" pitchFamily="34" charset="0"/>
                <a:cs typeface="Times New Roman" panose="02020603050405020304" pitchFamily="18" charset="0"/>
              </a:rPr>
              <a:t>glossopharyngeal nerve</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(9</a:t>
            </a:r>
            <a:r>
              <a:rPr lang="en-GB" sz="1600" spc="-10" baseline="3000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th</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cranial nerve) which arise in the </a:t>
            </a:r>
            <a:r>
              <a:rPr lang="en-GB" sz="1600" spc="-10" dirty="0" err="1">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otic</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ganglion;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these </a:t>
            </a:r>
            <a:r>
              <a:rPr lang="en-GB" sz="1600" spc="-10" dirty="0" err="1">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fibers</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of glossopharyngeal nerve are for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secretory innervation of </a:t>
            </a:r>
            <a:r>
              <a:rPr lang="en-GB" sz="1600" spc="-10" dirty="0">
                <a:solidFill>
                  <a:srgbClr val="000000"/>
                </a:solidFill>
                <a:effectLst/>
                <a:latin typeface="Book Antiqua" panose="02040602050305030304" pitchFamily="18" charset="0"/>
                <a:ea typeface="Calibri" panose="020F0502020204030204" pitchFamily="34" charset="0"/>
                <a:cs typeface="Times New Roman" panose="02020603050405020304" pitchFamily="18" charset="0"/>
              </a:rPr>
              <a:t>parotid salivary gland</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only.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Both roots unite with each other to form a single trunk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that courses deep to the lateral pterygoid muscle and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posterior to the temporomandibular joint.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It continues within the posterosuperior surface of the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parotid gland where several small </a:t>
            </a:r>
            <a:r>
              <a:rPr lang="en-GB" sz="1600" b="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parotid branches</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arise,</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then runs superiorly between auricula of external ear and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temporomandibular joint, ascends over the zygomatic </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bone and reach temporal region;.</a:t>
            </a:r>
            <a:b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b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a:t>
            </a:r>
            <a:r>
              <a:rPr lang="en-GB" sz="1800" dirty="0">
                <a:latin typeface="Book Antiqua" panose="02040602050305030304" pitchFamily="18" charset="0"/>
              </a:rPr>
              <a:t> </a:t>
            </a:r>
            <a:r>
              <a:rPr lang="en-GB" sz="1600" dirty="0">
                <a:latin typeface="Book Antiqua" panose="02040602050305030304" pitchFamily="18" charset="0"/>
              </a:rPr>
              <a:t>This nerve also </a:t>
            </a:r>
            <a:r>
              <a:rPr lang="en-GB" sz="1600" b="0" i="0" dirty="0">
                <a:solidFill>
                  <a:srgbClr val="3D3D3D"/>
                </a:solidFill>
                <a:effectLst/>
                <a:latin typeface="Book Antiqua" panose="02040602050305030304" pitchFamily="18" charset="0"/>
              </a:rPr>
              <a:t>receives sympathetic </a:t>
            </a:r>
            <a:r>
              <a:rPr lang="en-GB" sz="1600" b="0" i="0" dirty="0" err="1">
                <a:solidFill>
                  <a:srgbClr val="3D3D3D"/>
                </a:solidFill>
                <a:effectLst/>
                <a:latin typeface="Book Antiqua" panose="02040602050305030304" pitchFamily="18" charset="0"/>
              </a:rPr>
              <a:t>fibers</a:t>
            </a:r>
            <a:r>
              <a:rPr lang="en-GB" sz="1600" b="0" i="0" dirty="0">
                <a:solidFill>
                  <a:srgbClr val="3D3D3D"/>
                </a:solidFill>
                <a:effectLst/>
                <a:latin typeface="Book Antiqua" panose="02040602050305030304" pitchFamily="18" charset="0"/>
              </a:rPr>
              <a:t> from the </a:t>
            </a:r>
            <a:br>
              <a:rPr lang="en-GB" sz="1600" b="0" i="0" dirty="0">
                <a:solidFill>
                  <a:srgbClr val="3D3D3D"/>
                </a:solidFill>
                <a:effectLst/>
                <a:latin typeface="Book Antiqua" panose="02040602050305030304" pitchFamily="18" charset="0"/>
              </a:rPr>
            </a:br>
            <a:r>
              <a:rPr lang="en-GB" sz="1600" b="0" i="0" dirty="0">
                <a:solidFill>
                  <a:srgbClr val="3D3D3D"/>
                </a:solidFill>
                <a:effectLst/>
                <a:latin typeface="Book Antiqua" panose="02040602050305030304" pitchFamily="18" charset="0"/>
              </a:rPr>
              <a:t>   sympathetic plexus that</a:t>
            </a:r>
            <a:r>
              <a:rPr lang="en-GB" sz="1600" dirty="0">
                <a:solidFill>
                  <a:srgbClr val="3D3D3D"/>
                </a:solidFill>
                <a:latin typeface="Book Antiqua" panose="02040602050305030304" pitchFamily="18" charset="0"/>
              </a:rPr>
              <a:t> </a:t>
            </a:r>
            <a:r>
              <a:rPr lang="en-GB" sz="1600" b="0" i="0" dirty="0">
                <a:solidFill>
                  <a:srgbClr val="3D3D3D"/>
                </a:solidFill>
                <a:effectLst/>
                <a:latin typeface="Book Antiqua" panose="02040602050305030304" pitchFamily="18" charset="0"/>
              </a:rPr>
              <a:t>surrounds the middle</a:t>
            </a:r>
            <a:r>
              <a:rPr lang="en-GB" sz="1600" dirty="0">
                <a:solidFill>
                  <a:srgbClr val="3D3D3D"/>
                </a:solidFill>
                <a:latin typeface="Book Antiqua" panose="02040602050305030304" pitchFamily="18" charset="0"/>
              </a:rPr>
              <a:t> </a:t>
            </a:r>
            <a:r>
              <a:rPr lang="en-GB" sz="1600" b="0" i="0" dirty="0">
                <a:solidFill>
                  <a:srgbClr val="3D3D3D"/>
                </a:solidFill>
                <a:effectLst/>
                <a:latin typeface="Book Antiqua" panose="02040602050305030304" pitchFamily="18" charset="0"/>
              </a:rPr>
              <a:t>meningeal </a:t>
            </a:r>
            <a:br>
              <a:rPr lang="en-GB" sz="1600" b="0" i="0" dirty="0">
                <a:solidFill>
                  <a:srgbClr val="3D3D3D"/>
                </a:solidFill>
                <a:effectLst/>
                <a:latin typeface="Book Antiqua" panose="02040602050305030304" pitchFamily="18" charset="0"/>
              </a:rPr>
            </a:br>
            <a:r>
              <a:rPr lang="en-GB" sz="1600" b="0" i="0" dirty="0">
                <a:solidFill>
                  <a:srgbClr val="3D3D3D"/>
                </a:solidFill>
                <a:effectLst/>
                <a:latin typeface="Book Antiqua" panose="02040602050305030304" pitchFamily="18" charset="0"/>
              </a:rPr>
              <a:t>  artery </a:t>
            </a:r>
            <a:r>
              <a:rPr lang="en-GB" sz="16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 </a:t>
            </a:r>
            <a:endParaRPr lang="en-US" altLang="en-US" sz="1600" dirty="0">
              <a:latin typeface="Book Antiqua" panose="02040602050305030304" pitchFamily="18" charset="0"/>
              <a:cs typeface="Times New Roman" panose="02020603050405020304" pitchFamily="18" charset="0"/>
            </a:endParaRPr>
          </a:p>
        </p:txBody>
      </p:sp>
      <p:cxnSp>
        <p:nvCxnSpPr>
          <p:cNvPr id="39941" name="Straight Connector 9"/>
          <p:cNvCxnSpPr>
            <a:cxnSpLocks noChangeShapeType="1"/>
          </p:cNvCxnSpPr>
          <p:nvPr/>
        </p:nvCxnSpPr>
        <p:spPr bwMode="auto">
          <a:xfrm>
            <a:off x="8316416" y="6381328"/>
            <a:ext cx="827584" cy="0"/>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3728BA35-D975-6D89-931F-B8E3B7FBFCB4}"/>
              </a:ext>
            </a:extLst>
          </p:cNvPr>
          <p:cNvSpPr txBox="1">
            <a:spLocks noChangeArrowheads="1"/>
          </p:cNvSpPr>
          <p:nvPr/>
        </p:nvSpPr>
        <p:spPr bwMode="auto">
          <a:xfrm>
            <a:off x="0" y="13431"/>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86" y="2886401"/>
            <a:ext cx="3923914" cy="392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940" name="Rectangle 12"/>
          <p:cNvSpPr>
            <a:spLocks noChangeArrowheads="1"/>
          </p:cNvSpPr>
          <p:nvPr/>
        </p:nvSpPr>
        <p:spPr bwMode="auto">
          <a:xfrm>
            <a:off x="21392" y="663671"/>
            <a:ext cx="9015104" cy="599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nSpc>
                <a:spcPct val="107000"/>
              </a:lnSpc>
              <a:spcAft>
                <a:spcPts val="800"/>
              </a:spcAft>
            </a:pP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d</a:t>
            </a:r>
            <a:r>
              <a:rPr lang="en-US" altLang="en-US" b="1" dirty="0">
                <a:latin typeface="Book Antiqua" panose="02040602050305030304" pitchFamily="18" charset="0"/>
                <a:cs typeface="Times New Roman" panose="02020603050405020304" pitchFamily="18" charset="0"/>
              </a:rPr>
              <a:t>) auriculotemporal nerve (n. </a:t>
            </a:r>
            <a:r>
              <a:rPr lang="en-US" altLang="en-US" b="1" dirty="0" err="1">
                <a:latin typeface="Book Antiqua" panose="02040602050305030304" pitchFamily="18" charset="0"/>
                <a:cs typeface="Times New Roman" panose="02020603050405020304" pitchFamily="18" charset="0"/>
              </a:rPr>
              <a:t>auriculotemporalis</a:t>
            </a:r>
            <a:r>
              <a:rPr lang="en-US" altLang="en-US" b="1"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sz="1800" spc="-10" dirty="0">
                <a:solidFill>
                  <a:srgbClr val="495354"/>
                </a:solidFill>
                <a:effectLst/>
                <a:latin typeface="Book Antiqua" panose="02040602050305030304" pitchFamily="18" charset="0"/>
                <a:ea typeface="Calibri" panose="020F0502020204030204" pitchFamily="34" charset="0"/>
                <a:cs typeface="Times New Roman" panose="02020603050405020304" pitchFamily="18" charset="0"/>
              </a:rPr>
              <a:t>Gives off several side branches during its course and branches in temporal region</a:t>
            </a: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parotid branches (</a:t>
            </a:r>
            <a:r>
              <a:rPr lang="en-US" altLang="en-US" dirty="0" err="1">
                <a:latin typeface="Book Antiqua" panose="02040602050305030304" pitchFamily="18" charset="0"/>
                <a:cs typeface="Times New Roman" panose="02020603050405020304" pitchFamily="18" charset="0"/>
              </a:rPr>
              <a:t>rr</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parotidei</a:t>
            </a: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US" altLang="en-US" sz="1600" dirty="0">
                <a:latin typeface="Book Antiqua" panose="02040602050305030304" pitchFamily="18" charset="0"/>
                <a:cs typeface="Times New Roman" panose="02020603050405020304" pitchFamily="18" charset="0"/>
              </a:rPr>
              <a:t>for sensory (sensitive) innervation of parotid gland and brings parasympathetic fibers</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with origin in glossopharyngeal nerve for secretory innervation of parotid gland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anterior auricular nerves (</a:t>
            </a:r>
            <a:r>
              <a:rPr lang="en-US" altLang="en-US" dirty="0" err="1">
                <a:latin typeface="Book Antiqua" panose="02040602050305030304" pitchFamily="18" charset="0"/>
                <a:cs typeface="Times New Roman" panose="02020603050405020304" pitchFamily="18" charset="0"/>
              </a:rPr>
              <a:t>nn</a:t>
            </a:r>
            <a:r>
              <a:rPr lang="en-US" altLang="en-US" dirty="0">
                <a:latin typeface="Book Antiqua" panose="02040602050305030304" pitchFamily="18" charset="0"/>
                <a:cs typeface="Times New Roman" panose="02020603050405020304" pitchFamily="18" charset="0"/>
              </a:rPr>
              <a:t>. auriculares </a:t>
            </a:r>
            <a:r>
              <a:rPr lang="en-US" altLang="en-US" dirty="0" err="1">
                <a:latin typeface="Book Antiqua" panose="02040602050305030304" pitchFamily="18" charset="0"/>
                <a:cs typeface="Times New Roman" panose="02020603050405020304" pitchFamily="18" charset="0"/>
              </a:rPr>
              <a:t>anteriores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a:t>
            </a:r>
            <a:r>
              <a:rPr lang="en-GB" sz="1600" b="0" i="0" dirty="0">
                <a:effectLst/>
                <a:latin typeface="Book Antiqua" panose="02040602050305030304" pitchFamily="18" charset="0"/>
              </a:rPr>
              <a:t>supply auricle anterior to the external acoustic </a:t>
            </a:r>
            <a:br>
              <a:rPr lang="en-GB" sz="1600" b="0" i="0" dirty="0">
                <a:effectLst/>
                <a:latin typeface="Book Antiqua" panose="02040602050305030304" pitchFamily="18" charset="0"/>
              </a:rPr>
            </a:br>
            <a:r>
              <a:rPr lang="en-GB" sz="1600" b="0" i="0" dirty="0">
                <a:effectLst/>
                <a:latin typeface="Book Antiqua" panose="02040602050305030304" pitchFamily="18" charset="0"/>
              </a:rPr>
              <a:t>                   meatus i.e. the tragus</a:t>
            </a:r>
            <a:br>
              <a:rPr lang="en-US" altLang="en-US" sz="16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nerve to external acoustic meatus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 meatus </a:t>
            </a:r>
            <a:r>
              <a:rPr lang="en-US" altLang="en-US" dirty="0" err="1">
                <a:latin typeface="Book Antiqua" panose="02040602050305030304" pitchFamily="18" charset="0"/>
                <a:cs typeface="Times New Roman" panose="02020603050405020304" pitchFamily="18" charset="0"/>
              </a:rPr>
              <a:t>acustici</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externi</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branch to tympanic membrane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(r. membranae tympani)</a:t>
            </a:r>
          </a:p>
          <a:p>
            <a:pPr eaLnBrk="1" hangingPunct="1"/>
            <a:r>
              <a:rPr lang="en-US" altLang="en-US" sz="1600" dirty="0">
                <a:latin typeface="Book Antiqua" panose="02040602050305030304" pitchFamily="18" charset="0"/>
                <a:cs typeface="Times New Roman" panose="02020603050405020304" pitchFamily="18" charset="0"/>
              </a:rPr>
              <a:t>                  - for sensory innervation of its external surface</a:t>
            </a:r>
            <a:br>
              <a:rPr lang="en-US" altLang="en-US" sz="16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communicating branch for facial nerve</a:t>
            </a:r>
          </a:p>
          <a:p>
            <a:pPr eaLnBrk="1" hangingPunct="1"/>
            <a:r>
              <a:rPr lang="en-US" altLang="en-US" dirty="0">
                <a:latin typeface="Book Antiqua" panose="02040602050305030304" pitchFamily="18" charset="0"/>
                <a:cs typeface="Times New Roman" panose="02020603050405020304" pitchFamily="18" charset="0"/>
              </a:rPr>
              <a:t> </a:t>
            </a:r>
          </a:p>
          <a:p>
            <a:pPr eaLnBrk="1" hangingPunct="1"/>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Terminal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superficial temporal branches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rr</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temporales</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superficiales</a:t>
            </a:r>
            <a:r>
              <a:rPr lang="en-US" altLang="en-US" dirty="0">
                <a:latin typeface="Book Antiqua" panose="02040602050305030304" pitchFamily="18" charset="0"/>
                <a:cs typeface="Times New Roman" panose="02020603050405020304" pitchFamily="18" charset="0"/>
              </a:rPr>
              <a:t>)</a:t>
            </a:r>
          </a:p>
          <a:p>
            <a:pPr eaLnBrk="1" hangingPunct="1"/>
            <a:r>
              <a:rPr lang="en-US" altLang="en-US" sz="1600" dirty="0">
                <a:latin typeface="Book Antiqua" panose="02040602050305030304" pitchFamily="18" charset="0"/>
              </a:rPr>
              <a:t>                 - supply the skin of temporal region</a:t>
            </a:r>
          </a:p>
          <a:p>
            <a:pPr eaLnBrk="1" hangingPunct="1"/>
            <a:endParaRPr lang="en-US" altLang="en-US" dirty="0">
              <a:latin typeface="Book Antiqua" panose="02040602050305030304" pitchFamily="18" charset="0"/>
              <a:cs typeface="Times New Roman" panose="02020603050405020304" pitchFamily="18" charset="0"/>
            </a:endParaRPr>
          </a:p>
        </p:txBody>
      </p:sp>
      <p:cxnSp>
        <p:nvCxnSpPr>
          <p:cNvPr id="39941" name="Straight Connector 9"/>
          <p:cNvCxnSpPr>
            <a:cxnSpLocks noChangeShapeType="1"/>
          </p:cNvCxnSpPr>
          <p:nvPr/>
        </p:nvCxnSpPr>
        <p:spPr bwMode="auto">
          <a:xfrm>
            <a:off x="8316416" y="6381328"/>
            <a:ext cx="827584" cy="0"/>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3728BA35-D975-6D89-931F-B8E3B7FBFCB4}"/>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25636100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0" y="548580"/>
            <a:ext cx="4286250"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0964" name="Rectangle 12"/>
          <p:cNvSpPr>
            <a:spLocks noChangeArrowheads="1"/>
          </p:cNvSpPr>
          <p:nvPr/>
        </p:nvSpPr>
        <p:spPr bwMode="auto">
          <a:xfrm>
            <a:off x="-25360" y="500896"/>
            <a:ext cx="8917840"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Terminal branches:</a:t>
            </a:r>
            <a:br>
              <a:rPr lang="en-US" altLang="en-US" b="1"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2º </a:t>
            </a:r>
            <a:r>
              <a:rPr lang="en-GB" altLang="en-US" b="1" dirty="0">
                <a:latin typeface="Book Antiqua" panose="02040602050305030304" pitchFamily="18" charset="0"/>
                <a:cs typeface="Times New Roman" panose="02020603050405020304" pitchFamily="18" charset="0"/>
              </a:rPr>
              <a:t>Posterior</a:t>
            </a:r>
            <a:r>
              <a:rPr lang="en-US" altLang="en-US" b="1" dirty="0">
                <a:latin typeface="Book Antiqua" panose="02040602050305030304" pitchFamily="18" charset="0"/>
                <a:cs typeface="Times New Roman" panose="02020603050405020304" pitchFamily="18" charset="0"/>
              </a:rPr>
              <a:t> </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e</a:t>
            </a:r>
            <a:r>
              <a:rPr lang="en-US" altLang="en-US" b="1" dirty="0">
                <a:latin typeface="Book Antiqua" panose="02040602050305030304" pitchFamily="18" charset="0"/>
                <a:cs typeface="Times New Roman" panose="02020603050405020304" pitchFamily="18" charset="0"/>
              </a:rPr>
              <a:t>) inferior alveolar nerve</a:t>
            </a:r>
            <a:br>
              <a:rPr lang="en-US" altLang="en-US" b="1"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         (n. alveolaris inferior)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only mixed (sensory and motor) branch</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and the largest branch of mandibular nerve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motor supply for</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a:t>
            </a:r>
            <a:r>
              <a:rPr lang="en-US" altLang="en-US" dirty="0" err="1">
                <a:latin typeface="Book Antiqua" panose="02040602050305030304" pitchFamily="18" charset="0"/>
                <a:cs typeface="Times New Roman" panose="02020603050405020304" pitchFamily="18" charset="0"/>
              </a:rPr>
              <a:t>mylohyoideus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 digastricus (anterior belly)</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sensory branches for</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teeth and gum (gingiva) of lower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lower lip</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skin of chin</a:t>
            </a:r>
            <a:br>
              <a:rPr lang="en-GB"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 N. alveolaris inferior d</a:t>
            </a:r>
            <a:r>
              <a:rPr lang="en-GB" b="0" i="0" dirty="0" err="1">
                <a:solidFill>
                  <a:srgbClr val="495354"/>
                </a:solidFill>
                <a:effectLst/>
                <a:latin typeface="Book Antiqua" panose="02040602050305030304" pitchFamily="18" charset="0"/>
              </a:rPr>
              <a:t>escends</a:t>
            </a:r>
            <a:r>
              <a:rPr lang="en-GB" b="0" i="0" dirty="0">
                <a:solidFill>
                  <a:srgbClr val="495354"/>
                </a:solidFill>
                <a:effectLst/>
                <a:latin typeface="Book Antiqua" panose="02040602050305030304" pitchFamily="18" charset="0"/>
              </a:rPr>
              <a:t> deep to the lateral pterygoid muscle. It passes between the ramus of mandible and the </a:t>
            </a:r>
            <a:r>
              <a:rPr lang="en-GB" b="0" i="0" dirty="0" err="1">
                <a:solidFill>
                  <a:srgbClr val="495354"/>
                </a:solidFill>
                <a:effectLst/>
                <a:latin typeface="Book Antiqua" panose="02040602050305030304" pitchFamily="18" charset="0"/>
              </a:rPr>
              <a:t>sphenomandibular</a:t>
            </a:r>
            <a:r>
              <a:rPr lang="en-GB" b="0" i="0" dirty="0">
                <a:solidFill>
                  <a:srgbClr val="495354"/>
                </a:solidFill>
                <a:effectLst/>
                <a:latin typeface="Book Antiqua" panose="02040602050305030304" pitchFamily="18" charset="0"/>
              </a:rPr>
              <a:t> ligament to reach the mandibular foramen of mandibular ramus. And enters </a:t>
            </a:r>
            <a:r>
              <a:rPr lang="en-GB" dirty="0">
                <a:solidFill>
                  <a:srgbClr val="495354"/>
                </a:solidFill>
                <a:latin typeface="Book Antiqua" panose="02040602050305030304" pitchFamily="18" charset="0"/>
              </a:rPr>
              <a:t>the mandibular canal (canalis </a:t>
            </a:r>
            <a:r>
              <a:rPr lang="en-GB" dirty="0" err="1">
                <a:solidFill>
                  <a:srgbClr val="495354"/>
                </a:solidFill>
                <a:latin typeface="Book Antiqua" panose="02040602050305030304" pitchFamily="18" charset="0"/>
              </a:rPr>
              <a:t>mandibularis</a:t>
            </a:r>
            <a:r>
              <a:rPr lang="en-GB" dirty="0">
                <a:solidFill>
                  <a:srgbClr val="495354"/>
                </a:solidFill>
                <a:latin typeface="Book Antiqua" panose="02040602050305030304" pitchFamily="18" charset="0"/>
              </a:rPr>
              <a:t>). </a:t>
            </a:r>
            <a:r>
              <a:rPr lang="en-GB" b="0" i="0" dirty="0">
                <a:solidFill>
                  <a:srgbClr val="495354"/>
                </a:solidFill>
                <a:effectLst/>
                <a:latin typeface="Book Antiqua" panose="02040602050305030304" pitchFamily="18" charset="0"/>
              </a:rPr>
              <a:t>Prior to entering the mandibular canal, it gives rise to the nerve of mylohyoid and digastric muscles</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As the mandibular canal it branches into mental and incisor part (branches) </a:t>
            </a: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In mandibular canal, it passes adjacent to roots  </a:t>
            </a:r>
            <a:r>
              <a:rPr lang="en-GB" altLang="en-US" dirty="0">
                <a:latin typeface="Book Antiqua" panose="02040602050305030304" pitchFamily="18" charset="0"/>
                <a:cs typeface="Times New Roman" panose="02020603050405020304" pitchFamily="18" charset="0"/>
              </a:rPr>
              <a:t>of 2</a:t>
            </a:r>
            <a:r>
              <a:rPr lang="en-GB" altLang="en-US" baseline="30000" dirty="0">
                <a:latin typeface="Book Antiqua" panose="02040602050305030304" pitchFamily="18" charset="0"/>
                <a:cs typeface="Times New Roman" panose="02020603050405020304" pitchFamily="18" charset="0"/>
              </a:rPr>
              <a:t>nd</a:t>
            </a:r>
            <a:r>
              <a:rPr lang="en-GB" altLang="en-US" dirty="0">
                <a:latin typeface="Book Antiqua" panose="02040602050305030304" pitchFamily="18" charset="0"/>
                <a:cs typeface="Times New Roman" panose="02020603050405020304" pitchFamily="18" charset="0"/>
              </a:rPr>
              <a:t> and 3</a:t>
            </a:r>
            <a:r>
              <a:rPr lang="en-GB" altLang="en-US" baseline="30000" dirty="0">
                <a:latin typeface="Book Antiqua" panose="02040602050305030304" pitchFamily="18" charset="0"/>
                <a:cs typeface="Times New Roman" panose="02020603050405020304" pitchFamily="18" charset="0"/>
              </a:rPr>
              <a:t>rd</a:t>
            </a:r>
            <a:r>
              <a:rPr lang="en-GB" altLang="en-US" dirty="0">
                <a:latin typeface="Book Antiqua" panose="02040602050305030304" pitchFamily="18" charset="0"/>
                <a:cs typeface="Times New Roman" panose="02020603050405020304" pitchFamily="18" charset="0"/>
              </a:rPr>
              <a:t> molars</a:t>
            </a:r>
            <a:endParaRPr lang="en-US" altLang="en-US" dirty="0">
              <a:latin typeface="Book Antiqua" panose="02040602050305030304" pitchFamily="18" charset="0"/>
              <a:cs typeface="Times New Roman" panose="02020603050405020304" pitchFamily="18" charset="0"/>
            </a:endParaRPr>
          </a:p>
        </p:txBody>
      </p:sp>
      <p:cxnSp>
        <p:nvCxnSpPr>
          <p:cNvPr id="40965" name="Straight Connector 9"/>
          <p:cNvCxnSpPr>
            <a:cxnSpLocks noChangeShapeType="1"/>
          </p:cNvCxnSpPr>
          <p:nvPr/>
        </p:nvCxnSpPr>
        <p:spPr bwMode="auto">
          <a:xfrm>
            <a:off x="6732240" y="4579540"/>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4198D863-D88D-DEE4-1C75-988C1032D671}"/>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
          <p:cNvPicPr>
            <a:picLocks noChangeAspect="1" noChangeArrowheads="1"/>
          </p:cNvPicPr>
          <p:nvPr/>
        </p:nvPicPr>
        <p:blipFill>
          <a:blip r:embed="rId2">
            <a:extLst>
              <a:ext uri="{28A0092B-C50C-407E-A947-70E740481C1C}">
                <a14:useLocalDpi xmlns:a14="http://schemas.microsoft.com/office/drawing/2010/main" val="0"/>
              </a:ext>
            </a:extLst>
          </a:blip>
          <a:srcRect l="29297" t="18750" r="37891" b="34375"/>
          <a:stretch>
            <a:fillRect/>
          </a:stretch>
        </p:blipFill>
        <p:spPr bwMode="auto">
          <a:xfrm>
            <a:off x="5143500" y="1585317"/>
            <a:ext cx="40005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Rectangle 12"/>
          <p:cNvSpPr>
            <a:spLocks noChangeArrowheads="1"/>
          </p:cNvSpPr>
          <p:nvPr/>
        </p:nvSpPr>
        <p:spPr bwMode="auto">
          <a:xfrm>
            <a:off x="107504" y="751681"/>
            <a:ext cx="8208912"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e) n. alveolaris inferior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p>
          <a:p>
            <a:pPr eaLnBrk="1" hangingPunct="1"/>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Side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 </a:t>
            </a:r>
            <a:r>
              <a:rPr lang="en-US" altLang="en-US" dirty="0" err="1">
                <a:latin typeface="Book Antiqua" panose="02040602050305030304" pitchFamily="18" charset="0"/>
                <a:cs typeface="Times New Roman" panose="02020603050405020304" pitchFamily="18" charset="0"/>
              </a:rPr>
              <a:t>mylohyoideus</a:t>
            </a: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motor branch for mylohyoid and digastric branch</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origins before mandibular canal</a:t>
            </a:r>
          </a:p>
          <a:p>
            <a:pPr eaLnBrk="1" hangingPunct="1"/>
            <a:r>
              <a:rPr lang="en-US" altLang="en-US" dirty="0">
                <a:latin typeface="Book Antiqua" panose="02040602050305030304" pitchFamily="18" charset="0"/>
                <a:cs typeface="Times New Roman" panose="02020603050405020304" pitchFamily="18" charset="0"/>
              </a:rPr>
              <a:t>     - inferior dental branches (</a:t>
            </a:r>
            <a:r>
              <a:rPr lang="en-US" altLang="en-US" dirty="0" err="1">
                <a:latin typeface="Book Antiqua" panose="02040602050305030304" pitchFamily="18" charset="0"/>
                <a:cs typeface="Times New Roman" panose="02020603050405020304" pitchFamily="18" charset="0"/>
              </a:rPr>
              <a:t>rr</a:t>
            </a:r>
            <a:r>
              <a:rPr lang="en-US" altLang="en-US" dirty="0">
                <a:latin typeface="Book Antiqua" panose="02040602050305030304" pitchFamily="18" charset="0"/>
                <a:cs typeface="Times New Roman" panose="02020603050405020304" pitchFamily="18" charset="0"/>
              </a:rPr>
              <a:t>. </a:t>
            </a:r>
            <a:r>
              <a:rPr lang="en-US" altLang="en-US" dirty="0" err="1">
                <a:latin typeface="Book Antiqua" panose="02040602050305030304" pitchFamily="18" charset="0"/>
                <a:cs typeface="Times New Roman" panose="02020603050405020304" pitchFamily="18" charset="0"/>
              </a:rPr>
              <a:t>dentales</a:t>
            </a:r>
            <a:r>
              <a:rPr lang="en-US" altLang="en-US" dirty="0">
                <a:latin typeface="Book Antiqua" panose="02040602050305030304" pitchFamily="18" charset="0"/>
                <a:cs typeface="Times New Roman" panose="02020603050405020304" pitchFamily="18" charset="0"/>
              </a:rPr>
              <a:t> inferiors)</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origin inside and through the mandibular canal</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for molars, premolars and canine of mandible</a:t>
            </a:r>
            <a:br>
              <a:rPr lang="en-US" altLang="en-US"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a:t>
            </a:r>
            <a:r>
              <a:rPr lang="en-GB" altLang="en-US" sz="1600" dirty="0">
                <a:latin typeface="Book Antiqua" panose="02040602050305030304" pitchFamily="18" charset="0"/>
                <a:cs typeface="Times New Roman" panose="02020603050405020304" pitchFamily="18" charset="0"/>
              </a:rPr>
              <a:t>with n. </a:t>
            </a:r>
            <a:r>
              <a:rPr lang="en-GB" altLang="en-US" sz="1600" dirty="0" err="1">
                <a:latin typeface="Book Antiqua" panose="02040602050305030304" pitchFamily="18" charset="0"/>
                <a:cs typeface="Times New Roman" panose="02020603050405020304" pitchFamily="18" charset="0"/>
              </a:rPr>
              <a:t>incisivus</a:t>
            </a:r>
            <a:r>
              <a:rPr lang="en-GB" altLang="en-US" sz="1600" dirty="0">
                <a:latin typeface="Book Antiqua" panose="02040602050305030304" pitchFamily="18" charset="0"/>
                <a:cs typeface="Times New Roman" panose="02020603050405020304" pitchFamily="18" charset="0"/>
              </a:rPr>
              <a:t> form</a:t>
            </a:r>
            <a:r>
              <a:rPr lang="en-US" altLang="en-US" sz="1600" dirty="0">
                <a:latin typeface="Book Antiqua" panose="02040602050305030304" pitchFamily="18" charset="0"/>
                <a:cs typeface="Times New Roman" panose="02020603050405020304" pitchFamily="18" charset="0"/>
              </a:rPr>
              <a:t> </a:t>
            </a:r>
            <a:r>
              <a:rPr lang="en-US" altLang="en-US" sz="1600" b="1" dirty="0">
                <a:latin typeface="Book Antiqua" panose="02040602050305030304" pitchFamily="18" charset="0"/>
                <a:cs typeface="Times New Roman" panose="02020603050405020304" pitchFamily="18" charset="0"/>
              </a:rPr>
              <a:t>plexus </a:t>
            </a:r>
            <a:r>
              <a:rPr lang="en-US" altLang="en-US" sz="1600" b="1" dirty="0" err="1">
                <a:latin typeface="Book Antiqua" panose="02040602050305030304" pitchFamily="18" charset="0"/>
                <a:cs typeface="Times New Roman" panose="02020603050405020304" pitchFamily="18" charset="0"/>
              </a:rPr>
              <a:t>dentalis</a:t>
            </a:r>
            <a:r>
              <a:rPr lang="en-US" altLang="en-US" sz="1600" b="1" dirty="0">
                <a:latin typeface="Book Antiqua" panose="02040602050305030304" pitchFamily="18" charset="0"/>
                <a:cs typeface="Times New Roman" panose="02020603050405020304" pitchFamily="18" charset="0"/>
              </a:rPr>
              <a:t> inferior</a:t>
            </a:r>
            <a:br>
              <a:rPr lang="en-US" altLang="en-US" dirty="0">
                <a:latin typeface="Book Antiqua" panose="02040602050305030304" pitchFamily="18" charset="0"/>
                <a:cs typeface="Times New Roman" panose="02020603050405020304" pitchFamily="18" charset="0"/>
              </a:rPr>
            </a:br>
            <a:endParaRPr lang="en-US" altLang="en-US" dirty="0">
              <a:latin typeface="Book Antiqua" panose="02040602050305030304" pitchFamily="18" charset="0"/>
              <a:cs typeface="Times New Roman" panose="02020603050405020304" pitchFamily="18" charset="0"/>
            </a:endParaRPr>
          </a:p>
          <a:p>
            <a:pPr eaLnBrk="1" hangingPunct="1"/>
            <a:r>
              <a:rPr lang="en-GB" altLang="en-US" dirty="0">
                <a:latin typeface="Book Antiqua" panose="02040602050305030304" pitchFamily="18" charset="0"/>
                <a:cs typeface="Times New Roman" panose="02020603050405020304" pitchFamily="18" charset="0"/>
              </a:rPr>
              <a:t>* Terminal branches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mental nerve (n. mentalis)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sz="1600" dirty="0">
                <a:latin typeface="Book Antiqua" panose="02040602050305030304" pitchFamily="18" charset="0"/>
                <a:cs typeface="Times New Roman" panose="02020603050405020304" pitchFamily="18" charset="0"/>
              </a:rPr>
              <a:t>exits mandibular canal through the mental foramen</a:t>
            </a:r>
            <a:br>
              <a:rPr lang="en-US" altLang="en-US" sz="16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(foramen </a:t>
            </a:r>
            <a:r>
              <a:rPr lang="en-US" altLang="en-US" sz="1600" dirty="0" err="1">
                <a:latin typeface="Book Antiqua" panose="02040602050305030304" pitchFamily="18" charset="0"/>
                <a:cs typeface="Times New Roman" panose="02020603050405020304" pitchFamily="18" charset="0"/>
              </a:rPr>
              <a:t>mentale</a:t>
            </a:r>
            <a:r>
              <a:rPr lang="en-US" altLang="en-US" sz="1600" dirty="0">
                <a:latin typeface="Book Antiqua" panose="02040602050305030304" pitchFamily="18" charset="0"/>
                <a:cs typeface="Times New Roman" panose="02020603050405020304" pitchFamily="18" charset="0"/>
              </a:rPr>
              <a:t>) on outer surface of body of mandible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sz="1600" dirty="0">
                <a:latin typeface="Book Antiqua" panose="02040602050305030304" pitchFamily="18" charset="0"/>
                <a:cs typeface="Times New Roman" panose="02020603050405020304" pitchFamily="18" charset="0"/>
              </a:rPr>
              <a:t>- </a:t>
            </a:r>
            <a:r>
              <a:rPr lang="en-GB" altLang="en-US" sz="1600" dirty="0">
                <a:latin typeface="Book Antiqua" panose="02040602050305030304" pitchFamily="18" charset="0"/>
                <a:cs typeface="Times New Roman" panose="02020603050405020304" pitchFamily="18" charset="0"/>
              </a:rPr>
              <a:t>for the skin of the chin and skin and mucosa of lower lip</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US" altLang="en-US" sz="1600" dirty="0">
                <a:latin typeface="Book Antiqua" panose="02040602050305030304" pitchFamily="18" charset="0"/>
                <a:cs typeface="Times New Roman" panose="02020603050405020304" pitchFamily="18" charset="0"/>
              </a:rPr>
              <a:t>- </a:t>
            </a:r>
            <a:r>
              <a:rPr lang="en-GB" altLang="en-US" sz="1600" dirty="0">
                <a:latin typeface="Book Antiqua" panose="02040602050305030304" pitchFamily="18" charset="0"/>
                <a:cs typeface="Times New Roman" panose="02020603050405020304" pitchFamily="18" charset="0"/>
              </a:rPr>
              <a:t>for outer surface of gum (gingiva) of lower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incisor nerve (n. </a:t>
            </a:r>
            <a:r>
              <a:rPr lang="en-US" altLang="en-US" dirty="0" err="1">
                <a:latin typeface="Book Antiqua" panose="02040602050305030304" pitchFamily="18" charset="0"/>
                <a:cs typeface="Times New Roman" panose="02020603050405020304" pitchFamily="18" charset="0"/>
              </a:rPr>
              <a:t>incisivus</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sz="1600" dirty="0">
                <a:latin typeface="Book Antiqua" panose="02040602050305030304" pitchFamily="18" charset="0"/>
                <a:cs typeface="Times New Roman" panose="02020603050405020304" pitchFamily="18" charset="0"/>
              </a:rPr>
              <a:t>passes through the canalis </a:t>
            </a:r>
            <a:r>
              <a:rPr lang="en-GB" altLang="en-US" sz="1600" dirty="0" err="1">
                <a:latin typeface="Book Antiqua" panose="02040602050305030304" pitchFamily="18" charset="0"/>
                <a:cs typeface="Times New Roman" panose="02020603050405020304" pitchFamily="18" charset="0"/>
              </a:rPr>
              <a:t>incisivus</a:t>
            </a:r>
            <a:r>
              <a:rPr lang="en-GB" altLang="en-US" sz="1600" dirty="0">
                <a:latin typeface="Book Antiqua" panose="02040602050305030304" pitchFamily="18" charset="0"/>
                <a:cs typeface="Times New Roman" panose="02020603050405020304" pitchFamily="18" charset="0"/>
              </a:rPr>
              <a:t> as the branch of mandibular canal and supply</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incisors; anastomoses with </a:t>
            </a:r>
            <a:r>
              <a:rPr lang="en-GB" altLang="en-US" sz="1600" dirty="0" err="1">
                <a:latin typeface="Book Antiqua" panose="02040602050305030304" pitchFamily="18" charset="0"/>
                <a:cs typeface="Times New Roman" panose="02020603050405020304" pitchFamily="18" charset="0"/>
              </a:rPr>
              <a:t>rr</a:t>
            </a:r>
            <a:r>
              <a:rPr lang="en-GB" altLang="en-US" sz="1600" dirty="0">
                <a:latin typeface="Book Antiqua" panose="02040602050305030304" pitchFamily="18" charset="0"/>
                <a:cs typeface="Times New Roman" panose="02020603050405020304" pitchFamily="18" charset="0"/>
              </a:rPr>
              <a:t>. </a:t>
            </a:r>
            <a:r>
              <a:rPr lang="en-GB" altLang="en-US" sz="1600" dirty="0" err="1">
                <a:latin typeface="Book Antiqua" panose="02040602050305030304" pitchFamily="18" charset="0"/>
                <a:cs typeface="Times New Roman" panose="02020603050405020304" pitchFamily="18" charset="0"/>
              </a:rPr>
              <a:t>dentales</a:t>
            </a:r>
            <a:r>
              <a:rPr lang="en-GB" altLang="en-US" sz="1600" dirty="0">
                <a:latin typeface="Book Antiqua" panose="02040602050305030304" pitchFamily="18" charset="0"/>
                <a:cs typeface="Times New Roman" panose="02020603050405020304" pitchFamily="18" charset="0"/>
              </a:rPr>
              <a:t> inferiors and form plexus </a:t>
            </a:r>
            <a:r>
              <a:rPr lang="en-GB" altLang="en-US" sz="1600" dirty="0" err="1">
                <a:latin typeface="Book Antiqua" panose="02040602050305030304" pitchFamily="18" charset="0"/>
                <a:cs typeface="Times New Roman" panose="02020603050405020304" pitchFamily="18" charset="0"/>
              </a:rPr>
              <a:t>dentalis</a:t>
            </a:r>
            <a:r>
              <a:rPr lang="en-GB" altLang="en-US" sz="1600" dirty="0">
                <a:latin typeface="Book Antiqua" panose="02040602050305030304" pitchFamily="18" charset="0"/>
                <a:cs typeface="Times New Roman" panose="02020603050405020304" pitchFamily="18" charset="0"/>
              </a:rPr>
              <a:t> inferior</a:t>
            </a:r>
            <a:endParaRPr lang="en-US" altLang="en-US" sz="1600" dirty="0">
              <a:latin typeface="Book Antiqua" panose="02040602050305030304" pitchFamily="18" charset="0"/>
              <a:cs typeface="Times New Roman" panose="02020603050405020304" pitchFamily="18" charset="0"/>
            </a:endParaRPr>
          </a:p>
        </p:txBody>
      </p:sp>
      <p:cxnSp>
        <p:nvCxnSpPr>
          <p:cNvPr id="41989" name="Straight Connector 9"/>
          <p:cNvCxnSpPr>
            <a:cxnSpLocks noChangeShapeType="1"/>
          </p:cNvCxnSpPr>
          <p:nvPr/>
        </p:nvCxnSpPr>
        <p:spPr bwMode="auto">
          <a:xfrm>
            <a:off x="8036371" y="5137508"/>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41990" name="Straight Connector 5"/>
          <p:cNvCxnSpPr>
            <a:cxnSpLocks noChangeShapeType="1"/>
          </p:cNvCxnSpPr>
          <p:nvPr/>
        </p:nvCxnSpPr>
        <p:spPr bwMode="auto">
          <a:xfrm>
            <a:off x="5732115" y="4429125"/>
            <a:ext cx="1000125"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41991" name="Straight Connector 6"/>
          <p:cNvCxnSpPr>
            <a:cxnSpLocks noChangeShapeType="1"/>
          </p:cNvCxnSpPr>
          <p:nvPr/>
        </p:nvCxnSpPr>
        <p:spPr bwMode="auto">
          <a:xfrm>
            <a:off x="6516216" y="4869160"/>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A769F959-68D7-9F30-CAC3-1A6F01FB8C83}"/>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8438" y="2779713"/>
            <a:ext cx="3511550"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3011" name="Rectangle 12"/>
          <p:cNvSpPr>
            <a:spLocks noChangeArrowheads="1"/>
          </p:cNvSpPr>
          <p:nvPr/>
        </p:nvSpPr>
        <p:spPr bwMode="auto">
          <a:xfrm>
            <a:off x="0" y="1124744"/>
            <a:ext cx="835818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cs typeface="Times New Roman" panose="02020603050405020304" pitchFamily="18" charset="0"/>
              </a:rPr>
              <a:t>    </a:t>
            </a:r>
            <a:r>
              <a:rPr lang="en-US" altLang="en-US" b="1" i="1" dirty="0">
                <a:latin typeface="Book Antiqua" panose="02040602050305030304" pitchFamily="18" charset="0"/>
                <a:cs typeface="Times New Roman" panose="02020603050405020304" pitchFamily="18" charset="0"/>
              </a:rPr>
              <a:t>a) </a:t>
            </a:r>
            <a:r>
              <a:rPr lang="en-US" altLang="en-US" b="1" i="1" dirty="0" err="1">
                <a:latin typeface="Book Antiqua" panose="02040602050305030304" pitchFamily="18" charset="0"/>
                <a:cs typeface="Times New Roman" panose="02020603050405020304" pitchFamily="18" charset="0"/>
              </a:rPr>
              <a:t>rr</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dentales</a:t>
            </a:r>
            <a:r>
              <a:rPr lang="en-US" altLang="en-US" b="1" i="1" dirty="0">
                <a:latin typeface="Book Antiqua" panose="02040602050305030304" pitchFamily="18" charset="0"/>
                <a:cs typeface="Times New Roman" panose="02020603050405020304" pitchFamily="18" charset="0"/>
              </a:rPr>
              <a:t> </a:t>
            </a:r>
            <a:r>
              <a:rPr lang="en-US" altLang="en-US" b="1" i="1" dirty="0" err="1">
                <a:latin typeface="Book Antiqua" panose="02040602050305030304" pitchFamily="18" charset="0"/>
                <a:cs typeface="Times New Roman" panose="02020603050405020304" pitchFamily="18" charset="0"/>
              </a:rPr>
              <a:t>inferiores</a:t>
            </a:r>
            <a:r>
              <a:rPr lang="en-US" altLang="en-US" b="1" i="1" dirty="0">
                <a:latin typeface="Book Antiqua" panose="02040602050305030304" pitchFamily="18" charset="0"/>
                <a:cs typeface="Times New Roman" panose="02020603050405020304" pitchFamily="18" charset="0"/>
              </a:rPr>
              <a:t>	(</a:t>
            </a:r>
            <a:r>
              <a:rPr lang="en-GB" altLang="en-US" b="1" i="1" dirty="0">
                <a:latin typeface="Book Antiqua" panose="02040602050305030304" pitchFamily="18" charset="0"/>
                <a:cs typeface="Times New Roman" panose="02020603050405020304" pitchFamily="18" charset="0"/>
              </a:rPr>
              <a:t>side branches of </a:t>
            </a:r>
            <a:r>
              <a:rPr lang="en-US" altLang="en-US" b="1" i="1" dirty="0">
                <a:latin typeface="Book Antiqua" panose="02040602050305030304" pitchFamily="18" charset="0"/>
                <a:cs typeface="Times New Roman" panose="02020603050405020304" pitchFamily="18" charset="0"/>
              </a:rPr>
              <a:t>n. alveolaris inferior)</a:t>
            </a:r>
          </a:p>
          <a:p>
            <a:pPr eaLnBrk="1" hangingPunct="1"/>
            <a:br>
              <a:rPr lang="en-US" altLang="en-US" dirty="0">
                <a:latin typeface="Book Antiqua" panose="02040602050305030304" pitchFamily="18" charset="0"/>
                <a:cs typeface="Times New Roman" panose="02020603050405020304" pitchFamily="18" charset="0"/>
              </a:rPr>
            </a:br>
            <a:r>
              <a:rPr lang="en-US" altLang="en-US" b="1" i="1" dirty="0">
                <a:latin typeface="Book Antiqua" panose="02040602050305030304" pitchFamily="18" charset="0"/>
                <a:cs typeface="Times New Roman" panose="02020603050405020304" pitchFamily="18" charset="0"/>
              </a:rPr>
              <a:t>    b) n. </a:t>
            </a:r>
            <a:r>
              <a:rPr lang="en-US" altLang="en-US" b="1" i="1" dirty="0" err="1">
                <a:latin typeface="Book Antiqua" panose="02040602050305030304" pitchFamily="18" charset="0"/>
                <a:cs typeface="Times New Roman" panose="02020603050405020304" pitchFamily="18" charset="0"/>
              </a:rPr>
              <a:t>incisivus</a:t>
            </a:r>
            <a:r>
              <a:rPr lang="en-US" altLang="en-US" b="1" i="1" dirty="0">
                <a:latin typeface="Book Antiqua" panose="02040602050305030304" pitchFamily="18" charset="0"/>
                <a:cs typeface="Times New Roman" panose="02020603050405020304" pitchFamily="18" charset="0"/>
              </a:rPr>
              <a:t> (</a:t>
            </a:r>
            <a:r>
              <a:rPr lang="en-GB" altLang="en-US" b="1" i="1" dirty="0">
                <a:latin typeface="Book Antiqua" panose="02040602050305030304" pitchFamily="18" charset="0"/>
                <a:cs typeface="Times New Roman" panose="02020603050405020304" pitchFamily="18" charset="0"/>
              </a:rPr>
              <a:t>terminal branch of </a:t>
            </a:r>
            <a:r>
              <a:rPr lang="en-US" altLang="en-US" b="1" i="1" dirty="0">
                <a:latin typeface="Book Antiqua" panose="02040602050305030304" pitchFamily="18" charset="0"/>
                <a:cs typeface="Times New Roman" panose="02020603050405020304" pitchFamily="18" charset="0"/>
              </a:rPr>
              <a:t>n. alveolaris inferior)</a:t>
            </a:r>
            <a:endParaRPr lang="en-US" altLang="en-US" dirty="0">
              <a:latin typeface="Book Antiqua" panose="02040602050305030304" pitchFamily="18" charset="0"/>
              <a:cs typeface="Times New Roman" panose="02020603050405020304" pitchFamily="18" charset="0"/>
            </a:endParaRPr>
          </a:p>
          <a:p>
            <a:pPr eaLnBrk="1" hangingPunct="1"/>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Plexus </a:t>
            </a:r>
            <a:r>
              <a:rPr lang="en-US" altLang="en-US" dirty="0" err="1">
                <a:latin typeface="Book Antiqua" panose="02040602050305030304" pitchFamily="18" charset="0"/>
                <a:cs typeface="Times New Roman" panose="02020603050405020304" pitchFamily="18" charset="0"/>
              </a:rPr>
              <a:t>dentalis</a:t>
            </a:r>
            <a:r>
              <a:rPr lang="en-US" altLang="en-US" dirty="0">
                <a:latin typeface="Book Antiqua" panose="02040602050305030304" pitchFamily="18" charset="0"/>
                <a:cs typeface="Times New Roman" panose="02020603050405020304" pitchFamily="18" charset="0"/>
              </a:rPr>
              <a:t> inferior </a:t>
            </a:r>
            <a:r>
              <a:rPr lang="en-GB" altLang="en-US" dirty="0">
                <a:latin typeface="Book Antiqua" panose="02040602050305030304" pitchFamily="18" charset="0"/>
                <a:cs typeface="Times New Roman" panose="02020603050405020304" pitchFamily="18" charset="0"/>
              </a:rPr>
              <a:t>gives off branches for</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teeth of lower jaw</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outer surface of gum (gingiva) of</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lower jaw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the walls of dental alveolae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of lower jaw</a:t>
            </a:r>
            <a:endParaRPr lang="en-US" altLang="en-US" dirty="0">
              <a:latin typeface="Book Antiqua" panose="02040602050305030304" pitchFamily="18" charset="0"/>
              <a:cs typeface="Times New Roman" panose="02020603050405020304" pitchFamily="18" charset="0"/>
            </a:endParaRPr>
          </a:p>
        </p:txBody>
      </p:sp>
      <p:sp>
        <p:nvSpPr>
          <p:cNvPr id="43013" name="Rounded Rectangle 10"/>
          <p:cNvSpPr>
            <a:spLocks noChangeArrowheads="1"/>
          </p:cNvSpPr>
          <p:nvPr/>
        </p:nvSpPr>
        <p:spPr bwMode="auto">
          <a:xfrm>
            <a:off x="7072313" y="6143625"/>
            <a:ext cx="1428750" cy="214313"/>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extBox 1">
            <a:extLst>
              <a:ext uri="{FF2B5EF4-FFF2-40B4-BE49-F238E27FC236}">
                <a16:creationId xmlns:a16="http://schemas.microsoft.com/office/drawing/2014/main" id="{091001C8-AF70-FE27-C798-E1574F64F42C}"/>
              </a:ext>
            </a:extLst>
          </p:cNvPr>
          <p:cNvSpPr txBox="1"/>
          <p:nvPr/>
        </p:nvSpPr>
        <p:spPr>
          <a:xfrm>
            <a:off x="323528" y="267255"/>
            <a:ext cx="8643937" cy="400110"/>
          </a:xfrm>
          <a:prstGeom prst="rect">
            <a:avLst/>
          </a:prstGeom>
          <a:noFill/>
        </p:spPr>
        <p:txBody>
          <a:bodyPr wrap="square">
            <a:spAutoFit/>
          </a:bodyPr>
          <a:lstStyle/>
          <a:p>
            <a:r>
              <a:rPr lang="en-GB" sz="2000" b="1" dirty="0">
                <a:solidFill>
                  <a:schemeClr val="tx1">
                    <a:lumMod val="95000"/>
                    <a:lumOff val="5000"/>
                  </a:schemeClr>
                </a:solidFill>
                <a:latin typeface="Book Antiqua" panose="02040602050305030304" pitchFamily="18" charset="0"/>
              </a:rPr>
              <a:t>P</a:t>
            </a:r>
            <a:r>
              <a:rPr lang="en-GB" sz="2000" b="1" i="0" dirty="0">
                <a:solidFill>
                  <a:schemeClr val="tx1">
                    <a:lumMod val="95000"/>
                    <a:lumOff val="5000"/>
                  </a:schemeClr>
                </a:solidFill>
                <a:effectLst/>
                <a:latin typeface="Book Antiqua" panose="02040602050305030304" pitchFamily="18" charset="0"/>
              </a:rPr>
              <a:t>lexus that innervates the teeth of the lower jaw (inferior dental plexus)</a:t>
            </a:r>
            <a:endParaRPr lang="en-GB" sz="2000" b="1"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4" name="Picture 1"/>
          <p:cNvPicPr>
            <a:picLocks noChangeAspect="1" noChangeArrowheads="1"/>
          </p:cNvPicPr>
          <p:nvPr/>
        </p:nvPicPr>
        <p:blipFill>
          <a:blip r:embed="rId2">
            <a:extLst>
              <a:ext uri="{28A0092B-C50C-407E-A947-70E740481C1C}">
                <a14:useLocalDpi xmlns:a14="http://schemas.microsoft.com/office/drawing/2010/main" val="0"/>
              </a:ext>
            </a:extLst>
          </a:blip>
          <a:srcRect l="29297" t="18750" r="37891" b="34375"/>
          <a:stretch>
            <a:fillRect/>
          </a:stretch>
        </p:blipFill>
        <p:spPr bwMode="auto">
          <a:xfrm>
            <a:off x="4788024" y="1124744"/>
            <a:ext cx="40005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12"/>
          <p:cNvSpPr>
            <a:spLocks noChangeArrowheads="1"/>
          </p:cNvSpPr>
          <p:nvPr/>
        </p:nvSpPr>
        <p:spPr bwMode="auto">
          <a:xfrm>
            <a:off x="12120" y="623031"/>
            <a:ext cx="8887856"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cs typeface="Times New Roman" panose="02020603050405020304" pitchFamily="18" charset="0"/>
              </a:rPr>
              <a:t>* Terminal branches:</a:t>
            </a:r>
            <a:br>
              <a:rPr lang="en-US" altLang="en-US" b="1"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b="1" dirty="0">
                <a:latin typeface="Book Antiqua" panose="02040602050305030304" pitchFamily="18" charset="0"/>
                <a:cs typeface="Times New Roman" panose="02020603050405020304" pitchFamily="18" charset="0"/>
              </a:rPr>
              <a:t>2º </a:t>
            </a:r>
            <a:r>
              <a:rPr lang="en-GB" altLang="en-US" b="1" dirty="0">
                <a:latin typeface="Book Antiqua" panose="02040602050305030304" pitchFamily="18" charset="0"/>
                <a:cs typeface="Times New Roman" panose="02020603050405020304" pitchFamily="18" charset="0"/>
              </a:rPr>
              <a:t>Posterior</a:t>
            </a:r>
            <a:r>
              <a:rPr lang="en-US" altLang="en-US" b="1" dirty="0">
                <a:latin typeface="Book Antiqua" panose="02040602050305030304" pitchFamily="18" charset="0"/>
                <a:cs typeface="Times New Roman" panose="02020603050405020304" pitchFamily="18" charset="0"/>
              </a:rPr>
              <a:t> </a:t>
            </a:r>
          </a:p>
          <a:p>
            <a:pPr eaLnBrk="1" hangingPunct="1"/>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b="1" dirty="0">
                <a:latin typeface="Book Antiqua" panose="02040602050305030304" pitchFamily="18" charset="0"/>
                <a:cs typeface="Times New Roman" panose="02020603050405020304" pitchFamily="18" charset="0"/>
              </a:rPr>
              <a:t>f</a:t>
            </a:r>
            <a:r>
              <a:rPr lang="en-US" altLang="en-US" b="1" dirty="0">
                <a:latin typeface="Book Antiqua" panose="02040602050305030304" pitchFamily="18" charset="0"/>
                <a:cs typeface="Times New Roman" panose="02020603050405020304" pitchFamily="18" charset="0"/>
              </a:rPr>
              <a:t>) lingual nerve (n. lingualis)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sensory (sensitive) branch for: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mucosa of sublingual region</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mucosa of anterior 2/3</a:t>
            </a:r>
            <a:r>
              <a:rPr lang="en-GB" altLang="en-US" baseline="30000" dirty="0">
                <a:latin typeface="Book Antiqua" panose="02040602050305030304" pitchFamily="18" charset="0"/>
                <a:cs typeface="Times New Roman" panose="02020603050405020304" pitchFamily="18" charset="0"/>
              </a:rPr>
              <a:t>rds</a:t>
            </a:r>
            <a:r>
              <a:rPr lang="en-GB" altLang="en-US" dirty="0">
                <a:latin typeface="Book Antiqua" panose="02040602050305030304" pitchFamily="18" charset="0"/>
                <a:cs typeface="Times New Roman" panose="02020603050405020304" pitchFamily="18" charset="0"/>
              </a:rPr>
              <a:t> of tongue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inner surface of gum (gingiva) of lower jaw</a:t>
            </a:r>
            <a:br>
              <a:rPr lang="en-US" altLang="en-US"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in</a:t>
            </a:r>
            <a:r>
              <a:rPr lang="en-US" altLang="en-US" dirty="0">
                <a:latin typeface="Book Antiqua" panose="02040602050305030304" pitchFamily="18" charset="0"/>
                <a:cs typeface="Times New Roman" panose="02020603050405020304" pitchFamily="18" charset="0"/>
              </a:rPr>
              <a:t> fossa </a:t>
            </a:r>
            <a:r>
              <a:rPr lang="en-US" altLang="en-US" dirty="0" err="1">
                <a:latin typeface="Book Antiqua" panose="02040602050305030304" pitchFamily="18" charset="0"/>
                <a:cs typeface="Times New Roman" panose="02020603050405020304" pitchFamily="18" charset="0"/>
              </a:rPr>
              <a:t>infratemporalis</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it anastomoses with</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chorda tympani (PSY branch of facial nerve)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and gets parasympathetic fibers of facial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nerve (n. </a:t>
            </a:r>
            <a:r>
              <a:rPr lang="en-US" altLang="en-US" dirty="0" err="1">
                <a:latin typeface="Book Antiqua" panose="02040602050305030304" pitchFamily="18" charset="0"/>
                <a:cs typeface="Times New Roman" panose="02020603050405020304" pitchFamily="18" charset="0"/>
              </a:rPr>
              <a:t>facialis</a:t>
            </a:r>
            <a:r>
              <a:rPr lang="en-US" altLang="en-US" dirty="0">
                <a:latin typeface="Book Antiqua" panose="02040602050305030304" pitchFamily="18" charset="0"/>
                <a:cs typeface="Times New Roman" panose="02020603050405020304" pitchFamily="18" charset="0"/>
              </a:rPr>
              <a:t>) </a:t>
            </a:r>
            <a:r>
              <a:rPr lang="en-GB" altLang="en-US" dirty="0">
                <a:latin typeface="Book Antiqua" panose="02040602050305030304" pitchFamily="18" charset="0"/>
                <a:cs typeface="Times New Roman" panose="02020603050405020304" pitchFamily="18" charset="0"/>
              </a:rPr>
              <a:t>for secretory innervation of</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submandibular salivary gland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sublingual salivary gland</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it is closely related with submandibular ganglion (</a:t>
            </a:r>
            <a:r>
              <a:rPr lang="en-US" altLang="en-US" dirty="0">
                <a:latin typeface="Book Antiqua" panose="02040602050305030304" pitchFamily="18" charset="0"/>
                <a:cs typeface="Times New Roman" panose="02020603050405020304" pitchFamily="18" charset="0"/>
              </a:rPr>
              <a:t>ganglion </a:t>
            </a:r>
            <a:r>
              <a:rPr lang="en-US" altLang="en-US" dirty="0" err="1">
                <a:latin typeface="Book Antiqua" panose="02040602050305030304" pitchFamily="18" charset="0"/>
                <a:cs typeface="Times New Roman" panose="02020603050405020304" pitchFamily="18" charset="0"/>
              </a:rPr>
              <a:t>submandibulare</a:t>
            </a:r>
            <a:r>
              <a:rPr lang="en-US" altLang="en-US" dirty="0">
                <a:latin typeface="Book Antiqua" panose="02040602050305030304" pitchFamily="18" charset="0"/>
                <a:cs typeface="Times New Roman" panose="02020603050405020304" pitchFamily="18" charset="0"/>
              </a:rPr>
              <a: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and supply this ganglion with sensory fibers and brings to this ganglion those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parasympathetic fibers of chorda tympani to submandibular ganglion</a:t>
            </a:r>
            <a:br>
              <a:rPr lang="en-US" altLang="en-US" dirty="0">
                <a:latin typeface="Book Antiqua" panose="02040602050305030304" pitchFamily="18" charset="0"/>
                <a:cs typeface="Times New Roman" panose="02020603050405020304" pitchFamily="18" charset="0"/>
              </a:rPr>
            </a:br>
            <a:br>
              <a:rPr lang="en-US" altLang="en-US" sz="800"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a:t>
            </a:r>
            <a:r>
              <a:rPr lang="en-GB" altLang="en-US" dirty="0">
                <a:latin typeface="Book Antiqua" panose="02040602050305030304" pitchFamily="18" charset="0"/>
                <a:cs typeface="Times New Roman" panose="02020603050405020304" pitchFamily="18" charset="0"/>
              </a:rPr>
              <a:t>while gets those PSY </a:t>
            </a:r>
            <a:r>
              <a:rPr lang="en-GB" altLang="en-US" dirty="0" err="1">
                <a:latin typeface="Book Antiqua" panose="02040602050305030304" pitchFamily="18" charset="0"/>
                <a:cs typeface="Times New Roman" panose="02020603050405020304" pitchFamily="18" charset="0"/>
              </a:rPr>
              <a:t>fibers</a:t>
            </a:r>
            <a:r>
              <a:rPr lang="en-GB" altLang="en-US" dirty="0">
                <a:latin typeface="Book Antiqua" panose="02040602050305030304" pitchFamily="18" charset="0"/>
                <a:cs typeface="Times New Roman" panose="02020603050405020304" pitchFamily="18" charset="0"/>
              </a:rPr>
              <a:t> from chorda tympani, it gives to chorda tympani its </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a:t>
            </a:r>
            <a:r>
              <a:rPr lang="en-GB" altLang="en-US" dirty="0" err="1">
                <a:latin typeface="Book Antiqua" panose="02040602050305030304" pitchFamily="18" charset="0"/>
                <a:cs typeface="Times New Roman" panose="02020603050405020304" pitchFamily="18" charset="0"/>
              </a:rPr>
              <a:t>fibers</a:t>
            </a:r>
            <a:r>
              <a:rPr lang="en-GB" altLang="en-US" dirty="0">
                <a:latin typeface="Book Antiqua" panose="02040602050305030304" pitchFamily="18" charset="0"/>
                <a:cs typeface="Times New Roman" panose="02020603050405020304" pitchFamily="18" charset="0"/>
              </a:rPr>
              <a:t> that carry taste from the fungiform papillae from anterior part of tongue;</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chorda tympani and the facial nerve further carry these taste stimuli to the  its</a:t>
            </a:r>
            <a:br>
              <a:rPr lang="en-GB" altLang="en-US" dirty="0">
                <a:latin typeface="Book Antiqua" panose="02040602050305030304" pitchFamily="18" charset="0"/>
                <a:cs typeface="Times New Roman" panose="02020603050405020304" pitchFamily="18" charset="0"/>
              </a:rPr>
            </a:br>
            <a:r>
              <a:rPr lang="en-GB" altLang="en-US" dirty="0">
                <a:latin typeface="Book Antiqua" panose="02040602050305030304" pitchFamily="18" charset="0"/>
                <a:cs typeface="Times New Roman" panose="02020603050405020304" pitchFamily="18" charset="0"/>
              </a:rPr>
              <a:t>           sensory ganglion</a:t>
            </a:r>
            <a:endParaRPr lang="en-US" altLang="en-US" dirty="0">
              <a:latin typeface="Book Antiqua" panose="02040602050305030304" pitchFamily="18" charset="0"/>
              <a:cs typeface="Times New Roman" panose="02020603050405020304" pitchFamily="18" charset="0"/>
            </a:endParaRPr>
          </a:p>
        </p:txBody>
      </p:sp>
      <p:cxnSp>
        <p:nvCxnSpPr>
          <p:cNvPr id="44037" name="Straight Connector 9"/>
          <p:cNvCxnSpPr>
            <a:cxnSpLocks noChangeShapeType="1"/>
          </p:cNvCxnSpPr>
          <p:nvPr/>
        </p:nvCxnSpPr>
        <p:spPr bwMode="auto">
          <a:xfrm>
            <a:off x="5220072" y="3789040"/>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56AD0272-5E5B-31A0-6167-26E07F735228}"/>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8" name="Picture 1"/>
          <p:cNvPicPr>
            <a:picLocks noChangeAspect="1" noChangeArrowheads="1"/>
          </p:cNvPicPr>
          <p:nvPr/>
        </p:nvPicPr>
        <p:blipFill>
          <a:blip r:embed="rId2">
            <a:extLst>
              <a:ext uri="{28A0092B-C50C-407E-A947-70E740481C1C}">
                <a14:useLocalDpi xmlns:a14="http://schemas.microsoft.com/office/drawing/2010/main" val="0"/>
              </a:ext>
            </a:extLst>
          </a:blip>
          <a:srcRect l="29297" t="18750" r="37891" b="34375"/>
          <a:stretch>
            <a:fillRect/>
          </a:stretch>
        </p:blipFill>
        <p:spPr bwMode="auto">
          <a:xfrm>
            <a:off x="5108257" y="545427"/>
            <a:ext cx="40005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Rectangle 12"/>
          <p:cNvSpPr>
            <a:spLocks noChangeArrowheads="1"/>
          </p:cNvSpPr>
          <p:nvPr/>
        </p:nvSpPr>
        <p:spPr bwMode="auto">
          <a:xfrm>
            <a:off x="34811" y="739275"/>
            <a:ext cx="8752002" cy="6140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a:latin typeface="Book Antiqua" panose="02040602050305030304" pitchFamily="18" charset="0"/>
                <a:cs typeface="Times New Roman" panose="02020603050405020304" pitchFamily="18" charset="0"/>
              </a:rPr>
              <a:t>f</a:t>
            </a:r>
            <a:r>
              <a:rPr lang="en-US" altLang="en-US" b="1" dirty="0">
                <a:latin typeface="Book Antiqua" panose="02040602050305030304" pitchFamily="18" charset="0"/>
                <a:cs typeface="Times New Roman" panose="02020603050405020304" pitchFamily="18" charset="0"/>
              </a:rPr>
              <a:t>) lingual nerve (n. lingualis)</a:t>
            </a:r>
          </a:p>
          <a:p>
            <a:pPr eaLnBrk="1" hangingPunct="1"/>
            <a:r>
              <a:rPr lang="en-US" altLang="en-US" b="1" dirty="0">
                <a:latin typeface="Book Antiqua" panose="02040602050305030304" pitchFamily="18" charset="0"/>
                <a:cs typeface="Times New Roman" panose="02020603050405020304" pitchFamily="18" charset="0"/>
              </a:rPr>
              <a:t>        </a:t>
            </a:r>
            <a:r>
              <a:rPr lang="en-US" altLang="en-US" sz="1700" dirty="0">
                <a:latin typeface="Book Antiqua" panose="02040602050305030304" pitchFamily="18" charset="0"/>
                <a:cs typeface="Times New Roman" panose="02020603050405020304" pitchFamily="18" charset="0"/>
              </a:rPr>
              <a:t>• </a:t>
            </a:r>
            <a:r>
              <a:rPr lang="en-GB" altLang="en-US" sz="1700" dirty="0">
                <a:latin typeface="Book Antiqua" panose="02040602050305030304" pitchFamily="18" charset="0"/>
                <a:cs typeface="Times New Roman" panose="02020603050405020304" pitchFamily="18" charset="0"/>
              </a:rPr>
              <a:t>in </a:t>
            </a:r>
            <a:r>
              <a:rPr lang="en-GB" altLang="en-US" sz="1700" dirty="0" err="1">
                <a:latin typeface="Book Antiqua" panose="02040602050305030304" pitchFamily="18" charset="0"/>
                <a:cs typeface="Times New Roman" panose="02020603050405020304" pitchFamily="18" charset="0"/>
              </a:rPr>
              <a:t>infratemoral</a:t>
            </a:r>
            <a:r>
              <a:rPr lang="en-GB" altLang="en-US" sz="1700" dirty="0">
                <a:latin typeface="Book Antiqua" panose="02040602050305030304" pitchFamily="18" charset="0"/>
                <a:cs typeface="Times New Roman" panose="02020603050405020304" pitchFamily="18" charset="0"/>
              </a:rPr>
              <a:t> fossa, it passes in front of and</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a:t>
            </a:r>
            <a:r>
              <a:rPr lang="en-GB" altLang="en-US" sz="1700" dirty="0">
                <a:latin typeface="Book Antiqua" panose="02040602050305030304" pitchFamily="18" charset="0"/>
                <a:cs typeface="Times New Roman" panose="02020603050405020304" pitchFamily="18" charset="0"/>
              </a:rPr>
              <a:t>medial to</a:t>
            </a:r>
            <a:r>
              <a:rPr lang="en-US" altLang="en-US" sz="1700" dirty="0">
                <a:latin typeface="Book Antiqua" panose="02040602050305030304" pitchFamily="18" charset="0"/>
                <a:cs typeface="Times New Roman" panose="02020603050405020304" pitchFamily="18" charset="0"/>
              </a:rPr>
              <a:t> n. alveolaris inferior;</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chorda tympani </a:t>
            </a:r>
            <a:r>
              <a:rPr lang="en-GB" altLang="en-US" sz="1700" dirty="0">
                <a:latin typeface="Book Antiqua" panose="02040602050305030304" pitchFamily="18" charset="0"/>
                <a:cs typeface="Times New Roman" panose="02020603050405020304" pitchFamily="18" charset="0"/>
              </a:rPr>
              <a:t>comes to form </a:t>
            </a:r>
            <a:r>
              <a:rPr lang="en-GB" altLang="en-US" sz="1700" dirty="0" err="1">
                <a:latin typeface="Book Antiqua" panose="02040602050305030304" pitchFamily="18" charset="0"/>
                <a:cs typeface="Times New Roman" panose="02020603050405020304" pitchFamily="18" charset="0"/>
              </a:rPr>
              <a:t>anstomose</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form posterior side of lingual nerve and</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anastomoses forming sharp angle</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during it further course, it </a:t>
            </a:r>
            <a:r>
              <a:rPr lang="en-GB" sz="1700" b="0" i="0" dirty="0">
                <a:solidFill>
                  <a:srgbClr val="0D0D0D"/>
                </a:solidFill>
                <a:effectLst/>
                <a:latin typeface="Book Antiqua" panose="02040602050305030304" pitchFamily="18" charset="0"/>
              </a:rPr>
              <a:t>moves away from </a:t>
            </a:r>
            <a:br>
              <a:rPr lang="en-GB" sz="1700" b="0" i="0" dirty="0">
                <a:solidFill>
                  <a:srgbClr val="0D0D0D"/>
                </a:solidFill>
                <a:effectLst/>
                <a:latin typeface="Book Antiqua" panose="02040602050305030304" pitchFamily="18" charset="0"/>
              </a:rPr>
            </a:br>
            <a:r>
              <a:rPr lang="en-GB" sz="1700" b="0" i="0" dirty="0">
                <a:solidFill>
                  <a:srgbClr val="0D0D0D"/>
                </a:solidFill>
                <a:effectLst/>
                <a:latin typeface="Book Antiqua" panose="02040602050305030304" pitchFamily="18" charset="0"/>
              </a:rPr>
              <a:t>            </a:t>
            </a:r>
            <a:r>
              <a:rPr lang="en-GB" sz="1700" b="0" i="0" dirty="0" err="1">
                <a:solidFill>
                  <a:srgbClr val="0D0D0D"/>
                </a:solidFill>
                <a:effectLst/>
                <a:latin typeface="Book Antiqua" panose="02040602050305030304" pitchFamily="18" charset="0"/>
              </a:rPr>
              <a:t>n.alveolaris</a:t>
            </a:r>
            <a:r>
              <a:rPr lang="en-GB" sz="1700" b="0" i="0" dirty="0">
                <a:solidFill>
                  <a:srgbClr val="0D0D0D"/>
                </a:solidFill>
                <a:effectLst/>
                <a:latin typeface="Book Antiqua" panose="02040602050305030304" pitchFamily="18" charset="0"/>
              </a:rPr>
              <a:t> inferior</a:t>
            </a:r>
            <a:r>
              <a:rPr lang="en-US" sz="1700" b="0" i="0" dirty="0">
                <a:solidFill>
                  <a:srgbClr val="0D0D0D"/>
                </a:solidFill>
                <a:effectLst/>
                <a:latin typeface="Book Antiqua" panose="02040602050305030304" pitchFamily="18" charset="0"/>
                <a:cs typeface="Times New Roman" panose="02020603050405020304" pitchFamily="18" charset="0"/>
              </a:rPr>
              <a:t>, runs horizontally toward</a:t>
            </a:r>
            <a:br>
              <a:rPr lang="en-US" sz="1700" dirty="0">
                <a:solidFill>
                  <a:srgbClr val="0D0D0D"/>
                </a:solidFill>
                <a:latin typeface="Book Antiqua" panose="02040602050305030304" pitchFamily="18" charset="0"/>
                <a:cs typeface="Times New Roman" panose="02020603050405020304" pitchFamily="18" charset="0"/>
              </a:rPr>
            </a:br>
            <a:r>
              <a:rPr lang="en-US" sz="1700" dirty="0">
                <a:solidFill>
                  <a:srgbClr val="0D0D0D"/>
                </a:solidFill>
                <a:latin typeface="Book Antiqua" panose="02040602050305030304" pitchFamily="18" charset="0"/>
                <a:cs typeface="Times New Roman" panose="02020603050405020304" pitchFamily="18" charset="0"/>
              </a:rPr>
              <a:t>            </a:t>
            </a:r>
            <a:r>
              <a:rPr lang="en-US" sz="1700" b="0" i="0" dirty="0">
                <a:solidFill>
                  <a:srgbClr val="0D0D0D"/>
                </a:solidFill>
                <a:effectLst/>
                <a:latin typeface="Book Antiqua" panose="02040602050305030304" pitchFamily="18" charset="0"/>
                <a:cs typeface="Times New Roman" panose="02020603050405020304" pitchFamily="18" charset="0"/>
              </a:rPr>
              <a:t>the top (apex) of </a:t>
            </a:r>
            <a:r>
              <a:rPr lang="en-GB" sz="1700" b="0" i="0" dirty="0">
                <a:solidFill>
                  <a:srgbClr val="0D0D0D"/>
                </a:solidFill>
                <a:effectLst/>
                <a:latin typeface="Book Antiqua" panose="02040602050305030304" pitchFamily="18" charset="0"/>
                <a:cs typeface="Times New Roman" panose="02020603050405020304" pitchFamily="18" charset="0"/>
              </a:rPr>
              <a:t>tongue and forms and</a:t>
            </a:r>
            <a:br>
              <a:rPr lang="en-GB" sz="1700" b="0" i="0" dirty="0">
                <a:solidFill>
                  <a:srgbClr val="0D0D0D"/>
                </a:solidFill>
                <a:effectLst/>
                <a:latin typeface="Book Antiqua" panose="02040602050305030304" pitchFamily="18" charset="0"/>
                <a:cs typeface="Times New Roman" panose="02020603050405020304" pitchFamily="18" charset="0"/>
              </a:rPr>
            </a:br>
            <a:r>
              <a:rPr lang="en-GB" sz="1700" b="0" i="0" dirty="0">
                <a:solidFill>
                  <a:srgbClr val="0D0D0D"/>
                </a:solidFill>
                <a:effectLst/>
                <a:latin typeface="Book Antiqua" panose="02040602050305030304" pitchFamily="18" charset="0"/>
                <a:cs typeface="Times New Roman" panose="02020603050405020304" pitchFamily="18" charset="0"/>
              </a:rPr>
              <a:t>            superiorly concave arch </a:t>
            </a:r>
          </a:p>
          <a:p>
            <a:pPr eaLnBrk="1" hangingPunct="1"/>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in this part of this course, it passes through the</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floor of the oral cavity, between the</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tongue and gums (gingiva) covered with</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mucosa of sublingual region</a:t>
            </a:r>
          </a:p>
          <a:p>
            <a:pPr eaLnBrk="1" hangingPunct="1"/>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passes over the submandibular salivary gland,</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then over the sublingual salivary and branches</a:t>
            </a:r>
            <a:br>
              <a:rPr lang="en-GB" altLang="en-US" sz="1700" dirty="0">
                <a:latin typeface="Book Antiqua" panose="02040602050305030304" pitchFamily="18" charset="0"/>
                <a:cs typeface="Times New Roman" panose="02020603050405020304" pitchFamily="18" charset="0"/>
              </a:rPr>
            </a:br>
            <a:r>
              <a:rPr lang="en-GB" altLang="en-US" sz="1700" dirty="0">
                <a:latin typeface="Book Antiqua" panose="02040602050305030304" pitchFamily="18" charset="0"/>
                <a:cs typeface="Times New Roman" panose="02020603050405020304" pitchFamily="18" charset="0"/>
              </a:rPr>
              <a:t>           into terminal branches:</a:t>
            </a:r>
            <a:br>
              <a:rPr lang="en-US" altLang="en-US" sz="1700" b="1" dirty="0">
                <a:latin typeface="Book Antiqua" panose="02040602050305030304" pitchFamily="18" charset="0"/>
                <a:cs typeface="Times New Roman" panose="02020603050405020304" pitchFamily="18" charset="0"/>
              </a:rPr>
            </a:b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Side </a:t>
            </a:r>
            <a:r>
              <a:rPr lang="en-GB" altLang="en-US" sz="1700" dirty="0" err="1">
                <a:latin typeface="Book Antiqua" panose="02040602050305030304" pitchFamily="18" charset="0"/>
                <a:cs typeface="Times New Roman" panose="02020603050405020304" pitchFamily="18" charset="0"/>
              </a:rPr>
              <a:t>branche</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branches for </a:t>
            </a:r>
            <a:r>
              <a:rPr lang="en-GB" sz="1600" b="0" i="0" dirty="0">
                <a:effectLst/>
                <a:latin typeface="Book Antiqua" panose="02040602050305030304" pitchFamily="18" charset="0"/>
              </a:rPr>
              <a:t>oropharyngeal </a:t>
            </a:r>
            <a:r>
              <a:rPr lang="en-GB" sz="1600" b="0" i="0" dirty="0" err="1">
                <a:effectLst/>
                <a:latin typeface="Book Antiqua" panose="02040602050305030304" pitchFamily="18" charset="0"/>
              </a:rPr>
              <a:t>isthmu</a:t>
            </a:r>
            <a:r>
              <a:rPr lang="en-GB" sz="1600" dirty="0">
                <a:latin typeface="Book Antiqua" panose="02040602050305030304" pitchFamily="18" charset="0"/>
              </a:rPr>
              <a:t> </a:t>
            </a:r>
            <a:r>
              <a:rPr lang="en-GB" sz="1600" b="0" i="0" dirty="0">
                <a:solidFill>
                  <a:srgbClr val="4D5156"/>
                </a:solidFill>
                <a:effectLst/>
                <a:latin typeface="Book Antiqua" panose="02040602050305030304" pitchFamily="18" charset="0"/>
              </a:rPr>
              <a:t>(</a:t>
            </a:r>
            <a:r>
              <a:rPr lang="en-US" altLang="en-US" sz="1700" dirty="0" err="1">
                <a:latin typeface="Book Antiqua" panose="02040602050305030304" pitchFamily="18" charset="0"/>
                <a:cs typeface="Times New Roman" panose="02020603050405020304" pitchFamily="18" charset="0"/>
              </a:rPr>
              <a:t>rr</a:t>
            </a:r>
            <a:r>
              <a:rPr lang="en-US" altLang="en-US" sz="1700" dirty="0">
                <a:latin typeface="Book Antiqua" panose="02040602050305030304" pitchFamily="18" charset="0"/>
                <a:cs typeface="Times New Roman" panose="02020603050405020304" pitchFamily="18" charset="0"/>
              </a:rPr>
              <a:t>. </a:t>
            </a:r>
            <a:r>
              <a:rPr lang="en-US" altLang="en-US" sz="1700" dirty="0" err="1">
                <a:latin typeface="Book Antiqua" panose="02040602050305030304" pitchFamily="18" charset="0"/>
                <a:cs typeface="Times New Roman" panose="02020603050405020304" pitchFamily="18" charset="0"/>
              </a:rPr>
              <a:t>isthmi</a:t>
            </a:r>
            <a:r>
              <a:rPr lang="en-US" altLang="en-US" sz="1700" dirty="0">
                <a:latin typeface="Book Antiqua" panose="02040602050305030304" pitchFamily="18" charset="0"/>
                <a:cs typeface="Times New Roman" panose="02020603050405020304" pitchFamily="18" charset="0"/>
              </a:rPr>
              <a:t> </a:t>
            </a:r>
            <a:r>
              <a:rPr lang="en-US" altLang="en-US" sz="1700" dirty="0" err="1">
                <a:latin typeface="Book Antiqua" panose="02040602050305030304" pitchFamily="18" charset="0"/>
                <a:cs typeface="Times New Roman" panose="02020603050405020304" pitchFamily="18" charset="0"/>
              </a:rPr>
              <a:t>faucium</a:t>
            </a:r>
            <a:r>
              <a:rPr lang="en-US" altLang="en-US" sz="1700" dirty="0">
                <a:latin typeface="Book Antiqua" panose="02040602050305030304" pitchFamily="18" charset="0"/>
                <a:cs typeface="Times New Roman" panose="02020603050405020304" pitchFamily="18" charset="0"/>
              </a:rPr>
              <a:t>)</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sublingual nerve (n. </a:t>
            </a:r>
            <a:r>
              <a:rPr lang="en-US" altLang="en-US" sz="1700" dirty="0" err="1">
                <a:latin typeface="Book Antiqua" panose="02040602050305030304" pitchFamily="18" charset="0"/>
                <a:cs typeface="Times New Roman" panose="02020603050405020304" pitchFamily="18" charset="0"/>
              </a:rPr>
              <a:t>sublingualis</a:t>
            </a:r>
            <a:r>
              <a:rPr lang="en-US" altLang="en-US" sz="1700" dirty="0">
                <a:latin typeface="Book Antiqua" panose="02040602050305030304" pitchFamily="18" charset="0"/>
                <a:cs typeface="Times New Roman" panose="02020603050405020304" pitchFamily="18" charset="0"/>
              </a:rPr>
              <a:t>) – for floor of the </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mouth and </a:t>
            </a:r>
            <a:r>
              <a:rPr lang="en-US" altLang="en-US" sz="1700" u="sng" dirty="0">
                <a:latin typeface="Book Antiqua" panose="02040602050305030304" pitchFamily="18" charset="0"/>
                <a:cs typeface="Times New Roman" panose="02020603050405020304" pitchFamily="18" charset="0"/>
              </a:rPr>
              <a:t>sensory innervation </a:t>
            </a:r>
            <a:r>
              <a:rPr lang="en-US" altLang="en-US" sz="1700" dirty="0">
                <a:latin typeface="Book Antiqua" panose="02040602050305030304" pitchFamily="18" charset="0"/>
                <a:cs typeface="Times New Roman" panose="02020603050405020304" pitchFamily="18" charset="0"/>
              </a:rPr>
              <a:t>of sublingual and submandibular gland</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a:t>
            </a:r>
            <a:r>
              <a:rPr lang="en-GB" altLang="en-US" sz="1700" dirty="0">
                <a:latin typeface="Book Antiqua" panose="02040602050305030304" pitchFamily="18" charset="0"/>
                <a:cs typeface="Times New Roman" panose="02020603050405020304" pitchFamily="18" charset="0"/>
              </a:rPr>
              <a:t>branches for inner surface of the gums (gingiva) of lower jaw</a:t>
            </a:r>
            <a:endParaRPr lang="en-US" altLang="en-US" sz="1700" dirty="0">
              <a:latin typeface="Book Antiqua" panose="02040602050305030304" pitchFamily="18" charset="0"/>
              <a:cs typeface="Times New Roman" panose="02020603050405020304" pitchFamily="18" charset="0"/>
            </a:endParaRPr>
          </a:p>
        </p:txBody>
      </p:sp>
      <p:cxnSp>
        <p:nvCxnSpPr>
          <p:cNvPr id="45061" name="Straight Connector 9"/>
          <p:cNvCxnSpPr>
            <a:cxnSpLocks noChangeShapeType="1"/>
          </p:cNvCxnSpPr>
          <p:nvPr/>
        </p:nvCxnSpPr>
        <p:spPr bwMode="auto">
          <a:xfrm>
            <a:off x="5679281" y="3240000"/>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45062" name="Rectangle 5"/>
          <p:cNvSpPr>
            <a:spLocks noChangeArrowheads="1"/>
          </p:cNvSpPr>
          <p:nvPr/>
        </p:nvSpPr>
        <p:spPr bwMode="auto">
          <a:xfrm>
            <a:off x="5508104" y="3865578"/>
            <a:ext cx="3600653" cy="23544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l"/>
            <a:r>
              <a:rPr lang="en-US" altLang="en-US" dirty="0">
                <a:latin typeface="Book Antiqua" panose="02040602050305030304" pitchFamily="18" charset="0"/>
                <a:cs typeface="Times New Roman" panose="02020603050405020304" pitchFamily="18" charset="0"/>
              </a:rPr>
              <a:t> </a:t>
            </a:r>
            <a:r>
              <a:rPr lang="en-US" altLang="en-US" sz="1700" dirty="0">
                <a:latin typeface="Book Antiqua" panose="02040602050305030304" pitchFamily="18" charset="0"/>
                <a:cs typeface="Times New Roman" panose="02020603050405020304" pitchFamily="18" charset="0"/>
              </a:rPr>
              <a:t>* </a:t>
            </a:r>
            <a:r>
              <a:rPr lang="en-GB" altLang="en-US" sz="1700" dirty="0">
                <a:latin typeface="Book Antiqua" panose="02040602050305030304" pitchFamily="18" charset="0"/>
                <a:cs typeface="Times New Roman" panose="02020603050405020304" pitchFamily="18" charset="0"/>
              </a:rPr>
              <a:t>Terminal branches</a:t>
            </a:r>
            <a:r>
              <a:rPr lang="en-US" altLang="en-US" sz="1700" dirty="0">
                <a:latin typeface="Book Antiqua" panose="02040602050305030304" pitchFamily="18" charset="0"/>
                <a:cs typeface="Times New Roman" panose="02020603050405020304" pitchFamily="18" charset="0"/>
              </a:rPr>
              <a:t>:</a:t>
            </a:r>
            <a:br>
              <a:rPr lang="en-US" altLang="en-US" sz="1700" dirty="0">
                <a:latin typeface="Book Antiqua" panose="02040602050305030304" pitchFamily="18" charset="0"/>
                <a:cs typeface="Times New Roman" panose="02020603050405020304" pitchFamily="18" charset="0"/>
              </a:rPr>
            </a:br>
            <a:r>
              <a:rPr lang="en-US" altLang="en-US" sz="1700" dirty="0">
                <a:latin typeface="Book Antiqua" panose="02040602050305030304" pitchFamily="18" charset="0"/>
                <a:cs typeface="Times New Roman" panose="02020603050405020304" pitchFamily="18" charset="0"/>
              </a:rPr>
              <a:t>      - lingual branches (</a:t>
            </a:r>
            <a:r>
              <a:rPr lang="en-US" altLang="en-US" sz="1700" dirty="0" err="1">
                <a:latin typeface="Book Antiqua" panose="02040602050305030304" pitchFamily="18" charset="0"/>
                <a:cs typeface="Times New Roman" panose="02020603050405020304" pitchFamily="18" charset="0"/>
              </a:rPr>
              <a:t>rr</a:t>
            </a:r>
            <a:r>
              <a:rPr lang="en-US" altLang="en-US" sz="1700" dirty="0">
                <a:latin typeface="Book Antiqua" panose="02040602050305030304" pitchFamily="18" charset="0"/>
                <a:cs typeface="Times New Roman" panose="02020603050405020304" pitchFamily="18" charset="0"/>
              </a:rPr>
              <a:t>. </a:t>
            </a:r>
            <a:r>
              <a:rPr lang="en-US" altLang="en-US" sz="1700" dirty="0" err="1">
                <a:latin typeface="Book Antiqua" panose="02040602050305030304" pitchFamily="18" charset="0"/>
                <a:cs typeface="Times New Roman" panose="02020603050405020304" pitchFamily="18" charset="0"/>
              </a:rPr>
              <a:t>linguales</a:t>
            </a:r>
            <a:r>
              <a:rPr lang="en-US" altLang="en-US" sz="1700" dirty="0">
                <a:latin typeface="Book Antiqua" panose="02040602050305030304" pitchFamily="18" charset="0"/>
                <a:cs typeface="Times New Roman" panose="02020603050405020304" pitchFamily="18" charset="0"/>
              </a:rPr>
              <a:t>)</a:t>
            </a:r>
            <a:br>
              <a:rPr lang="en-US" altLang="en-US" sz="1700" dirty="0">
                <a:latin typeface="Book Antiqua" panose="02040602050305030304" pitchFamily="18" charset="0"/>
                <a:cs typeface="Times New Roman" panose="02020603050405020304" pitchFamily="18" charset="0"/>
              </a:rPr>
            </a:br>
            <a:r>
              <a:rPr lang="en-US" altLang="en-US" sz="1600" dirty="0">
                <a:latin typeface="Book Antiqua" panose="02040602050305030304" pitchFamily="18" charset="0"/>
                <a:cs typeface="Times New Roman" panose="02020603050405020304" pitchFamily="18" charset="0"/>
              </a:rPr>
              <a:t>    •  </a:t>
            </a:r>
            <a:r>
              <a:rPr lang="en-GB" altLang="en-US" sz="1600" dirty="0">
                <a:latin typeface="Book Antiqua" panose="02040602050305030304" pitchFamily="18" charset="0"/>
                <a:cs typeface="Times New Roman" panose="02020603050405020304" pitchFamily="18" charset="0"/>
              </a:rPr>
              <a:t>enter the tongue from the floor</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of the mouth and passes</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through and supply sensory</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innervation for anterior 2/3rds</a:t>
            </a:r>
            <a:br>
              <a:rPr lang="en-GB" altLang="en-US" sz="1600" dirty="0">
                <a:latin typeface="Book Antiqua" panose="02040602050305030304" pitchFamily="18" charset="0"/>
                <a:cs typeface="Times New Roman" panose="02020603050405020304" pitchFamily="18" charset="0"/>
              </a:rPr>
            </a:br>
            <a:r>
              <a:rPr lang="en-GB" altLang="en-US" sz="1600" dirty="0">
                <a:latin typeface="Book Antiqua" panose="02040602050305030304" pitchFamily="18" charset="0"/>
                <a:cs typeface="Times New Roman" panose="02020603050405020304" pitchFamily="18" charset="0"/>
              </a:rPr>
              <a:t>        of the tongue;  it has</a:t>
            </a:r>
            <a:r>
              <a:rPr lang="en-GB" sz="1600" b="0" i="0" dirty="0">
                <a:effectLst/>
                <a:latin typeface="Book Antiqua" panose="02040602050305030304" pitchFamily="18" charset="0"/>
              </a:rPr>
              <a:t> special visceral sensory </a:t>
            </a:r>
            <a:r>
              <a:rPr lang="en-GB" sz="1600" b="0" i="0" dirty="0" err="1">
                <a:effectLst/>
                <a:latin typeface="Book Antiqua" panose="02040602050305030304" pitchFamily="18" charset="0"/>
              </a:rPr>
              <a:t>fibers</a:t>
            </a:r>
            <a:r>
              <a:rPr lang="en-GB" sz="1600" b="0" i="0" dirty="0">
                <a:effectLst/>
                <a:latin typeface="Book Antiqua" panose="02040602050305030304" pitchFamily="18" charset="0"/>
              </a:rPr>
              <a:t> for taste to the anterior 2/3 of the tongue.</a:t>
            </a:r>
            <a:endParaRPr lang="en-US" altLang="en-US" sz="1700" dirty="0"/>
          </a:p>
        </p:txBody>
      </p:sp>
      <p:sp>
        <p:nvSpPr>
          <p:cNvPr id="2" name="Title 1">
            <a:extLst>
              <a:ext uri="{FF2B5EF4-FFF2-40B4-BE49-F238E27FC236}">
                <a16:creationId xmlns:a16="http://schemas.microsoft.com/office/drawing/2014/main" id="{3E509472-730E-7656-BD0C-E7772932E2DC}"/>
              </a:ext>
            </a:extLst>
          </p:cNvPr>
          <p:cNvSpPr txBox="1">
            <a:spLocks noChangeArrowheads="1"/>
          </p:cNvSpPr>
          <p:nvPr/>
        </p:nvSpPr>
        <p:spPr bwMode="auto">
          <a:xfrm>
            <a:off x="0" y="47684"/>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900" b="1" dirty="0">
                <a:solidFill>
                  <a:srgbClr val="901929"/>
                </a:solidFill>
                <a:effectLst>
                  <a:outerShdw blurRad="38100" dist="38100" dir="2700000" algn="tl">
                    <a:srgbClr val="000000"/>
                  </a:outerShdw>
                </a:effectLst>
                <a:latin typeface="Book Antiqua" panose="02040602050305030304" pitchFamily="18" charset="0"/>
              </a:rPr>
              <a:t>V3 – MANDIBULAR NERVE (N.MANDIBULARIS) </a:t>
            </a:r>
            <a:endParaRPr lang="en-US" altLang="en-US" sz="29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2">
            <a:extLst>
              <a:ext uri="{28A0092B-C50C-407E-A947-70E740481C1C}">
                <a14:useLocalDpi xmlns:a14="http://schemas.microsoft.com/office/drawing/2010/main" val="0"/>
              </a:ext>
            </a:extLst>
          </a:blip>
          <a:srcRect l="35156" t="33749" r="33789" b="21249"/>
          <a:stretch>
            <a:fillRect/>
          </a:stretch>
        </p:blipFill>
        <p:spPr bwMode="auto">
          <a:xfrm>
            <a:off x="4292283" y="2496968"/>
            <a:ext cx="4815979" cy="436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Rectangle 1"/>
          <p:cNvSpPr>
            <a:spLocks noChangeArrowheads="1"/>
          </p:cNvSpPr>
          <p:nvPr/>
        </p:nvSpPr>
        <p:spPr bwMode="auto">
          <a:xfrm>
            <a:off x="71050" y="1052736"/>
            <a:ext cx="9001900" cy="58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GB" dirty="0">
                <a:solidFill>
                  <a:srgbClr val="32323C"/>
                </a:solidFill>
                <a:latin typeface="Book Antiqua" panose="02040602050305030304" pitchFamily="18" charset="0"/>
              </a:rPr>
              <a:t>* </a:t>
            </a:r>
            <a:r>
              <a:rPr lang="en-GB" b="0" i="0" dirty="0">
                <a:solidFill>
                  <a:srgbClr val="32323C"/>
                </a:solidFill>
                <a:effectLst/>
                <a:latin typeface="Book Antiqua" panose="02040602050305030304" pitchFamily="18" charset="0"/>
              </a:rPr>
              <a:t>The</a:t>
            </a:r>
            <a:r>
              <a:rPr lang="en-GB" b="1" i="0" dirty="0">
                <a:solidFill>
                  <a:srgbClr val="32323C"/>
                </a:solidFill>
                <a:effectLst/>
                <a:latin typeface="Book Antiqua" panose="02040602050305030304" pitchFamily="18" charset="0"/>
              </a:rPr>
              <a:t> submandibular ganglion</a:t>
            </a:r>
            <a:r>
              <a:rPr lang="en-GB" b="0" i="0" dirty="0">
                <a:solidFill>
                  <a:srgbClr val="32323C"/>
                </a:solidFill>
                <a:effectLst/>
                <a:latin typeface="Book Antiqua" panose="02040602050305030304" pitchFamily="18" charset="0"/>
              </a:rPr>
              <a:t> is located inferiorly to the lingual nerve, </a:t>
            </a:r>
            <a:r>
              <a:rPr lang="en-GB" b="0" i="0" dirty="0">
                <a:solidFill>
                  <a:srgbClr val="202122"/>
                </a:solidFill>
                <a:effectLst/>
                <a:latin typeface="Book Antiqua" panose="02040602050305030304" pitchFamily="18" charset="0"/>
              </a:rPr>
              <a:t>above the deep portion of the </a:t>
            </a:r>
            <a:r>
              <a:rPr lang="en-GB" b="0" i="0" u="none" strike="noStrike" dirty="0">
                <a:effectLst/>
                <a:latin typeface="Book Antiqua" panose="02040602050305030304" pitchFamily="18" charset="0"/>
              </a:rPr>
              <a:t>submandibular gland</a:t>
            </a:r>
            <a:r>
              <a:rPr lang="en-GB" b="0" i="0" dirty="0">
                <a:solidFill>
                  <a:srgbClr val="202122"/>
                </a:solidFill>
                <a:effectLst/>
                <a:latin typeface="Book Antiqua" panose="02040602050305030304" pitchFamily="18" charset="0"/>
              </a:rPr>
              <a:t>, on the </a:t>
            </a:r>
            <a:r>
              <a:rPr lang="en-GB" b="0" i="0" u="none" strike="noStrike" dirty="0">
                <a:effectLst/>
                <a:latin typeface="Book Antiqua" panose="02040602050305030304" pitchFamily="18" charset="0"/>
              </a:rPr>
              <a:t>hyoglossus muscle</a:t>
            </a:r>
            <a:r>
              <a:rPr lang="en-GB" b="0" i="0" dirty="0">
                <a:solidFill>
                  <a:srgbClr val="202122"/>
                </a:solidFill>
                <a:effectLst/>
                <a:latin typeface="Book Antiqua" panose="02040602050305030304" pitchFamily="18" charset="0"/>
              </a:rPr>
              <a:t>, near the posterior border of the </a:t>
            </a:r>
            <a:r>
              <a:rPr lang="en-GB" b="0" i="0" u="none" strike="noStrike" dirty="0">
                <a:effectLst/>
                <a:latin typeface="Book Antiqua" panose="02040602050305030304" pitchFamily="18" charset="0"/>
              </a:rPr>
              <a:t>mylohyoid muscle (floor of the mouth)</a:t>
            </a:r>
            <a:r>
              <a:rPr lang="en-GB" b="0" i="0" dirty="0">
                <a:solidFill>
                  <a:srgbClr val="202122"/>
                </a:solidFill>
                <a:effectLst/>
                <a:latin typeface="Book Antiqua" panose="02040602050305030304" pitchFamily="18" charset="0"/>
              </a:rPr>
              <a:t>.</a:t>
            </a:r>
            <a:br>
              <a:rPr lang="en-GB" b="0" i="0" dirty="0">
                <a:solidFill>
                  <a:srgbClr val="32323C"/>
                </a:solidFill>
                <a:effectLst/>
                <a:latin typeface="Book Antiqua" panose="02040602050305030304" pitchFamily="18" charset="0"/>
              </a:rPr>
            </a:br>
            <a:endParaRPr lang="en-GB" sz="800" b="0" i="0" dirty="0">
              <a:solidFill>
                <a:srgbClr val="32323C"/>
              </a:solidFill>
              <a:effectLst/>
              <a:latin typeface="Book Antiqua" panose="02040602050305030304" pitchFamily="18" charset="0"/>
            </a:endParaRPr>
          </a:p>
          <a:p>
            <a:pPr marL="285750" indent="-285750" eaLnBrk="1" hangingPunct="1">
              <a:buFont typeface="Arial" panose="020B0604020202020204" pitchFamily="34" charset="0"/>
              <a:buChar char="•"/>
            </a:pPr>
            <a:r>
              <a:rPr lang="en-GB" altLang="en-US" b="1" dirty="0">
                <a:latin typeface="Book Antiqua" panose="02040602050305030304" pitchFamily="18" charset="0"/>
              </a:rPr>
              <a:t>Input </a:t>
            </a:r>
            <a:r>
              <a:rPr lang="en-GB" altLang="en-US" b="1" dirty="0" err="1">
                <a:latin typeface="Book Antiqua" panose="02040602050305030304" pitchFamily="18" charset="0"/>
              </a:rPr>
              <a:t>fibers</a:t>
            </a:r>
            <a:r>
              <a:rPr lang="en-US" altLang="en-US" b="1" dirty="0">
                <a:latin typeface="Book Antiqua" panose="02040602050305030304" pitchFamily="18" charset="0"/>
              </a:rPr>
              <a:t>:</a:t>
            </a:r>
          </a:p>
          <a:p>
            <a:pPr eaLnBrk="1" hangingPunct="1"/>
            <a:r>
              <a:rPr lang="en-GB" altLang="en-US" dirty="0">
                <a:latin typeface="Book Antiqua" panose="02040602050305030304" pitchFamily="18" charset="0"/>
              </a:rPr>
              <a:t>1) Sensory</a:t>
            </a:r>
            <a:r>
              <a:rPr lang="en-US" altLang="en-US" dirty="0">
                <a:latin typeface="Book Antiqua" panose="02040602050305030304" pitchFamily="18" charset="0"/>
              </a:rPr>
              <a:t>– branches of </a:t>
            </a:r>
            <a:r>
              <a:rPr lang="en-US" altLang="en-US" b="1" dirty="0">
                <a:latin typeface="Book Antiqua" panose="02040602050305030304" pitchFamily="18" charset="0"/>
              </a:rPr>
              <a:t>n. lingua</a:t>
            </a:r>
            <a:r>
              <a:rPr lang="en-US" altLang="en-US" dirty="0">
                <a:latin typeface="Book Antiqua" panose="02040602050305030304" pitchFamily="18" charset="0"/>
              </a:rPr>
              <a:t>lis </a:t>
            </a:r>
          </a:p>
          <a:p>
            <a:pPr eaLnBrk="1" hangingPunct="1"/>
            <a:r>
              <a:rPr lang="en-US" altLang="en-US" dirty="0">
                <a:latin typeface="Book Antiqua" panose="02040602050305030304" pitchFamily="18" charset="0"/>
              </a:rPr>
              <a:t>2) </a:t>
            </a:r>
            <a:r>
              <a:rPr lang="en-GB" altLang="en-US" dirty="0">
                <a:latin typeface="Book Antiqua" panose="02040602050305030304" pitchFamily="18" charset="0"/>
              </a:rPr>
              <a:t>Parasympathetic root</a:t>
            </a:r>
            <a:r>
              <a:rPr lang="sr-Cyrl-CS" altLang="en-US" dirty="0">
                <a:latin typeface="Book Antiqua" panose="02040602050305030304" pitchFamily="18" charset="0"/>
              </a:rPr>
              <a:t> </a:t>
            </a:r>
            <a:r>
              <a:rPr lang="en-US" altLang="en-US" dirty="0">
                <a:latin typeface="Book Antiqua" panose="02040602050305030304" pitchFamily="18" charset="0"/>
              </a:rPr>
              <a:t>– </a:t>
            </a:r>
            <a:r>
              <a:rPr lang="en-US" altLang="en-US" b="1" dirty="0">
                <a:latin typeface="Book Antiqua" panose="02040602050305030304" pitchFamily="18" charset="0"/>
              </a:rPr>
              <a:t>chorda tympani </a:t>
            </a:r>
            <a:r>
              <a:rPr lang="en-US" altLang="en-US" dirty="0">
                <a:latin typeface="Book Antiqua" panose="02040602050305030304" pitchFamily="18" charset="0"/>
              </a:rPr>
              <a:t>(branch of </a:t>
            </a:r>
            <a:r>
              <a:rPr lang="en-US" altLang="en-US" dirty="0" err="1">
                <a:latin typeface="Book Antiqua" panose="02040602050305030304" pitchFamily="18" charset="0"/>
              </a:rPr>
              <a:t>n.facialis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via n. lingualis after anastomoses</a:t>
            </a:r>
          </a:p>
          <a:p>
            <a:pPr eaLnBrk="1" hangingPunct="1"/>
            <a:r>
              <a:rPr lang="en-US" altLang="en-US" dirty="0">
                <a:latin typeface="Book Antiqua" panose="02040602050305030304" pitchFamily="18" charset="0"/>
              </a:rPr>
              <a:t>3) </a:t>
            </a:r>
            <a:r>
              <a:rPr lang="en-GB" altLang="en-US" dirty="0">
                <a:latin typeface="Book Antiqua" panose="02040602050305030304" pitchFamily="18" charset="0"/>
              </a:rPr>
              <a:t>Sympathetic root</a:t>
            </a:r>
            <a:r>
              <a:rPr lang="en-US" altLang="en-US" dirty="0">
                <a:latin typeface="Book Antiqua" panose="02040602050305030304" pitchFamily="18" charset="0"/>
              </a:rPr>
              <a:t> – </a:t>
            </a:r>
            <a:r>
              <a:rPr lang="en-US" altLang="en-US" b="1" dirty="0">
                <a:latin typeface="Book Antiqua" panose="02040602050305030304" pitchFamily="18" charset="0"/>
              </a:rPr>
              <a:t>plexus </a:t>
            </a:r>
            <a:r>
              <a:rPr lang="en-US" altLang="en-US" b="1" dirty="0" err="1">
                <a:latin typeface="Book Antiqua" panose="02040602050305030304" pitchFamily="18" charset="0"/>
              </a:rPr>
              <a:t>facialis</a:t>
            </a:r>
            <a:r>
              <a:rPr lang="en-US" altLang="en-US" b="1" dirty="0">
                <a:latin typeface="Book Antiqua" panose="02040602050305030304" pitchFamily="18" charset="0"/>
              </a:rPr>
              <a:t> </a:t>
            </a:r>
            <a:r>
              <a:rPr lang="en-US" altLang="en-US" dirty="0">
                <a:latin typeface="Book Antiqua" panose="02040602050305030304" pitchFamily="18" charset="0"/>
              </a:rPr>
              <a:t>(surrounds a. </a:t>
            </a:r>
            <a:r>
              <a:rPr lang="en-US" altLang="en-US" dirty="0" err="1">
                <a:latin typeface="Book Antiqua" panose="02040602050305030304" pitchFamily="18" charset="0"/>
              </a:rPr>
              <a:t>facialis</a:t>
            </a:r>
            <a:r>
              <a:rPr lang="en-US" altLang="en-US" dirty="0">
                <a:latin typeface="Book Antiqua" panose="02040602050305030304" pitchFamily="18" charset="0"/>
              </a:rPr>
              <a:t>)</a:t>
            </a:r>
          </a:p>
          <a:p>
            <a:pPr eaLnBrk="1" hangingPunct="1"/>
            <a:endParaRPr lang="en-US" altLang="en-US" sz="800"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b="1" dirty="0">
                <a:latin typeface="Book Antiqua" panose="02040602050305030304" pitchFamily="18" charset="0"/>
              </a:rPr>
              <a:t>Output fibers</a:t>
            </a:r>
          </a:p>
          <a:p>
            <a:pPr marL="285750" indent="-285750" eaLnBrk="1" hangingPunct="1">
              <a:buFontTx/>
              <a:buChar char="-"/>
            </a:pPr>
            <a:r>
              <a:rPr lang="en-US" altLang="en-US" b="1" dirty="0">
                <a:latin typeface="Book Antiqua" panose="02040602050305030304" pitchFamily="18" charset="0"/>
              </a:rPr>
              <a:t>glandular branches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glandulares</a:t>
            </a:r>
            <a:r>
              <a:rPr lang="en-US" altLang="en-US" b="1" dirty="0">
                <a:latin typeface="Book Antiqua" panose="02040602050305030304" pitchFamily="18" charset="0"/>
              </a:rPr>
              <a:t> )</a:t>
            </a:r>
          </a:p>
          <a:p>
            <a:pPr eaLnBrk="1" hangingPunct="1"/>
            <a:r>
              <a:rPr lang="en-US" altLang="en-US" dirty="0">
                <a:latin typeface="Book Antiqua" panose="02040602050305030304" pitchFamily="18" charset="0"/>
              </a:rPr>
              <a:t>These are independent branches or </a:t>
            </a:r>
            <a:br>
              <a:rPr lang="en-US" altLang="en-US" dirty="0">
                <a:latin typeface="Book Antiqua" panose="02040602050305030304" pitchFamily="18" charset="0"/>
              </a:rPr>
            </a:br>
            <a:r>
              <a:rPr lang="en-US" altLang="en-US" dirty="0">
                <a:latin typeface="Book Antiqua" panose="02040602050305030304" pitchFamily="18" charset="0"/>
              </a:rPr>
              <a:t>re-enter in n. lingualis for secretory </a:t>
            </a:r>
            <a:br>
              <a:rPr lang="en-US" altLang="en-US" dirty="0">
                <a:latin typeface="Book Antiqua" panose="02040602050305030304" pitchFamily="18" charset="0"/>
              </a:rPr>
            </a:br>
            <a:r>
              <a:rPr lang="en-US" altLang="en-US" dirty="0">
                <a:latin typeface="Book Antiqua" panose="02040602050305030304" pitchFamily="18" charset="0"/>
              </a:rPr>
              <a:t>innervation of </a:t>
            </a:r>
            <a:r>
              <a:rPr lang="en-US" altLang="en-US" b="1" dirty="0">
                <a:latin typeface="Book Antiqua" panose="02040602050305030304" pitchFamily="18" charset="0"/>
              </a:rPr>
              <a:t>submandibular gland </a:t>
            </a:r>
            <a:br>
              <a:rPr lang="en-US" altLang="en-US" b="1" dirty="0">
                <a:latin typeface="Book Antiqua" panose="02040602050305030304" pitchFamily="18" charset="0"/>
              </a:rPr>
            </a:br>
            <a:r>
              <a:rPr lang="en-US" altLang="en-US" b="1" dirty="0">
                <a:latin typeface="Book Antiqua" panose="02040602050305030304" pitchFamily="18" charset="0"/>
              </a:rPr>
              <a:t>and sublingual gland</a:t>
            </a:r>
          </a:p>
          <a:p>
            <a:pPr eaLnBrk="1" hangingPunct="1"/>
            <a:endParaRPr lang="en-US" b="1" i="0" dirty="0">
              <a:solidFill>
                <a:srgbClr val="32323C"/>
              </a:solidFill>
              <a:effectLst/>
              <a:latin typeface="Book Antiqua" panose="02040602050305030304" pitchFamily="18" charset="0"/>
            </a:endParaRPr>
          </a:p>
          <a:p>
            <a:pPr eaLnBrk="1" hangingPunct="1"/>
            <a:endParaRPr lang="en-US" sz="800" b="1" i="0" dirty="0">
              <a:solidFill>
                <a:srgbClr val="32323C"/>
              </a:solidFill>
              <a:effectLst/>
              <a:latin typeface="Book Antiqua" panose="02040602050305030304" pitchFamily="18" charset="0"/>
            </a:endParaRPr>
          </a:p>
          <a:p>
            <a:pPr eaLnBrk="1" hangingPunct="1"/>
            <a:r>
              <a:rPr lang="en-GB" b="0" i="0" dirty="0">
                <a:solidFill>
                  <a:srgbClr val="32323C"/>
                </a:solidFill>
                <a:effectLst/>
                <a:latin typeface="Book Antiqua" panose="02040602050305030304" pitchFamily="18" charset="0"/>
              </a:rPr>
              <a:t>Sympathetic fibres from the facial artery</a:t>
            </a:r>
            <a:br>
              <a:rPr lang="en-GB" b="0" i="0" dirty="0">
                <a:solidFill>
                  <a:srgbClr val="32323C"/>
                </a:solidFill>
                <a:effectLst/>
                <a:latin typeface="Book Antiqua" panose="02040602050305030304" pitchFamily="18" charset="0"/>
              </a:rPr>
            </a:br>
            <a:r>
              <a:rPr lang="en-GB" b="0" i="0" dirty="0">
                <a:solidFill>
                  <a:srgbClr val="32323C"/>
                </a:solidFill>
                <a:effectLst/>
                <a:latin typeface="Book Antiqua" panose="02040602050305030304" pitchFamily="18" charset="0"/>
              </a:rPr>
              <a:t>plexus, pass through the submandibular </a:t>
            </a:r>
            <a:br>
              <a:rPr lang="en-GB" b="0" i="0" dirty="0">
                <a:solidFill>
                  <a:srgbClr val="32323C"/>
                </a:solidFill>
                <a:effectLst/>
                <a:latin typeface="Book Antiqua" panose="02040602050305030304" pitchFamily="18" charset="0"/>
              </a:rPr>
            </a:br>
            <a:r>
              <a:rPr lang="en-GB" b="0" i="0" dirty="0">
                <a:solidFill>
                  <a:srgbClr val="32323C"/>
                </a:solidFill>
                <a:effectLst/>
                <a:latin typeface="Book Antiqua" panose="02040602050305030304" pitchFamily="18" charset="0"/>
              </a:rPr>
              <a:t>ganglion. They are thought to innervate </a:t>
            </a:r>
            <a:br>
              <a:rPr lang="en-GB" b="0" i="0" dirty="0">
                <a:solidFill>
                  <a:srgbClr val="32323C"/>
                </a:solidFill>
                <a:effectLst/>
                <a:latin typeface="Book Antiqua" panose="02040602050305030304" pitchFamily="18" charset="0"/>
              </a:rPr>
            </a:br>
            <a:r>
              <a:rPr lang="en-GB" b="0" i="0" dirty="0">
                <a:solidFill>
                  <a:srgbClr val="32323C"/>
                </a:solidFill>
                <a:effectLst/>
                <a:latin typeface="Book Antiqua" panose="02040602050305030304" pitchFamily="18" charset="0"/>
              </a:rPr>
              <a:t>glands in the base of the oral cavity.</a:t>
            </a:r>
            <a:endParaRPr lang="en-US" altLang="en-US" b="1" dirty="0">
              <a:latin typeface="Book Antiqua" panose="02040602050305030304" pitchFamily="18" charset="0"/>
            </a:endParaRPr>
          </a:p>
        </p:txBody>
      </p:sp>
      <p:cxnSp>
        <p:nvCxnSpPr>
          <p:cNvPr id="89094" name="Straight Connector 6"/>
          <p:cNvCxnSpPr>
            <a:cxnSpLocks noChangeShapeType="1"/>
          </p:cNvCxnSpPr>
          <p:nvPr/>
        </p:nvCxnSpPr>
        <p:spPr bwMode="auto">
          <a:xfrm>
            <a:off x="4572000" y="5877272"/>
            <a:ext cx="1000125" cy="1587"/>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cxnSp>
        <p:nvCxnSpPr>
          <p:cNvPr id="89095" name="Straight Connector 7"/>
          <p:cNvCxnSpPr>
            <a:cxnSpLocks noChangeShapeType="1"/>
          </p:cNvCxnSpPr>
          <p:nvPr/>
        </p:nvCxnSpPr>
        <p:spPr bwMode="auto">
          <a:xfrm>
            <a:off x="5004048" y="6237312"/>
            <a:ext cx="1500187" cy="1588"/>
          </a:xfrm>
          <a:prstGeom prst="line">
            <a:avLst/>
          </a:prstGeom>
          <a:noFill/>
          <a:ln w="38100" cmpd="sng">
            <a:solidFill>
              <a:srgbClr val="FFC800"/>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A340FA2D-7F70-479E-E284-F1B69AAAAFB9}"/>
              </a:ext>
            </a:extLst>
          </p:cNvPr>
          <p:cNvSpPr txBox="1">
            <a:spLocks noChangeArrowheads="1"/>
          </p:cNvSpPr>
          <p:nvPr/>
        </p:nvSpPr>
        <p:spPr bwMode="auto">
          <a:xfrm>
            <a:off x="1160748" y="0"/>
            <a:ext cx="6822504"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sz="3000" b="1" dirty="0">
                <a:solidFill>
                  <a:srgbClr val="246172"/>
                </a:solidFill>
                <a:effectLst>
                  <a:outerShdw blurRad="38100" dist="38100" dir="2700000" algn="tl">
                    <a:srgbClr val="000000"/>
                  </a:outerShdw>
                </a:effectLst>
                <a:latin typeface="Book Antiqua" panose="02040602050305030304" pitchFamily="18" charset="0"/>
              </a:rPr>
              <a:t>SUBMANDIBULAR  </a:t>
            </a:r>
            <a:r>
              <a:rPr lang="sr-Latn-CS"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outerShdw>
                </a:effectLst>
                <a:latin typeface="Book Antiqua" panose="02040602050305030304" pitchFamily="18" charset="0"/>
              </a:rPr>
              <a:t>(GANGLION </a:t>
            </a:r>
            <a:r>
              <a:rPr lang="en-GB" sz="3000" b="1" dirty="0">
                <a:solidFill>
                  <a:srgbClr val="246172"/>
                </a:solidFill>
                <a:effectLst>
                  <a:outerShdw blurRad="38100" dist="38100" dir="2700000" algn="tl">
                    <a:srgbClr val="000000">
                      <a:alpha val="43137"/>
                    </a:srgbClr>
                  </a:outerShdw>
                </a:effectLst>
                <a:latin typeface="Book Antiqua" panose="02040602050305030304" pitchFamily="18" charset="0"/>
              </a:rPr>
              <a:t>SUBMANDIBULARE)</a:t>
            </a:r>
            <a:endParaRPr lang="sr-Latn-CS" sz="3000" b="1" dirty="0">
              <a:solidFill>
                <a:srgbClr val="246172"/>
              </a:solidFill>
              <a:effectLst>
                <a:outerShdw blurRad="38100" dist="38100" dir="2700000" algn="tl">
                  <a:srgbClr val="000000">
                    <a:alpha val="43137"/>
                  </a:srgbClr>
                </a:outerShdw>
              </a:effectLst>
              <a:latin typeface="Book Antiqua" panose="02040602050305030304" pitchFamily="18" charset="0"/>
            </a:endParaRPr>
          </a:p>
        </p:txBody>
      </p:sp>
    </p:spTree>
    <p:extLst>
      <p:ext uri="{BB962C8B-B14F-4D97-AF65-F5344CB8AC3E}">
        <p14:creationId xmlns:p14="http://schemas.microsoft.com/office/powerpoint/2010/main" val="2391744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15627" r="31445" b="6248"/>
          <a:stretch>
            <a:fillRect/>
          </a:stretch>
        </p:blipFill>
        <p:spPr bwMode="auto">
          <a:xfrm>
            <a:off x="2428875" y="428625"/>
            <a:ext cx="46863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208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082" name="Picture 11"/>
          <p:cNvPicPr>
            <a:picLocks noChangeAspect="1" noChangeArrowheads="1"/>
          </p:cNvPicPr>
          <p:nvPr/>
        </p:nvPicPr>
        <p:blipFill>
          <a:blip r:embed="rId2">
            <a:extLst>
              <a:ext uri="{28A0092B-C50C-407E-A947-70E740481C1C}">
                <a14:useLocalDpi xmlns:a14="http://schemas.microsoft.com/office/drawing/2010/main" val="0"/>
              </a:ext>
            </a:extLst>
          </a:blip>
          <a:srcRect l="19142" t="17801" r="26680" b="15442"/>
          <a:stretch>
            <a:fillRect/>
          </a:stretch>
        </p:blipFill>
        <p:spPr bwMode="auto">
          <a:xfrm>
            <a:off x="4103440" y="2780928"/>
            <a:ext cx="5040560" cy="388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10"/>
          <p:cNvSpPr>
            <a:spLocks noChangeArrowheads="1"/>
          </p:cNvSpPr>
          <p:nvPr/>
        </p:nvSpPr>
        <p:spPr bwMode="auto">
          <a:xfrm>
            <a:off x="67221" y="836712"/>
            <a:ext cx="889726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pl-PL" altLang="en-US" dirty="0">
                <a:latin typeface="Book Antiqua" panose="02040602050305030304" pitchFamily="18" charset="0"/>
                <a:cs typeface="Times New Roman" panose="02020603050405020304" pitchFamily="18" charset="0"/>
              </a:rPr>
              <a:t>*</a:t>
            </a:r>
            <a:r>
              <a:rPr lang="en-US" altLang="en-US" dirty="0">
                <a:latin typeface="Book Antiqua" panose="02040602050305030304" pitchFamily="18" charset="0"/>
                <a:cs typeface="Times New Roman" panose="02020603050405020304" pitchFamily="18" charset="0"/>
              </a:rPr>
              <a:t> </a:t>
            </a:r>
            <a:r>
              <a:rPr lang="en-GB" dirty="0">
                <a:latin typeface="Book Antiqua" panose="02040602050305030304" pitchFamily="18" charset="0"/>
              </a:rPr>
              <a:t>There are four nuclei of facial nerve in the brain stem:</a:t>
            </a:r>
            <a:br>
              <a:rPr lang="en-GB" dirty="0">
                <a:latin typeface="Book Antiqua" panose="02040602050305030304" pitchFamily="18" charset="0"/>
              </a:rPr>
            </a:br>
            <a:r>
              <a:rPr lang="en-GB" dirty="0">
                <a:latin typeface="Book Antiqua" panose="02040602050305030304" pitchFamily="18" charset="0"/>
              </a:rPr>
              <a:t>- two motor: </a:t>
            </a:r>
            <a:br>
              <a:rPr lang="en-US" dirty="0">
                <a:latin typeface="Book Antiqua" panose="02040602050305030304" pitchFamily="18" charset="0"/>
                <a:cs typeface="Times New Roman" panose="02020603050405020304" pitchFamily="18" charset="0"/>
              </a:rPr>
            </a:br>
            <a:r>
              <a:rPr lang="en-US" dirty="0">
                <a:latin typeface="Book Antiqua" panose="02040602050305030304" pitchFamily="18" charset="0"/>
                <a:cs typeface="Times New Roman" panose="02020603050405020304" pitchFamily="18" charset="0"/>
              </a:rPr>
              <a:t>     - somatic motor: </a:t>
            </a:r>
            <a:r>
              <a:rPr lang="en-US" altLang="en-US" dirty="0">
                <a:latin typeface="Book Antiqua" panose="02040602050305030304" pitchFamily="18" charset="0"/>
                <a:cs typeface="Times New Roman" panose="02020603050405020304" pitchFamily="18" charset="0"/>
              </a:rPr>
              <a:t>nucleus n. </a:t>
            </a:r>
            <a:r>
              <a:rPr lang="en-US" altLang="en-US" dirty="0" err="1">
                <a:latin typeface="Book Antiqua" panose="02040602050305030304" pitchFamily="18" charset="0"/>
                <a:cs typeface="Times New Roman" panose="02020603050405020304" pitchFamily="18" charset="0"/>
              </a:rPr>
              <a:t>facialis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visceral motor (parasympathetic): nucleus </a:t>
            </a:r>
            <a:r>
              <a:rPr lang="en-US" altLang="en-US" dirty="0" err="1">
                <a:latin typeface="Book Antiqua" panose="02040602050305030304" pitchFamily="18" charset="0"/>
                <a:cs typeface="Times New Roman" panose="02020603050405020304" pitchFamily="18" charset="0"/>
              </a:rPr>
              <a:t>salivatorius</a:t>
            </a:r>
            <a:r>
              <a:rPr lang="en-US" altLang="en-US" dirty="0">
                <a:latin typeface="Book Antiqua" panose="02040602050305030304" pitchFamily="18" charset="0"/>
                <a:cs typeface="Times New Roman" panose="02020603050405020304" pitchFamily="18" charset="0"/>
              </a:rPr>
              <a:t> superior</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two sensory (sensitive)</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nucleus spinalis n. trigemini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nucleus solitarius and its upper special sensory (taste) part - nucleus </a:t>
            </a:r>
            <a:r>
              <a:rPr lang="en-US" altLang="en-US" dirty="0" err="1">
                <a:latin typeface="Book Antiqua" panose="02040602050305030304" pitchFamily="18" charset="0"/>
                <a:cs typeface="Times New Roman" panose="02020603050405020304" pitchFamily="18" charset="0"/>
              </a:rPr>
              <a:t>gustatorius</a:t>
            </a:r>
            <a:endParaRPr lang="en-US" altLang="en-US" dirty="0">
              <a:latin typeface="Book Antiqua" panose="02040602050305030304" pitchFamily="18" charset="0"/>
              <a:cs typeface="Times New Roman" panose="02020603050405020304" pitchFamily="18" charset="0"/>
            </a:endParaRPr>
          </a:p>
          <a:p>
            <a:pPr eaLnBrk="1" hangingPunct="1"/>
            <a:endParaRPr lang="en-US" altLang="en-US" dirty="0">
              <a:latin typeface="Book Antiqua" panose="02040602050305030304" pitchFamily="18" charset="0"/>
            </a:endParaRPr>
          </a:p>
        </p:txBody>
      </p:sp>
      <p:sp>
        <p:nvSpPr>
          <p:cNvPr id="2" name="Title 1">
            <a:extLst>
              <a:ext uri="{FF2B5EF4-FFF2-40B4-BE49-F238E27FC236}">
                <a16:creationId xmlns:a16="http://schemas.microsoft.com/office/drawing/2014/main" id="{FAEF6193-26F1-F8D0-48A3-F16AE8C1DA62}"/>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Rectangle 10"/>
          <p:cNvSpPr>
            <a:spLocks noChangeArrowheads="1"/>
          </p:cNvSpPr>
          <p:nvPr/>
        </p:nvSpPr>
        <p:spPr bwMode="auto">
          <a:xfrm>
            <a:off x="0" y="671691"/>
            <a:ext cx="8887832"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US" altLang="en-US" b="1" dirty="0">
                <a:latin typeface="Book Antiqua" panose="02040602050305030304" pitchFamily="18" charset="0"/>
              </a:rPr>
              <a:t>Somatic</a:t>
            </a:r>
            <a:r>
              <a:rPr lang="en-US" altLang="en-US" dirty="0">
                <a:latin typeface="Book Antiqua" panose="02040602050305030304" pitchFamily="18" charset="0"/>
              </a:rPr>
              <a:t> </a:t>
            </a:r>
            <a:r>
              <a:rPr lang="en-GB" altLang="en-US" b="1" dirty="0">
                <a:latin typeface="Book Antiqua" panose="02040602050305030304" pitchFamily="18" charset="0"/>
              </a:rPr>
              <a:t>Motor </a:t>
            </a:r>
            <a:r>
              <a:rPr lang="en-GB" altLang="en-US" b="1" dirty="0" err="1">
                <a:latin typeface="Book Antiqua" panose="02040602050305030304" pitchFamily="18" charset="0"/>
              </a:rPr>
              <a:t>fibers</a:t>
            </a:r>
            <a:r>
              <a:rPr lang="en-GB" altLang="en-US" b="1" dirty="0">
                <a:latin typeface="Book Antiqua" panose="02040602050305030304" pitchFamily="18" charset="0"/>
              </a:rPr>
              <a:t> are for innervation of:</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all superficial (mimic) muscles of the face</a:t>
            </a:r>
            <a:br>
              <a:rPr lang="en-US" altLang="en-US" dirty="0">
                <a:latin typeface="Book Antiqua" panose="02040602050305030304" pitchFamily="18" charset="0"/>
              </a:rPr>
            </a:br>
            <a:r>
              <a:rPr lang="en-US" altLang="en-US" dirty="0">
                <a:latin typeface="Book Antiqua" panose="02040602050305030304" pitchFamily="18" charset="0"/>
              </a:rPr>
              <a:t>     - stylohyoid muscle (m. </a:t>
            </a:r>
            <a:r>
              <a:rPr lang="en-US" altLang="en-US" dirty="0" err="1">
                <a:latin typeface="Book Antiqua" panose="02040602050305030304" pitchFamily="18" charset="0"/>
              </a:rPr>
              <a:t>stylohyideus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 posterior belly of digastric muscle (m. digastricus (venter posterior))</a:t>
            </a:r>
            <a:br>
              <a:rPr lang="en-US" altLang="en-US" dirty="0">
                <a:latin typeface="Book Antiqua" panose="02040602050305030304" pitchFamily="18" charset="0"/>
              </a:rPr>
            </a:br>
            <a:r>
              <a:rPr lang="en-US" altLang="en-US" dirty="0">
                <a:latin typeface="Book Antiqua" panose="02040602050305030304" pitchFamily="18" charset="0"/>
              </a:rPr>
              <a:t>     - stapedius muscle (m. stapedius)</a:t>
            </a:r>
          </a:p>
          <a:p>
            <a:pPr eaLnBrk="1" hangingPunct="1"/>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b="1" dirty="0">
                <a:latin typeface="Book Antiqua" panose="02040602050305030304" pitchFamily="18" charset="0"/>
              </a:rPr>
              <a:t>Sensory (sensitive) </a:t>
            </a:r>
            <a:r>
              <a:rPr lang="en-GB" altLang="en-US" b="1" dirty="0" err="1">
                <a:latin typeface="Book Antiqua" panose="02040602050305030304" pitchFamily="18" charset="0"/>
              </a:rPr>
              <a:t>fibers</a:t>
            </a:r>
            <a:r>
              <a:rPr lang="en-GB" altLang="en-US" b="1" dirty="0">
                <a:latin typeface="Book Antiqua" panose="02040602050305030304" pitchFamily="18" charset="0"/>
              </a:rPr>
              <a:t> form:</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b="1" dirty="0">
                <a:latin typeface="Book Antiqua" panose="02040602050305030304" pitchFamily="18" charset="0"/>
              </a:rPr>
              <a:t>intermediate nerve (n. intermedius) </a:t>
            </a:r>
            <a:r>
              <a:rPr lang="en-US" altLang="en-US" dirty="0">
                <a:latin typeface="Book Antiqua" panose="02040602050305030304" pitchFamily="18" charset="0"/>
              </a:rPr>
              <a:t>that </a:t>
            </a:r>
            <a:r>
              <a:rPr lang="en-GB" dirty="0">
                <a:latin typeface="Book Antiqua" panose="02040602050305030304" pitchFamily="18" charset="0"/>
              </a:rPr>
              <a:t>carries taste, parasympathetic, and</a:t>
            </a:r>
            <a:br>
              <a:rPr lang="en-GB" dirty="0">
                <a:latin typeface="Book Antiqua" panose="02040602050305030304" pitchFamily="18" charset="0"/>
              </a:rPr>
            </a:br>
            <a:r>
              <a:rPr lang="en-GB" dirty="0">
                <a:latin typeface="Book Antiqua" panose="02040602050305030304" pitchFamily="18" charset="0"/>
              </a:rPr>
              <a:t>      somatic sensory </a:t>
            </a:r>
            <a:r>
              <a:rPr lang="en-GB" dirty="0" err="1">
                <a:latin typeface="Book Antiqua" panose="02040602050305030304" pitchFamily="18" charset="0"/>
              </a:rPr>
              <a:t>fibers</a:t>
            </a:r>
            <a:r>
              <a:rPr lang="en-GB" dirty="0">
                <a:latin typeface="Book Antiqua" panose="02040602050305030304" pitchFamily="18" charset="0"/>
              </a:rPr>
              <a:t>; its neurons’ bodies are in sensory ganglion of facial</a:t>
            </a:r>
            <a:br>
              <a:rPr lang="en-GB" dirty="0">
                <a:latin typeface="Book Antiqua" panose="02040602050305030304" pitchFamily="18" charset="0"/>
              </a:rPr>
            </a:br>
            <a:r>
              <a:rPr lang="en-GB" dirty="0">
                <a:latin typeface="Book Antiqua" panose="02040602050305030304" pitchFamily="18" charset="0"/>
              </a:rPr>
              <a:t>      nerve - </a:t>
            </a:r>
            <a:r>
              <a:rPr lang="en-US" altLang="en-US" b="1" dirty="0">
                <a:latin typeface="Book Antiqua" panose="02040602050305030304" pitchFamily="18" charset="0"/>
              </a:rPr>
              <a:t>ganglion </a:t>
            </a:r>
            <a:r>
              <a:rPr lang="en-US" altLang="en-US" b="1" dirty="0" err="1">
                <a:latin typeface="Book Antiqua" panose="02040602050305030304" pitchFamily="18" charset="0"/>
              </a:rPr>
              <a:t>geniculatum</a:t>
            </a:r>
            <a:r>
              <a:rPr lang="en-US" altLang="en-US" b="1" dirty="0">
                <a:latin typeface="Book Antiqua" panose="02040602050305030304" pitchFamily="18" charset="0"/>
              </a:rPr>
              <a:t> (geniculate ganglion), </a:t>
            </a:r>
            <a:r>
              <a:rPr lang="en-US" altLang="en-US" dirty="0">
                <a:latin typeface="Book Antiqua" panose="02040602050305030304" pitchFamily="18" charset="0"/>
              </a:rPr>
              <a:t>which is</a:t>
            </a:r>
            <a:r>
              <a:rPr lang="en-US" altLang="en-US" b="1" dirty="0">
                <a:latin typeface="Book Antiqua" panose="02040602050305030304" pitchFamily="18" charset="0"/>
              </a:rPr>
              <a:t> </a:t>
            </a:r>
            <a:r>
              <a:rPr lang="en-GB" altLang="en-US" dirty="0">
                <a:latin typeface="Book Antiqua" panose="02040602050305030304" pitchFamily="18" charset="0"/>
              </a:rPr>
              <a:t>located inside the</a:t>
            </a:r>
            <a:br>
              <a:rPr lang="en-GB" altLang="en-US" dirty="0">
                <a:latin typeface="Book Antiqua" panose="02040602050305030304" pitchFamily="18" charset="0"/>
              </a:rPr>
            </a:br>
            <a:r>
              <a:rPr lang="en-GB" altLang="en-US" dirty="0">
                <a:latin typeface="Book Antiqua" panose="02040602050305030304" pitchFamily="18" charset="0"/>
              </a:rPr>
              <a:t>      petrous part of temporal bone, medial to tympanic cavity.</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err="1">
                <a:latin typeface="Book Antiqua" panose="02040602050305030304" pitchFamily="18" charset="0"/>
              </a:rPr>
              <a:t>fibers</a:t>
            </a:r>
            <a:r>
              <a:rPr lang="en-GB" altLang="en-US" dirty="0">
                <a:latin typeface="Book Antiqua" panose="02040602050305030304" pitchFamily="18" charset="0"/>
              </a:rPr>
              <a:t> that carries taste stimuli from the fungiform papillae of the anterior part</a:t>
            </a:r>
            <a:br>
              <a:rPr lang="en-GB" altLang="en-US" dirty="0">
                <a:latin typeface="Book Antiqua" panose="02040602050305030304" pitchFamily="18" charset="0"/>
              </a:rPr>
            </a:br>
            <a:r>
              <a:rPr lang="en-GB" altLang="en-US" dirty="0">
                <a:latin typeface="Book Antiqua" panose="02040602050305030304" pitchFamily="18" charset="0"/>
              </a:rPr>
              <a:t>        of tongue run ascendent (via anastomoses of </a:t>
            </a:r>
            <a:r>
              <a:rPr lang="en-US" altLang="en-US" dirty="0">
                <a:latin typeface="Book Antiqua" panose="02040602050305030304" pitchFamily="18" charset="0"/>
              </a:rPr>
              <a:t>chorda tympani </a:t>
            </a:r>
            <a:r>
              <a:rPr lang="en-GB" altLang="en-US" dirty="0">
                <a:latin typeface="Book Antiqua" panose="02040602050305030304" pitchFamily="18" charset="0"/>
              </a:rPr>
              <a:t>with </a:t>
            </a:r>
            <a:r>
              <a:rPr lang="en-US" altLang="en-US" dirty="0" err="1">
                <a:latin typeface="Book Antiqua" panose="02040602050305030304" pitchFamily="18" charset="0"/>
              </a:rPr>
              <a:t>n.lingualis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then through the ganglion </a:t>
            </a:r>
            <a:r>
              <a:rPr lang="en-US" altLang="en-US" dirty="0" err="1">
                <a:latin typeface="Book Antiqua" panose="02040602050305030304" pitchFamily="18" charset="0"/>
              </a:rPr>
              <a:t>geniculatum</a:t>
            </a:r>
            <a:r>
              <a:rPr lang="en-US" altLang="en-US" dirty="0">
                <a:latin typeface="Book Antiqua" panose="02040602050305030304" pitchFamily="18" charset="0"/>
              </a:rPr>
              <a:t>, then through the intermediate nerve</a:t>
            </a:r>
            <a:br>
              <a:rPr lang="en-US" altLang="en-US" dirty="0">
                <a:latin typeface="Book Antiqua" panose="02040602050305030304" pitchFamily="18" charset="0"/>
              </a:rPr>
            </a:br>
            <a:r>
              <a:rPr lang="en-US" altLang="en-US" dirty="0">
                <a:latin typeface="Book Antiqua" panose="02040602050305030304" pitchFamily="18" charset="0"/>
              </a:rPr>
              <a:t>        to nucleus </a:t>
            </a:r>
            <a:r>
              <a:rPr lang="en-US" altLang="en-US" dirty="0" err="1">
                <a:latin typeface="Book Antiqua" panose="02040602050305030304" pitchFamily="18" charset="0"/>
              </a:rPr>
              <a:t>gustatorius</a:t>
            </a:r>
            <a:r>
              <a:rPr lang="en-US" altLang="en-US" dirty="0">
                <a:latin typeface="Book Antiqua" panose="02040602050305030304" pitchFamily="18" charset="0"/>
              </a:rPr>
              <a:t> of facial nerve)</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b="1" dirty="0">
                <a:latin typeface="Book Antiqua" panose="02040602050305030304" pitchFamily="18" charset="0"/>
              </a:rPr>
              <a:t>Parasympathetic (visceral motor) </a:t>
            </a:r>
            <a:r>
              <a:rPr lang="en-GB" altLang="en-US" b="1" dirty="0" err="1">
                <a:latin typeface="Book Antiqua" panose="02040602050305030304" pitchFamily="18" charset="0"/>
              </a:rPr>
              <a:t>fibers</a:t>
            </a:r>
            <a:r>
              <a:rPr lang="en-GB" altLang="en-US" b="1"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are the content of </a:t>
            </a:r>
            <a:r>
              <a:rPr lang="en-US" altLang="en-US" dirty="0">
                <a:latin typeface="Book Antiqua" panose="02040602050305030304" pitchFamily="18" charset="0"/>
              </a:rPr>
              <a:t>n. </a:t>
            </a:r>
            <a:r>
              <a:rPr lang="en-US" altLang="en-US" dirty="0" err="1">
                <a:latin typeface="Book Antiqua" panose="02040602050305030304" pitchFamily="18" charset="0"/>
              </a:rPr>
              <a:t>petrosus</a:t>
            </a:r>
            <a:r>
              <a:rPr lang="en-US" altLang="en-US" dirty="0">
                <a:latin typeface="Book Antiqua" panose="02040602050305030304" pitchFamily="18" charset="0"/>
              </a:rPr>
              <a:t> major </a:t>
            </a:r>
            <a:r>
              <a:rPr lang="en-GB" altLang="en-US" dirty="0">
                <a:latin typeface="Book Antiqua" panose="02040602050305030304" pitchFamily="18" charset="0"/>
              </a:rPr>
              <a:t>and</a:t>
            </a:r>
            <a:r>
              <a:rPr lang="en-US" altLang="en-US" dirty="0">
                <a:latin typeface="Book Antiqua" panose="02040602050305030304" pitchFamily="18" charset="0"/>
              </a:rPr>
              <a:t> chordae tympani </a:t>
            </a:r>
            <a:r>
              <a:rPr lang="en-GB" altLang="en-US" dirty="0">
                <a:latin typeface="Book Antiqua" panose="02040602050305030304" pitchFamily="18" charset="0"/>
              </a:rPr>
              <a:t>(branches of facial nerve)</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and secretory innervates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lacrimal gland</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glands of nasal mucosa</a:t>
            </a:r>
            <a:br>
              <a:rPr lang="en-US" altLang="en-US" dirty="0">
                <a:latin typeface="Book Antiqua" panose="02040602050305030304" pitchFamily="18" charset="0"/>
              </a:rPr>
            </a:br>
            <a:endParaRPr lang="en-US" altLang="en-US" dirty="0">
              <a:latin typeface="Book Antiqua" panose="02040602050305030304" pitchFamily="18" charset="0"/>
            </a:endParaRPr>
          </a:p>
        </p:txBody>
      </p:sp>
      <p:sp>
        <p:nvSpPr>
          <p:cNvPr id="49156" name="Rectangle 3"/>
          <p:cNvSpPr>
            <a:spLocks noChangeArrowheads="1"/>
          </p:cNvSpPr>
          <p:nvPr/>
        </p:nvSpPr>
        <p:spPr bwMode="auto">
          <a:xfrm>
            <a:off x="3857625" y="5643563"/>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salivary glands of hard and soft palate</a:t>
            </a:r>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submandibular salivary gland</a:t>
            </a:r>
            <a:br>
              <a:rPr lang="sr-Cyrl-CS" altLang="en-US" dirty="0">
                <a:latin typeface="Book Antiqua" panose="02040602050305030304" pitchFamily="18" charset="0"/>
              </a:rPr>
            </a:br>
            <a:r>
              <a:rPr lang="sr-Cyrl-CS" altLang="en-US" dirty="0">
                <a:latin typeface="Book Antiqua" panose="02040602050305030304" pitchFamily="18" charset="0"/>
              </a:rPr>
              <a:t> - </a:t>
            </a:r>
            <a:r>
              <a:rPr lang="en-GB" altLang="en-US" dirty="0">
                <a:latin typeface="Book Antiqua" panose="02040602050305030304" pitchFamily="18" charset="0"/>
              </a:rPr>
              <a:t>sublingual salivary gland</a:t>
            </a:r>
            <a:endParaRPr lang="sr-Cyrl-CS" altLang="en-US" dirty="0">
              <a:latin typeface="Book Antiqua" panose="02040602050305030304" pitchFamily="18" charset="0"/>
            </a:endParaRPr>
          </a:p>
        </p:txBody>
      </p:sp>
      <p:sp>
        <p:nvSpPr>
          <p:cNvPr id="2" name="Title 1">
            <a:extLst>
              <a:ext uri="{FF2B5EF4-FFF2-40B4-BE49-F238E27FC236}">
                <a16:creationId xmlns:a16="http://schemas.microsoft.com/office/drawing/2014/main" id="{82996579-A67D-5CFC-8FAC-34DC421D2202}"/>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27702806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flipH="1">
            <a:off x="5417864" y="3110674"/>
            <a:ext cx="3707904" cy="2725709"/>
          </a:xfrm>
          <a:prstGeom prst="rect">
            <a:avLst/>
          </a:prstGeom>
        </p:spPr>
      </p:pic>
      <p:sp>
        <p:nvSpPr>
          <p:cNvPr id="47107" name="Rectangle 10"/>
          <p:cNvSpPr>
            <a:spLocks noChangeArrowheads="1"/>
          </p:cNvSpPr>
          <p:nvPr/>
        </p:nvSpPr>
        <p:spPr bwMode="auto">
          <a:xfrm>
            <a:off x="85111" y="1021617"/>
            <a:ext cx="8072437"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The larger motor root of n. </a:t>
            </a:r>
            <a:r>
              <a:rPr lang="en-US" altLang="en-US" dirty="0" err="1">
                <a:latin typeface="Book Antiqua" panose="02040602050305030304" pitchFamily="18" charset="0"/>
              </a:rPr>
              <a:t>facialis</a:t>
            </a:r>
            <a:r>
              <a:rPr lang="en-US" altLang="en-US" dirty="0">
                <a:latin typeface="Book Antiqua" panose="02040602050305030304" pitchFamily="18" charset="0"/>
              </a:rPr>
              <a:t> - </a:t>
            </a:r>
            <a:r>
              <a:rPr lang="en-GB" dirty="0">
                <a:latin typeface="Book Antiqua" panose="02040602050305030304" pitchFamily="18" charset="0"/>
              </a:rPr>
              <a:t>primary root</a:t>
            </a:r>
            <a:br>
              <a:rPr lang="en-GB" dirty="0">
                <a:latin typeface="Book Antiqua" panose="02040602050305030304" pitchFamily="18" charset="0"/>
              </a:rPr>
            </a:br>
            <a:r>
              <a:rPr lang="en-GB" dirty="0">
                <a:latin typeface="Book Antiqua" panose="02040602050305030304" pitchFamily="18" charset="0"/>
              </a:rPr>
              <a:t>   (facial nerve proper) </a:t>
            </a:r>
            <a:r>
              <a:rPr lang="en-GB" altLang="en-US" dirty="0">
                <a:latin typeface="Book Antiqua" panose="02040602050305030304" pitchFamily="18" charset="0"/>
              </a:rPr>
              <a:t>and</a:t>
            </a:r>
            <a:r>
              <a:rPr lang="en-US" altLang="en-US" dirty="0">
                <a:latin typeface="Book Antiqua" panose="02040602050305030304" pitchFamily="18" charset="0"/>
              </a:rPr>
              <a:t> n. intermedius (</a:t>
            </a:r>
            <a:r>
              <a:rPr lang="en-GB" altLang="en-US" dirty="0">
                <a:latin typeface="Book Antiqua" panose="02040602050305030304" pitchFamily="18" charset="0"/>
              </a:rPr>
              <a:t>lateral to</a:t>
            </a:r>
            <a:br>
              <a:rPr lang="en-GB" altLang="en-US" dirty="0">
                <a:latin typeface="Book Antiqua" panose="02040602050305030304" pitchFamily="18" charset="0"/>
              </a:rPr>
            </a:br>
            <a:r>
              <a:rPr lang="en-GB" altLang="en-US" dirty="0">
                <a:latin typeface="Book Antiqua" panose="02040602050305030304" pitchFamily="18" charset="0"/>
              </a:rPr>
              <a:t>   motor root</a:t>
            </a:r>
            <a:r>
              <a:rPr lang="en-US" altLang="en-US" dirty="0">
                <a:latin typeface="Book Antiqua" panose="02040602050305030304" pitchFamily="18" charset="0"/>
              </a:rPr>
              <a:t>) exit the brainstem and pass through the </a:t>
            </a:r>
            <a:br>
              <a:rPr lang="en-US" altLang="en-US" dirty="0">
                <a:latin typeface="Book Antiqua" panose="02040602050305030304" pitchFamily="18" charset="0"/>
              </a:rPr>
            </a:br>
            <a:r>
              <a:rPr lang="en-US" altLang="en-US" dirty="0">
                <a:latin typeface="Book Antiqua" panose="02040602050305030304" pitchFamily="18" charset="0"/>
              </a:rPr>
              <a:t>   posterior cranial fossa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then passthrough</a:t>
            </a:r>
            <a:r>
              <a:rPr lang="en-US" altLang="en-US" dirty="0">
                <a:latin typeface="Book Antiqua" panose="02040602050305030304" pitchFamily="18" charset="0"/>
              </a:rPr>
              <a:t> </a:t>
            </a:r>
            <a:r>
              <a:rPr lang="en-US" altLang="en-US" dirty="0" err="1">
                <a:latin typeface="Book Antiqua" panose="02040602050305030304" pitchFamily="18" charset="0"/>
              </a:rPr>
              <a:t>porus</a:t>
            </a:r>
            <a:r>
              <a:rPr lang="en-US" altLang="en-US" dirty="0">
                <a:latin typeface="Book Antiqua" panose="02040602050305030304" pitchFamily="18" charset="0"/>
              </a:rPr>
              <a:t> </a:t>
            </a:r>
            <a:r>
              <a:rPr lang="en-US" altLang="en-US" dirty="0" err="1">
                <a:latin typeface="Book Antiqua" panose="02040602050305030304" pitchFamily="18" charset="0"/>
              </a:rPr>
              <a:t>acusticus</a:t>
            </a:r>
            <a:r>
              <a:rPr lang="en-US" altLang="en-US" dirty="0">
                <a:latin typeface="Book Antiqua" panose="02040602050305030304" pitchFamily="18" charset="0"/>
              </a:rPr>
              <a:t> internus </a:t>
            </a:r>
            <a:r>
              <a:rPr lang="en-GB" altLang="en-US" dirty="0">
                <a:latin typeface="Book Antiqua" panose="02040602050305030304" pitchFamily="18" charset="0"/>
              </a:rPr>
              <a:t>and </a:t>
            </a:r>
            <a:br>
              <a:rPr lang="en-GB" altLang="en-US" dirty="0">
                <a:latin typeface="Book Antiqua" panose="02040602050305030304" pitchFamily="18" charset="0"/>
              </a:rPr>
            </a:br>
            <a:r>
              <a:rPr lang="en-GB" altLang="en-US" dirty="0">
                <a:latin typeface="Book Antiqua" panose="02040602050305030304" pitchFamily="18" charset="0"/>
              </a:rPr>
              <a:t>   enter</a:t>
            </a:r>
            <a:r>
              <a:rPr lang="en-US" altLang="en-US" dirty="0">
                <a:latin typeface="Book Antiqua" panose="02040602050305030304" pitchFamily="18" charset="0"/>
              </a:rPr>
              <a:t> meatus </a:t>
            </a:r>
            <a:r>
              <a:rPr lang="en-US" altLang="en-US" dirty="0" err="1">
                <a:latin typeface="Book Antiqua" panose="02040602050305030304" pitchFamily="18" charset="0"/>
              </a:rPr>
              <a:t>acusticus</a:t>
            </a:r>
            <a:r>
              <a:rPr lang="en-US" altLang="en-US" dirty="0">
                <a:latin typeface="Book Antiqua" panose="02040602050305030304" pitchFamily="18" charset="0"/>
              </a:rPr>
              <a:t> internus (together with 8</a:t>
            </a:r>
            <a:r>
              <a:rPr lang="en-US" altLang="en-US" baseline="30000" dirty="0">
                <a:latin typeface="Book Antiqua" panose="02040602050305030304" pitchFamily="18" charset="0"/>
              </a:rPr>
              <a:t>th</a:t>
            </a:r>
            <a:br>
              <a:rPr lang="en-US" altLang="en-US" dirty="0">
                <a:latin typeface="Book Antiqua" panose="02040602050305030304" pitchFamily="18" charset="0"/>
              </a:rPr>
            </a:br>
            <a:r>
              <a:rPr lang="en-US" altLang="en-US" dirty="0">
                <a:latin typeface="Book Antiqua" panose="02040602050305030304" pitchFamily="18" charset="0"/>
              </a:rPr>
              <a:t>   cranial nerve (vestibulocochlear nerve)) </a:t>
            </a:r>
          </a:p>
          <a:p>
            <a:pPr eaLnBrk="1" hangingPunct="1"/>
            <a:br>
              <a:rPr lang="en-US" altLang="en-US" dirty="0">
                <a:latin typeface="Book Antiqua" panose="02040602050305030304" pitchFamily="18" charset="0"/>
              </a:rPr>
            </a:br>
            <a:r>
              <a:rPr lang="en-US" altLang="en-US" dirty="0">
                <a:latin typeface="Book Antiqua" panose="02040602050305030304" pitchFamily="18" charset="0"/>
              </a:rPr>
              <a:t> - n. </a:t>
            </a:r>
            <a:r>
              <a:rPr lang="en-US" altLang="en-US" dirty="0" err="1">
                <a:latin typeface="Book Antiqua" panose="02040602050305030304" pitchFamily="18" charset="0"/>
              </a:rPr>
              <a:t>facialis</a:t>
            </a:r>
            <a:r>
              <a:rPr lang="en-US" altLang="en-US" dirty="0">
                <a:latin typeface="Book Antiqua" panose="02040602050305030304" pitchFamily="18" charset="0"/>
              </a:rPr>
              <a:t> (proper) </a:t>
            </a:r>
            <a:r>
              <a:rPr lang="en-GB" altLang="en-US" dirty="0">
                <a:latin typeface="Book Antiqua" panose="02040602050305030304" pitchFamily="18" charset="0"/>
              </a:rPr>
              <a:t>and</a:t>
            </a:r>
            <a:r>
              <a:rPr lang="en-US" altLang="en-US" dirty="0">
                <a:latin typeface="Book Antiqua" panose="02040602050305030304" pitchFamily="18" charset="0"/>
              </a:rPr>
              <a:t> </a:t>
            </a:r>
            <a:r>
              <a:rPr lang="en-GB" altLang="en-US" dirty="0">
                <a:latin typeface="Book Antiqua" panose="02040602050305030304" pitchFamily="18" charset="0"/>
              </a:rPr>
              <a:t>n</a:t>
            </a:r>
            <a:r>
              <a:rPr lang="en-US" altLang="en-US" dirty="0">
                <a:latin typeface="Book Antiqua" panose="02040602050305030304" pitchFamily="18" charset="0"/>
              </a:rPr>
              <a:t>. intermedius </a:t>
            </a:r>
            <a:r>
              <a:rPr lang="en-GB" altLang="en-US" dirty="0">
                <a:latin typeface="Book Antiqua" panose="02040602050305030304" pitchFamily="18" charset="0"/>
              </a:rPr>
              <a:t>pass through</a:t>
            </a:r>
          </a:p>
          <a:p>
            <a:pPr eaLnBrk="1" hangingPunct="1"/>
            <a:r>
              <a:rPr lang="en-GB" altLang="en-US" dirty="0">
                <a:latin typeface="Book Antiqua" panose="02040602050305030304" pitchFamily="18" charset="0"/>
              </a:rPr>
              <a:t>    fundus meatus </a:t>
            </a:r>
            <a:r>
              <a:rPr lang="en-GB" altLang="en-US" dirty="0" err="1">
                <a:latin typeface="Book Antiqua" panose="02040602050305030304" pitchFamily="18" charset="0"/>
              </a:rPr>
              <a:t>acustici</a:t>
            </a:r>
            <a:r>
              <a:rPr lang="en-GB" altLang="en-US" dirty="0">
                <a:latin typeface="Book Antiqua" panose="02040602050305030304" pitchFamily="18" charset="0"/>
              </a:rPr>
              <a:t> </a:t>
            </a:r>
            <a:r>
              <a:rPr lang="en-GB" altLang="en-US" dirty="0" err="1">
                <a:latin typeface="Book Antiqua" panose="02040602050305030304" pitchFamily="18" charset="0"/>
              </a:rPr>
              <a:t>interni</a:t>
            </a:r>
            <a:r>
              <a:rPr lang="en-GB" altLang="en-US" dirty="0">
                <a:latin typeface="Book Antiqua" panose="02040602050305030304" pitchFamily="18" charset="0"/>
              </a:rPr>
              <a:t> (at the end of meatus)</a:t>
            </a:r>
            <a:br>
              <a:rPr lang="en-GB" altLang="en-US" dirty="0">
                <a:latin typeface="Book Antiqua" panose="02040602050305030304" pitchFamily="18" charset="0"/>
              </a:rPr>
            </a:br>
            <a:r>
              <a:rPr lang="en-GB" altLang="en-US" dirty="0">
                <a:latin typeface="Book Antiqua" panose="02040602050305030304" pitchFamily="18" charset="0"/>
              </a:rPr>
              <a:t>    and enter</a:t>
            </a:r>
            <a:r>
              <a:rPr lang="sr-Cyrl-RS" altLang="en-US" dirty="0">
                <a:latin typeface="Book Antiqua" panose="02040602050305030304" pitchFamily="18" charset="0"/>
              </a:rPr>
              <a:t> </a:t>
            </a:r>
            <a:r>
              <a:rPr lang="en-US" altLang="en-US" dirty="0">
                <a:latin typeface="Book Antiqua" panose="02040602050305030304" pitchFamily="18" charset="0"/>
              </a:rPr>
              <a:t>canalis</a:t>
            </a:r>
            <a:r>
              <a:rPr lang="sr-Cyrl-RS" altLang="en-US" dirty="0">
                <a:latin typeface="Book Antiqua" panose="02040602050305030304" pitchFamily="18" charset="0"/>
              </a:rPr>
              <a:t> </a:t>
            </a:r>
            <a:r>
              <a:rPr lang="en-US" altLang="en-US" dirty="0" err="1">
                <a:latin typeface="Book Antiqua" panose="02040602050305030304" pitchFamily="18" charset="0"/>
              </a:rPr>
              <a:t>facialis</a:t>
            </a:r>
            <a:r>
              <a:rPr lang="en-US" altLang="en-US" dirty="0">
                <a:latin typeface="Book Antiqua" panose="02040602050305030304" pitchFamily="18" charset="0"/>
              </a:rPr>
              <a:t> (canal of facial nerve)</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that passes through the part of petrous part of </a:t>
            </a:r>
            <a:br>
              <a:rPr lang="en-GB" altLang="en-US" dirty="0">
                <a:latin typeface="Book Antiqua" panose="02040602050305030304" pitchFamily="18" charset="0"/>
              </a:rPr>
            </a:br>
            <a:r>
              <a:rPr lang="en-GB" altLang="en-US" dirty="0">
                <a:latin typeface="Book Antiqua" panose="02040602050305030304" pitchFamily="18" charset="0"/>
              </a:rPr>
              <a:t>    temporal bone where inner ear is located</a:t>
            </a:r>
            <a:r>
              <a:rPr lang="sr-Cyrl-RS" altLang="en-US" dirty="0">
                <a:latin typeface="Book Antiqua" panose="02040602050305030304" pitchFamily="18" charset="0"/>
              </a:rPr>
              <a:t>.</a:t>
            </a:r>
            <a:br>
              <a:rPr lang="sr-Cyrl-RS" altLang="en-US" dirty="0">
                <a:latin typeface="Book Antiqua" panose="02040602050305030304" pitchFamily="18" charset="0"/>
              </a:rPr>
            </a:br>
            <a:r>
              <a:rPr lang="sr-Cyrl-RS" altLang="en-US" dirty="0">
                <a:latin typeface="Book Antiqua" panose="02040602050305030304" pitchFamily="18" charset="0"/>
              </a:rPr>
              <a:t>    </a:t>
            </a:r>
            <a:r>
              <a:rPr lang="en-GB" altLang="en-US" dirty="0">
                <a:latin typeface="Book Antiqua" panose="02040602050305030304" pitchFamily="18" charset="0"/>
              </a:rPr>
              <a:t>This canal is oriented anteriorly and laterally and </a:t>
            </a:r>
            <a:br>
              <a:rPr lang="en-GB" altLang="en-US" dirty="0">
                <a:latin typeface="Book Antiqua" panose="02040602050305030304" pitchFamily="18" charset="0"/>
              </a:rPr>
            </a:br>
            <a:r>
              <a:rPr lang="en-GB" altLang="en-US" dirty="0">
                <a:latin typeface="Book Antiqua" panose="02040602050305030304" pitchFamily="18" charset="0"/>
              </a:rPr>
              <a:t>    reaching the anterior wall of petrous part </a:t>
            </a:r>
            <a:r>
              <a:rPr lang="en-GB" dirty="0">
                <a:latin typeface="Book Antiqua" panose="02040602050305030304" pitchFamily="18" charset="0"/>
              </a:rPr>
              <a:t>turns </a:t>
            </a:r>
            <a:br>
              <a:rPr lang="en-GB" dirty="0">
                <a:latin typeface="Book Antiqua" panose="02040602050305030304" pitchFamily="18" charset="0"/>
              </a:rPr>
            </a:br>
            <a:r>
              <a:rPr lang="en-GB" dirty="0">
                <a:latin typeface="Book Antiqua" panose="02040602050305030304" pitchFamily="18" charset="0"/>
              </a:rPr>
              <a:t>    abruptly posteriorly to course along the medial </a:t>
            </a:r>
            <a:br>
              <a:rPr lang="en-GB" dirty="0">
                <a:latin typeface="Book Antiqua" panose="02040602050305030304" pitchFamily="18" charset="0"/>
              </a:rPr>
            </a:br>
            <a:r>
              <a:rPr lang="en-GB" dirty="0">
                <a:latin typeface="Book Antiqua" panose="02040602050305030304" pitchFamily="18" charset="0"/>
              </a:rPr>
              <a:t>    wall of the tympanic cavity </a:t>
            </a:r>
            <a:r>
              <a:rPr lang="sr-Cyrl-RS" altLang="en-US" dirty="0">
                <a:latin typeface="Book Antiqua" panose="02040602050305030304" pitchFamily="18" charset="0"/>
              </a:rPr>
              <a:t>(</a:t>
            </a:r>
            <a:r>
              <a:rPr lang="en-GB" altLang="en-US" dirty="0" err="1">
                <a:latin typeface="Book Antiqua" panose="02040602050305030304" pitchFamily="18" charset="0"/>
              </a:rPr>
              <a:t>paries</a:t>
            </a:r>
            <a:r>
              <a:rPr lang="en-GB" altLang="en-US" dirty="0">
                <a:latin typeface="Book Antiqua" panose="02040602050305030304" pitchFamily="18" charset="0"/>
              </a:rPr>
              <a:t> </a:t>
            </a:r>
            <a:r>
              <a:rPr lang="en-GB" altLang="en-US" dirty="0" err="1">
                <a:latin typeface="Book Antiqua" panose="02040602050305030304" pitchFamily="18" charset="0"/>
              </a:rPr>
              <a:t>labyrinthicus</a:t>
            </a:r>
            <a:r>
              <a:rPr lang="en-GB" altLang="en-US" dirty="0">
                <a:latin typeface="Book Antiqua" panose="02040602050305030304" pitchFamily="18" charset="0"/>
              </a:rPr>
              <a:t>).</a:t>
            </a:r>
            <a:endParaRPr lang="sr-Cyrl-RS" altLang="en-US" dirty="0">
              <a:latin typeface="Book Antiqua" panose="02040602050305030304" pitchFamily="18" charset="0"/>
            </a:endParaRPr>
          </a:p>
          <a:p>
            <a:pPr eaLnBrk="1" hangingPunct="1"/>
            <a:r>
              <a:rPr lang="en-GB" dirty="0">
                <a:latin typeface="Book Antiqua" panose="02040602050305030304" pitchFamily="18" charset="0"/>
              </a:rPr>
              <a:t>  The sharp bend, the </a:t>
            </a:r>
            <a:r>
              <a:rPr lang="en-GB" dirty="0" err="1">
                <a:latin typeface="Book Antiqua" panose="02040602050305030304" pitchFamily="18" charset="0"/>
              </a:rPr>
              <a:t>geniculum</a:t>
            </a:r>
            <a:r>
              <a:rPr lang="en-GB" dirty="0">
                <a:latin typeface="Book Antiqua" panose="02040602050305030304" pitchFamily="18" charset="0"/>
              </a:rPr>
              <a:t> of the facial nerve (L. genu, knee), </a:t>
            </a:r>
            <a:br>
              <a:rPr lang="en-GB" dirty="0">
                <a:latin typeface="Book Antiqua" panose="02040602050305030304" pitchFamily="18" charset="0"/>
              </a:rPr>
            </a:br>
            <a:r>
              <a:rPr lang="en-GB" dirty="0">
                <a:latin typeface="Book Antiqua" panose="02040602050305030304" pitchFamily="18" charset="0"/>
              </a:rPr>
              <a:t>  is the site of the geniculate ganglion, the sensory ganglion of facial nerve. </a:t>
            </a:r>
            <a:endParaRPr lang="en-US" altLang="en-US" dirty="0">
              <a:latin typeface="Book Antiqua" panose="0204060205030503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6970" y="753204"/>
            <a:ext cx="3240598" cy="2351332"/>
          </a:xfrm>
          <a:prstGeom prst="rect">
            <a:avLst/>
          </a:prstGeom>
        </p:spPr>
      </p:pic>
      <p:sp>
        <p:nvSpPr>
          <p:cNvPr id="4" name="TextBox 3"/>
          <p:cNvSpPr txBox="1"/>
          <p:nvPr/>
        </p:nvSpPr>
        <p:spPr>
          <a:xfrm>
            <a:off x="6012160" y="3573016"/>
            <a:ext cx="721672" cy="307777"/>
          </a:xfrm>
          <a:prstGeom prst="rect">
            <a:avLst/>
          </a:prstGeom>
          <a:noFill/>
        </p:spPr>
        <p:txBody>
          <a:bodyPr wrap="none" rtlCol="0">
            <a:spAutoFit/>
          </a:bodyPr>
          <a:lstStyle/>
          <a:p>
            <a:r>
              <a:rPr lang="en-GB" sz="1400" dirty="0"/>
              <a:t>fundus</a:t>
            </a:r>
          </a:p>
        </p:txBody>
      </p:sp>
      <p:sp>
        <p:nvSpPr>
          <p:cNvPr id="5" name="Title 1">
            <a:extLst>
              <a:ext uri="{FF2B5EF4-FFF2-40B4-BE49-F238E27FC236}">
                <a16:creationId xmlns:a16="http://schemas.microsoft.com/office/drawing/2014/main" id="{A770D5F5-9F41-E815-4924-14EF409302D3}"/>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2359290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7" name="Rectangle 10"/>
          <p:cNvSpPr>
            <a:spLocks noChangeArrowheads="1"/>
          </p:cNvSpPr>
          <p:nvPr/>
        </p:nvSpPr>
        <p:spPr bwMode="auto">
          <a:xfrm>
            <a:off x="34132" y="924620"/>
            <a:ext cx="807243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r>
              <a:rPr lang="en-US" altLang="en-US" dirty="0">
                <a:latin typeface="Book Antiqua" panose="02040602050305030304" pitchFamily="18" charset="0"/>
              </a:rPr>
            </a:br>
            <a:br>
              <a:rPr lang="en-US" altLang="en-US" dirty="0">
                <a:latin typeface="Book Antiqua" panose="02040602050305030304" pitchFamily="18" charset="0"/>
              </a:rPr>
            </a:br>
            <a:r>
              <a:rPr lang="en-US" altLang="en-US" dirty="0">
                <a:latin typeface="Book Antiqua" panose="02040602050305030304" pitchFamily="18" charset="0"/>
              </a:rPr>
              <a:t> - </a:t>
            </a:r>
            <a:r>
              <a:rPr lang="en-GB" b="0" i="0" dirty="0">
                <a:solidFill>
                  <a:srgbClr val="0D0D0D"/>
                </a:solidFill>
                <a:effectLst/>
                <a:latin typeface="Book Antiqua" panose="02040602050305030304" pitchFamily="18" charset="0"/>
              </a:rPr>
              <a:t>From this ganglion, the n. </a:t>
            </a:r>
            <a:r>
              <a:rPr lang="en-GB" b="0" i="0" dirty="0" err="1">
                <a:solidFill>
                  <a:srgbClr val="0D0D0D"/>
                </a:solidFill>
                <a:effectLst/>
                <a:latin typeface="Book Antiqua" panose="02040602050305030304" pitchFamily="18" charset="0"/>
              </a:rPr>
              <a:t>facialis</a:t>
            </a:r>
            <a:r>
              <a:rPr lang="en-GB" b="0" i="0" dirty="0">
                <a:solidFill>
                  <a:srgbClr val="0D0D0D"/>
                </a:solidFill>
                <a:effectLst/>
                <a:latin typeface="Book Antiqua" panose="02040602050305030304" pitchFamily="18" charset="0"/>
              </a:rPr>
              <a:t> and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n. intermedius extend as a single trunk that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runs upward and backward through the canalis</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a:t>
            </a:r>
            <a:r>
              <a:rPr lang="en-GB" b="0" i="0" dirty="0" err="1">
                <a:solidFill>
                  <a:srgbClr val="0D0D0D"/>
                </a:solidFill>
                <a:effectLst/>
                <a:latin typeface="Book Antiqua" panose="02040602050305030304" pitchFamily="18" charset="0"/>
              </a:rPr>
              <a:t>facialis</a:t>
            </a:r>
            <a:r>
              <a:rPr lang="en-GB" b="0" i="0" dirty="0">
                <a:solidFill>
                  <a:srgbClr val="0D0D0D"/>
                </a:solidFill>
                <a:effectLst/>
                <a:latin typeface="Book Antiqua" panose="02040602050305030304" pitchFamily="18" charset="0"/>
              </a:rPr>
              <a:t>, crossing over the medial wall of the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tympanic cavity where the canal causes a </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bulging named </a:t>
            </a:r>
            <a:r>
              <a:rPr lang="en-US" altLang="en-US" b="1" dirty="0" err="1">
                <a:latin typeface="Book Antiqua" panose="02040602050305030304" pitchFamily="18" charset="0"/>
              </a:rPr>
              <a:t>prominentia</a:t>
            </a:r>
            <a:r>
              <a:rPr lang="en-US" altLang="en-US" b="1" dirty="0">
                <a:latin typeface="Book Antiqua" panose="02040602050305030304" pitchFamily="18" charset="0"/>
              </a:rPr>
              <a:t> canalis </a:t>
            </a:r>
            <a:r>
              <a:rPr lang="en-US" altLang="en-US" b="1" dirty="0" err="1">
                <a:latin typeface="Book Antiqua" panose="02040602050305030304" pitchFamily="18" charset="0"/>
              </a:rPr>
              <a:t>facialis</a:t>
            </a:r>
            <a:r>
              <a:rPr lang="en-US" altLang="en-US" dirty="0">
                <a:latin typeface="Book Antiqua" panose="02040602050305030304" pitchFamily="18" charset="0"/>
              </a:rPr>
              <a:t>;</a:t>
            </a:r>
            <a:br>
              <a:rPr lang="en-US" altLang="en-US" dirty="0">
                <a:latin typeface="Book Antiqua" panose="02040602050305030304" pitchFamily="18" charset="0"/>
              </a:rPr>
            </a:br>
            <a:endParaRPr lang="en-US" altLang="en-US" dirty="0">
              <a:latin typeface="Book Antiqua" panose="02040602050305030304" pitchFamily="18" charset="0"/>
            </a:endParaRPr>
          </a:p>
        </p:txBody>
      </p:sp>
      <p:pic>
        <p:nvPicPr>
          <p:cNvPr id="47108"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5196114" y="1268760"/>
            <a:ext cx="3947886" cy="40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flipH="1">
            <a:off x="1115616" y="3429000"/>
            <a:ext cx="3707904" cy="2725709"/>
          </a:xfrm>
          <a:prstGeom prst="rect">
            <a:avLst/>
          </a:prstGeom>
        </p:spPr>
      </p:pic>
      <p:sp>
        <p:nvSpPr>
          <p:cNvPr id="2" name="Title 1">
            <a:extLst>
              <a:ext uri="{FF2B5EF4-FFF2-40B4-BE49-F238E27FC236}">
                <a16:creationId xmlns:a16="http://schemas.microsoft.com/office/drawing/2014/main" id="{DAEA20E9-71CB-FDDA-3898-1724FA56FD1D}"/>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Rectangle 10"/>
          <p:cNvSpPr>
            <a:spLocks noChangeArrowheads="1"/>
          </p:cNvSpPr>
          <p:nvPr/>
        </p:nvSpPr>
        <p:spPr bwMode="auto">
          <a:xfrm>
            <a:off x="0" y="854819"/>
            <a:ext cx="9144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The facial canal (canalis </a:t>
            </a:r>
            <a:r>
              <a:rPr lang="en-US" altLang="en-US" dirty="0" err="1">
                <a:latin typeface="Book Antiqua" panose="02040602050305030304" pitchFamily="18" charset="0"/>
              </a:rPr>
              <a:t>facialis</a:t>
            </a:r>
            <a:r>
              <a:rPr lang="en-US" altLang="en-US" dirty="0">
                <a:latin typeface="Book Antiqua" panose="02040602050305030304" pitchFamily="18" charset="0"/>
              </a:rPr>
              <a:t>) reaches the posterior wall </a:t>
            </a:r>
            <a:r>
              <a:rPr lang="en-GB" altLang="en-US" dirty="0">
                <a:latin typeface="Book Antiqua" panose="02040602050305030304" pitchFamily="18" charset="0"/>
              </a:rPr>
              <a:t>of tympanic cavity, and</a:t>
            </a:r>
            <a:br>
              <a:rPr lang="en-GB" altLang="en-US" dirty="0">
                <a:latin typeface="Book Antiqua" panose="02040602050305030304" pitchFamily="18" charset="0"/>
              </a:rPr>
            </a:br>
            <a:r>
              <a:rPr lang="en-GB" altLang="en-US" dirty="0">
                <a:latin typeface="Book Antiqua" panose="02040602050305030304" pitchFamily="18" charset="0"/>
              </a:rPr>
              <a:t>   below the entrance into mastoid cave (</a:t>
            </a:r>
            <a:r>
              <a:rPr lang="en-GB" altLang="en-US" dirty="0" err="1">
                <a:latin typeface="Book Antiqua" panose="02040602050305030304" pitchFamily="18" charset="0"/>
              </a:rPr>
              <a:t>aditus</a:t>
            </a:r>
            <a:r>
              <a:rPr lang="en-GB" altLang="en-US" dirty="0">
                <a:latin typeface="Book Antiqua" panose="02040602050305030304" pitchFamily="18" charset="0"/>
              </a:rPr>
              <a:t> ad antrum </a:t>
            </a:r>
            <a:r>
              <a:rPr lang="en-GB" altLang="en-US" dirty="0" err="1">
                <a:latin typeface="Book Antiqua" panose="02040602050305030304" pitchFamily="18" charset="0"/>
              </a:rPr>
              <a:t>mastoideum</a:t>
            </a:r>
            <a:r>
              <a:rPr lang="en-GB" altLang="en-US" dirty="0">
                <a:latin typeface="Book Antiqua" panose="02040602050305030304" pitchFamily="18" charset="0"/>
              </a:rPr>
              <a:t>)</a:t>
            </a:r>
            <a:r>
              <a:rPr lang="en-US" altLang="en-US" dirty="0">
                <a:latin typeface="Book Antiqua" panose="02040602050305030304" pitchFamily="18" charset="0"/>
              </a:rPr>
              <a:t>, </a:t>
            </a:r>
            <a:r>
              <a:rPr lang="en-GB" altLang="en-US" dirty="0">
                <a:latin typeface="Book Antiqua" panose="02040602050305030304" pitchFamily="18" charset="0"/>
              </a:rPr>
              <a:t>this canal turns</a:t>
            </a:r>
            <a:br>
              <a:rPr lang="en-GB" altLang="en-US" dirty="0">
                <a:latin typeface="Book Antiqua" panose="02040602050305030304" pitchFamily="18" charset="0"/>
              </a:rPr>
            </a:br>
            <a:r>
              <a:rPr lang="en-GB" altLang="en-US" dirty="0">
                <a:latin typeface="Book Antiqua" panose="02040602050305030304" pitchFamily="18" charset="0"/>
              </a:rPr>
              <a:t>   downward forming</a:t>
            </a:r>
            <a:r>
              <a:rPr lang="en-US" altLang="en-US" dirty="0">
                <a:latin typeface="Book Antiqua" panose="02040602050305030304" pitchFamily="18" charset="0"/>
              </a:rPr>
              <a:t> the second </a:t>
            </a:r>
            <a:r>
              <a:rPr lang="en-US" altLang="en-US" dirty="0" err="1">
                <a:latin typeface="Book Antiqua" panose="02040602050305030304" pitchFamily="18" charset="0"/>
              </a:rPr>
              <a:t>geniculum</a:t>
            </a:r>
            <a:r>
              <a:rPr lang="en-US" altLang="en-US" dirty="0">
                <a:latin typeface="Book Antiqua" panose="02040602050305030304" pitchFamily="18" charset="0"/>
              </a:rPr>
              <a:t> (knee).</a:t>
            </a:r>
            <a:br>
              <a:rPr lang="en-US" altLang="en-US" dirty="0">
                <a:latin typeface="Book Antiqua" panose="02040602050305030304" pitchFamily="18" charset="0"/>
              </a:rPr>
            </a:br>
            <a:r>
              <a:rPr lang="en-US" altLang="en-US" dirty="0">
                <a:latin typeface="Book Antiqua" panose="02040602050305030304" pitchFamily="18" charset="0"/>
              </a:rPr>
              <a:t>- It descends over the posterior wall of tympanic cavity and reaches its inferior wall.</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N. </a:t>
            </a:r>
            <a:r>
              <a:rPr lang="en-GB" altLang="en-US" dirty="0" err="1">
                <a:latin typeface="Book Antiqua" panose="02040602050305030304" pitchFamily="18" charset="0"/>
              </a:rPr>
              <a:t>facialis</a:t>
            </a:r>
            <a:r>
              <a:rPr lang="en-GB" altLang="en-US" dirty="0">
                <a:latin typeface="Book Antiqua" panose="02040602050305030304" pitchFamily="18" charset="0"/>
              </a:rPr>
              <a:t> exits tympanic cavity </a:t>
            </a:r>
            <a:r>
              <a:rPr lang="en-GB" altLang="en-US" dirty="0" err="1">
                <a:latin typeface="Book Antiqua" panose="02040602050305030304" pitchFamily="18" charset="0"/>
              </a:rPr>
              <a:t>throgh</a:t>
            </a:r>
            <a:r>
              <a:rPr lang="en-GB" altLang="en-US" dirty="0">
                <a:latin typeface="Book Antiqua" panose="02040602050305030304" pitchFamily="18" charset="0"/>
              </a:rPr>
              <a:t>  </a:t>
            </a:r>
            <a:r>
              <a:rPr lang="en-US" altLang="en-US" b="1" dirty="0">
                <a:latin typeface="Book Antiqua" panose="02040602050305030304" pitchFamily="18" charset="0"/>
              </a:rPr>
              <a:t>foramen </a:t>
            </a:r>
            <a:r>
              <a:rPr lang="en-US" altLang="en-US" b="1" dirty="0" err="1">
                <a:latin typeface="Book Antiqua" panose="02040602050305030304" pitchFamily="18" charset="0"/>
              </a:rPr>
              <a:t>stylomastoideum</a:t>
            </a:r>
            <a:r>
              <a:rPr lang="en-US" altLang="en-US" b="1" dirty="0">
                <a:latin typeface="Book Antiqua" panose="02040602050305030304" pitchFamily="18" charset="0"/>
              </a:rPr>
              <a:t> </a:t>
            </a:r>
            <a:r>
              <a:rPr lang="en-GB" altLang="en-US" dirty="0">
                <a:latin typeface="Book Antiqua" panose="02040602050305030304" pitchFamily="18" charset="0"/>
              </a:rPr>
              <a:t>and enters </a:t>
            </a:r>
            <a:r>
              <a:rPr lang="en-GB" altLang="en-US" b="1" dirty="0">
                <a:latin typeface="Book Antiqua" panose="02040602050305030304" pitchFamily="18" charset="0"/>
              </a:rPr>
              <a:t>parotid</a:t>
            </a:r>
            <a:br>
              <a:rPr lang="en-GB" altLang="en-US" b="1" dirty="0">
                <a:latin typeface="Book Antiqua" panose="02040602050305030304" pitchFamily="18" charset="0"/>
              </a:rPr>
            </a:br>
            <a:r>
              <a:rPr lang="en-GB" altLang="en-US" b="1" dirty="0">
                <a:latin typeface="Book Antiqua" panose="02040602050305030304" pitchFamily="18" charset="0"/>
              </a:rPr>
              <a:t>  loge </a:t>
            </a:r>
            <a:r>
              <a:rPr lang="en-GB" altLang="en-US" dirty="0">
                <a:latin typeface="Book Antiqua" panose="02040602050305030304" pitchFamily="18" charset="0"/>
              </a:rPr>
              <a:t>where it gives rise to its terminal branches.</a:t>
            </a:r>
            <a:endParaRPr lang="en-US" altLang="en-US" dirty="0">
              <a:latin typeface="Book Antiqua" panose="02040602050305030304" pitchFamily="18" charset="0"/>
            </a:endParaRPr>
          </a:p>
        </p:txBody>
      </p:sp>
      <p:pic>
        <p:nvPicPr>
          <p:cNvPr id="48132"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4914900" y="2492896"/>
            <a:ext cx="42291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flipH="1">
            <a:off x="603498" y="3429000"/>
            <a:ext cx="3707904" cy="2725709"/>
          </a:xfrm>
          <a:prstGeom prst="rect">
            <a:avLst/>
          </a:prstGeom>
        </p:spPr>
      </p:pic>
      <p:sp>
        <p:nvSpPr>
          <p:cNvPr id="2" name="Title 1">
            <a:extLst>
              <a:ext uri="{FF2B5EF4-FFF2-40B4-BE49-F238E27FC236}">
                <a16:creationId xmlns:a16="http://schemas.microsoft.com/office/drawing/2014/main" id="{394CF776-F690-0A69-EDA7-96BD1120A83C}"/>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4881468" y="2381870"/>
            <a:ext cx="42291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1"/>
          <p:cNvSpPr>
            <a:spLocks noChangeArrowheads="1"/>
          </p:cNvSpPr>
          <p:nvPr/>
        </p:nvSpPr>
        <p:spPr bwMode="auto">
          <a:xfrm>
            <a:off x="12904" y="588962"/>
            <a:ext cx="5364088"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1) </a:t>
            </a:r>
            <a:r>
              <a:rPr lang="en-GB" altLang="en-US" dirty="0" err="1">
                <a:latin typeface="Book Antiqua" panose="02040602050305030304" pitchFamily="18" charset="0"/>
              </a:rPr>
              <a:t>Intratemporal</a:t>
            </a:r>
            <a:r>
              <a:rPr lang="en-GB" altLang="en-US" dirty="0">
                <a:latin typeface="Book Antiqua" panose="02040602050305030304" pitchFamily="18" charset="0"/>
              </a:rPr>
              <a:t>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b="1" dirty="0">
                <a:latin typeface="Book Antiqua" panose="02040602050305030304" pitchFamily="18" charset="0"/>
              </a:rPr>
              <a:t>a) greater petrosal nerve (n. </a:t>
            </a:r>
            <a:r>
              <a:rPr lang="en-US" altLang="en-US" b="1" dirty="0" err="1">
                <a:latin typeface="Book Antiqua" panose="02040602050305030304" pitchFamily="18" charset="0"/>
              </a:rPr>
              <a:t>petrosus</a:t>
            </a:r>
            <a:r>
              <a:rPr lang="en-US" altLang="en-US" b="1" dirty="0">
                <a:latin typeface="Book Antiqua" panose="02040602050305030304" pitchFamily="18" charset="0"/>
              </a:rPr>
              <a:t> major)</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parasympathetic branch for</a:t>
            </a:r>
            <a:r>
              <a:rPr lang="sr-Cyrl-CS" altLang="en-US" dirty="0">
                <a:latin typeface="Book Antiqua" panose="02040602050305030304" pitchFamily="18" charset="0"/>
              </a:rPr>
              <a:t> </a:t>
            </a:r>
            <a:r>
              <a:rPr lang="en-US" altLang="en-US" dirty="0">
                <a:latin typeface="Book Antiqua" panose="02040602050305030304" pitchFamily="18" charset="0"/>
              </a:rPr>
              <a:t>ganglion</a:t>
            </a:r>
            <a:br>
              <a:rPr lang="en-US" altLang="en-US" dirty="0">
                <a:latin typeface="Book Antiqua" panose="02040602050305030304" pitchFamily="18" charset="0"/>
              </a:rPr>
            </a:br>
            <a:r>
              <a:rPr lang="en-US" altLang="en-US" dirty="0">
                <a:latin typeface="Book Antiqua" panose="02040602050305030304" pitchFamily="18" charset="0"/>
              </a:rPr>
              <a:t>     </a:t>
            </a:r>
            <a:r>
              <a:rPr lang="en-US" altLang="en-US" dirty="0" err="1">
                <a:latin typeface="Book Antiqua" panose="02040602050305030304" pitchFamily="18" charset="0"/>
              </a:rPr>
              <a:t>pterygopalatinum</a:t>
            </a:r>
            <a:br>
              <a:rPr lang="en-US" altLang="en-US" b="1" dirty="0">
                <a:latin typeface="Book Antiqua" panose="02040602050305030304" pitchFamily="18" charset="0"/>
              </a:rPr>
            </a:br>
            <a:br>
              <a:rPr lang="en-US" altLang="en-US" b="1" dirty="0">
                <a:latin typeface="Book Antiqua" panose="02040602050305030304" pitchFamily="18" charset="0"/>
              </a:rPr>
            </a:br>
            <a:r>
              <a:rPr lang="en-US" altLang="en-US" b="1" dirty="0">
                <a:latin typeface="Book Antiqua" panose="02040602050305030304" pitchFamily="18" charset="0"/>
              </a:rPr>
              <a:t>b) communicating branch for plexus </a:t>
            </a:r>
            <a:r>
              <a:rPr lang="en-US" altLang="en-US" b="1" dirty="0" err="1">
                <a:latin typeface="Book Antiqua" panose="02040602050305030304" pitchFamily="18" charset="0"/>
              </a:rPr>
              <a:t>tympanicus</a:t>
            </a:r>
            <a:br>
              <a:rPr lang="en-US" altLang="en-US" b="1" dirty="0">
                <a:latin typeface="Book Antiqua" panose="02040602050305030304" pitchFamily="18" charset="0"/>
              </a:rPr>
            </a:br>
            <a:r>
              <a:rPr lang="en-US" altLang="en-US" b="1" dirty="0">
                <a:latin typeface="Book Antiqua" panose="02040602050305030304" pitchFamily="18" charset="0"/>
              </a:rPr>
              <a:t>  (r.</a:t>
            </a:r>
            <a:r>
              <a:rPr lang="pt-BR" altLang="en-US" b="1" dirty="0">
                <a:latin typeface="Book Antiqua" panose="02040602050305030304" pitchFamily="18" charset="0"/>
              </a:rPr>
              <a:t> communicans cum plex</a:t>
            </a:r>
            <a:r>
              <a:rPr lang="en-US" altLang="en-US" b="1" dirty="0">
                <a:latin typeface="Book Antiqua" panose="02040602050305030304" pitchFamily="18" charset="0"/>
              </a:rPr>
              <a:t>us</a:t>
            </a:r>
            <a:r>
              <a:rPr lang="pt-BR" altLang="en-US" b="1" dirty="0">
                <a:latin typeface="Book Antiqua" panose="02040602050305030304" pitchFamily="18" charset="0"/>
              </a:rPr>
              <a:t> tympanico</a:t>
            </a:r>
            <a:r>
              <a:rPr lang="pt-BR" altLang="en-US" dirty="0">
                <a:latin typeface="Book Antiqua" panose="02040602050305030304" pitchFamily="18" charset="0"/>
              </a:rPr>
              <a:t>)</a:t>
            </a:r>
            <a:br>
              <a:rPr lang="en-US" altLang="en-US" dirty="0">
                <a:latin typeface="Book Antiqua" panose="02040602050305030304" pitchFamily="18" charset="0"/>
              </a:rPr>
            </a:br>
            <a:br>
              <a:rPr lang="en-US" altLang="en-US" dirty="0">
                <a:latin typeface="Book Antiqua" panose="02040602050305030304" pitchFamily="18" charset="0"/>
              </a:rPr>
            </a:br>
            <a:r>
              <a:rPr lang="en-US" altLang="en-US" b="1" dirty="0">
                <a:latin typeface="Book Antiqua" panose="02040602050305030304" pitchFamily="18" charset="0"/>
              </a:rPr>
              <a:t>c) chorda tympani</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parasympathetic branch for ganglion</a:t>
            </a:r>
            <a:br>
              <a:rPr lang="en-GB" altLang="en-US" dirty="0">
                <a:latin typeface="Book Antiqua" panose="02040602050305030304" pitchFamily="18" charset="0"/>
              </a:rPr>
            </a:br>
            <a:r>
              <a:rPr lang="en-GB" altLang="en-US" dirty="0">
                <a:latin typeface="Book Antiqua" panose="02040602050305030304" pitchFamily="18" charset="0"/>
              </a:rPr>
              <a:t>     </a:t>
            </a:r>
            <a:r>
              <a:rPr lang="en-GB" altLang="en-US" dirty="0" err="1">
                <a:latin typeface="Book Antiqua" panose="02040602050305030304" pitchFamily="18" charset="0"/>
              </a:rPr>
              <a:t>subandibulare</a:t>
            </a:r>
            <a:r>
              <a:rPr lang="en-GB" altLang="en-US" dirty="0">
                <a:latin typeface="Book Antiqua" panose="02040602050305030304" pitchFamily="18" charset="0"/>
              </a:rPr>
              <a:t>: for sublingual gland and </a:t>
            </a:r>
            <a:br>
              <a:rPr lang="en-US" altLang="en-US" dirty="0">
                <a:latin typeface="Book Antiqua" panose="02040602050305030304" pitchFamily="18" charset="0"/>
              </a:rPr>
            </a:br>
            <a:r>
              <a:rPr lang="en-US" altLang="en-US" dirty="0">
                <a:latin typeface="Book Antiqua" panose="02040602050305030304" pitchFamily="18" charset="0"/>
              </a:rPr>
              <a:t>     submandibular gland</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it also contains ascendent </a:t>
            </a:r>
            <a:r>
              <a:rPr lang="en-GB" altLang="en-US" dirty="0" err="1">
                <a:latin typeface="Book Antiqua" panose="02040602050305030304" pitchFamily="18" charset="0"/>
              </a:rPr>
              <a:t>fibers</a:t>
            </a:r>
            <a:r>
              <a:rPr lang="en-GB" altLang="en-US" dirty="0">
                <a:latin typeface="Book Antiqua" panose="02040602050305030304" pitchFamily="18" charset="0"/>
              </a:rPr>
              <a:t> that carry taste</a:t>
            </a:r>
            <a:br>
              <a:rPr lang="en-GB" altLang="en-US" dirty="0">
                <a:latin typeface="Book Antiqua" panose="02040602050305030304" pitchFamily="18" charset="0"/>
              </a:rPr>
            </a:br>
            <a:r>
              <a:rPr lang="en-GB" altLang="en-US" dirty="0">
                <a:latin typeface="Book Antiqua" panose="02040602050305030304" pitchFamily="18" charset="0"/>
              </a:rPr>
              <a:t>    from taste buds - </a:t>
            </a:r>
            <a:r>
              <a:rPr lang="en-US" altLang="en-US" dirty="0">
                <a:latin typeface="Book Antiqua" panose="02040602050305030304" pitchFamily="18" charset="0"/>
              </a:rPr>
              <a:t>papillae </a:t>
            </a:r>
            <a:r>
              <a:rPr lang="en-US" altLang="en-US" dirty="0" err="1">
                <a:latin typeface="Book Antiqua" panose="02040602050305030304" pitchFamily="18" charset="0"/>
              </a:rPr>
              <a:t>fungiformes</a:t>
            </a:r>
            <a:r>
              <a:rPr lang="en-US" altLang="en-US" dirty="0">
                <a:latin typeface="Book Antiqua" panose="02040602050305030304" pitchFamily="18" charset="0"/>
              </a:rPr>
              <a:t> (</a:t>
            </a:r>
            <a:r>
              <a:rPr lang="en-GB" altLang="en-US" dirty="0">
                <a:latin typeface="Book Antiqua" panose="02040602050305030304" pitchFamily="18" charset="0"/>
              </a:rPr>
              <a:t>anterior</a:t>
            </a:r>
            <a:br>
              <a:rPr lang="en-GB" altLang="en-US" dirty="0">
                <a:latin typeface="Book Antiqua" panose="02040602050305030304" pitchFamily="18" charset="0"/>
              </a:rPr>
            </a:br>
            <a:r>
              <a:rPr lang="en-GB" altLang="en-US" dirty="0">
                <a:latin typeface="Book Antiqua" panose="02040602050305030304" pitchFamily="18" charset="0"/>
              </a:rPr>
              <a:t>    part of tongue</a:t>
            </a:r>
            <a:r>
              <a:rPr lang="en-US" altLang="en-US" dirty="0">
                <a:latin typeface="Book Antiqua" panose="02040602050305030304" pitchFamily="18" charset="0"/>
              </a:rPr>
              <a:t>). Those fibers it gets from </a:t>
            </a:r>
            <a:br>
              <a:rPr lang="en-US" altLang="en-US" dirty="0">
                <a:latin typeface="Book Antiqua" panose="02040602050305030304" pitchFamily="18" charset="0"/>
              </a:rPr>
            </a:br>
            <a:r>
              <a:rPr lang="en-US" altLang="en-US" dirty="0">
                <a:latin typeface="Book Antiqua" panose="02040602050305030304" pitchFamily="18" charset="0"/>
              </a:rPr>
              <a:t>    n. lingualis</a:t>
            </a:r>
          </a:p>
          <a:p>
            <a:pPr eaLnBrk="1" hangingPunct="1"/>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d)</a:t>
            </a:r>
            <a:r>
              <a:rPr lang="pl-PL" altLang="en-US" b="1" dirty="0">
                <a:latin typeface="Book Antiqua" panose="02040602050305030304" pitchFamily="18" charset="0"/>
              </a:rPr>
              <a:t> n. stapedius </a:t>
            </a:r>
            <a:br>
              <a:rPr lang="pl-PL" altLang="en-US" b="1" dirty="0">
                <a:latin typeface="Book Antiqua" panose="02040602050305030304" pitchFamily="18" charset="0"/>
              </a:rPr>
            </a:br>
            <a:r>
              <a:rPr lang="pl-PL" altLang="en-US" b="1" dirty="0">
                <a:latin typeface="Book Antiqua" panose="02040602050305030304" pitchFamily="18" charset="0"/>
              </a:rPr>
              <a:t>   </a:t>
            </a:r>
            <a:r>
              <a:rPr lang="pl-PL" altLang="en-US" dirty="0">
                <a:latin typeface="Book Antiqua" panose="02040602050305030304" pitchFamily="18" charset="0"/>
              </a:rPr>
              <a:t>-</a:t>
            </a:r>
            <a:r>
              <a:rPr lang="pl-PL" altLang="en-US" b="1" dirty="0">
                <a:latin typeface="Book Antiqua" panose="02040602050305030304" pitchFamily="18" charset="0"/>
              </a:rPr>
              <a:t> </a:t>
            </a:r>
            <a:r>
              <a:rPr lang="en-GB" altLang="en-US" b="1" dirty="0">
                <a:latin typeface="Book Antiqua" panose="02040602050305030304" pitchFamily="18" charset="0"/>
              </a:rPr>
              <a:t> </a:t>
            </a:r>
            <a:r>
              <a:rPr lang="en-GB" altLang="en-US" dirty="0">
                <a:latin typeface="Book Antiqua" panose="02040602050305030304" pitchFamily="18" charset="0"/>
              </a:rPr>
              <a:t>motor branch for </a:t>
            </a:r>
            <a:r>
              <a:rPr lang="pl-PL" altLang="en-US" dirty="0">
                <a:latin typeface="Book Antiqua" panose="02040602050305030304" pitchFamily="18" charset="0"/>
              </a:rPr>
              <a:t>m. stapedius</a:t>
            </a:r>
          </a:p>
        </p:txBody>
      </p:sp>
      <p:pic>
        <p:nvPicPr>
          <p:cNvPr id="5" name="Picture 4"/>
          <p:cNvPicPr>
            <a:picLocks noChangeAspect="1"/>
          </p:cNvPicPr>
          <p:nvPr/>
        </p:nvPicPr>
        <p:blipFill>
          <a:blip r:embed="rId3"/>
          <a:stretch>
            <a:fillRect/>
          </a:stretch>
        </p:blipFill>
        <p:spPr>
          <a:xfrm flipH="1">
            <a:off x="5940152" y="621754"/>
            <a:ext cx="2336524" cy="1717597"/>
          </a:xfrm>
          <a:prstGeom prst="rect">
            <a:avLst/>
          </a:prstGeom>
        </p:spPr>
      </p:pic>
      <p:sp>
        <p:nvSpPr>
          <p:cNvPr id="2" name="Title 1">
            <a:extLst>
              <a:ext uri="{FF2B5EF4-FFF2-40B4-BE49-F238E27FC236}">
                <a16:creationId xmlns:a16="http://schemas.microsoft.com/office/drawing/2014/main" id="{ABAEA2C4-D7BF-2F49-909C-DE5C13216A4E}"/>
              </a:ext>
            </a:extLst>
          </p:cNvPr>
          <p:cNvSpPr txBox="1">
            <a:spLocks noChangeArrowheads="1"/>
          </p:cNvSpPr>
          <p:nvPr/>
        </p:nvSpPr>
        <p:spPr bwMode="auto">
          <a:xfrm>
            <a:off x="0" y="13615"/>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5138723" y="2780928"/>
            <a:ext cx="3969781" cy="40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1"/>
          <p:cNvSpPr>
            <a:spLocks noChangeArrowheads="1"/>
          </p:cNvSpPr>
          <p:nvPr/>
        </p:nvSpPr>
        <p:spPr bwMode="auto">
          <a:xfrm>
            <a:off x="4770515" y="579347"/>
            <a:ext cx="44106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 </a:t>
            </a:r>
            <a:r>
              <a:rPr lang="en-US" altLang="en-US" sz="1700" b="1" dirty="0">
                <a:latin typeface="Book Antiqua" panose="02040602050305030304" pitchFamily="18" charset="0"/>
              </a:rPr>
              <a:t>greater petrosal nerve (n. </a:t>
            </a:r>
            <a:r>
              <a:rPr lang="en-US" altLang="en-US" sz="1700" b="1" dirty="0" err="1">
                <a:latin typeface="Book Antiqua" panose="02040602050305030304" pitchFamily="18" charset="0"/>
              </a:rPr>
              <a:t>petrosus</a:t>
            </a:r>
            <a:r>
              <a:rPr lang="en-US" altLang="en-US" sz="1700" b="1" dirty="0">
                <a:latin typeface="Book Antiqua" panose="02040602050305030304" pitchFamily="18" charset="0"/>
              </a:rPr>
              <a:t> major)</a:t>
            </a:r>
            <a:endParaRPr lang="pl-PL" altLang="en-US" sz="1700" dirty="0">
              <a:latin typeface="Book Antiqua" panose="02040602050305030304" pitchFamily="18" charset="0"/>
            </a:endParaRPr>
          </a:p>
        </p:txBody>
      </p:sp>
      <p:pic>
        <p:nvPicPr>
          <p:cNvPr id="5" name="Picture 4"/>
          <p:cNvPicPr>
            <a:picLocks noChangeAspect="1"/>
          </p:cNvPicPr>
          <p:nvPr/>
        </p:nvPicPr>
        <p:blipFill>
          <a:blip r:embed="rId3"/>
          <a:stretch>
            <a:fillRect/>
          </a:stretch>
        </p:blipFill>
        <p:spPr>
          <a:xfrm flipH="1">
            <a:off x="6084168" y="995680"/>
            <a:ext cx="2336524" cy="1717597"/>
          </a:xfrm>
          <a:prstGeom prst="rect">
            <a:avLst/>
          </a:prstGeom>
        </p:spPr>
      </p:pic>
      <p:sp>
        <p:nvSpPr>
          <p:cNvPr id="2" name="Title 1">
            <a:extLst>
              <a:ext uri="{FF2B5EF4-FFF2-40B4-BE49-F238E27FC236}">
                <a16:creationId xmlns:a16="http://schemas.microsoft.com/office/drawing/2014/main" id="{ABAEA2C4-D7BF-2F49-909C-DE5C13216A4E}"/>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4" name="Picture 3">
            <a:extLst>
              <a:ext uri="{FF2B5EF4-FFF2-40B4-BE49-F238E27FC236}">
                <a16:creationId xmlns:a16="http://schemas.microsoft.com/office/drawing/2014/main" id="{0FC5EA6A-FB08-F18B-4E15-097CC2E92E06}"/>
              </a:ext>
            </a:extLst>
          </p:cNvPr>
          <p:cNvPicPr>
            <a:picLocks noChangeAspect="1"/>
          </p:cNvPicPr>
          <p:nvPr/>
        </p:nvPicPr>
        <p:blipFill>
          <a:blip r:embed="rId4"/>
          <a:stretch>
            <a:fillRect/>
          </a:stretch>
        </p:blipFill>
        <p:spPr>
          <a:xfrm>
            <a:off x="15777" y="621754"/>
            <a:ext cx="2247310" cy="6222631"/>
          </a:xfrm>
          <a:prstGeom prst="rect">
            <a:avLst/>
          </a:prstGeom>
        </p:spPr>
      </p:pic>
      <p:pic>
        <p:nvPicPr>
          <p:cNvPr id="6" name="Picture 5">
            <a:extLst>
              <a:ext uri="{FF2B5EF4-FFF2-40B4-BE49-F238E27FC236}">
                <a16:creationId xmlns:a16="http://schemas.microsoft.com/office/drawing/2014/main" id="{B5C07AFA-74C5-9CE5-9367-1DDFA50F4B1A}"/>
              </a:ext>
            </a:extLst>
          </p:cNvPr>
          <p:cNvPicPr>
            <a:picLocks noChangeAspect="1"/>
          </p:cNvPicPr>
          <p:nvPr/>
        </p:nvPicPr>
        <p:blipFill>
          <a:blip r:embed="rId4"/>
          <a:stretch>
            <a:fillRect/>
          </a:stretch>
        </p:blipFill>
        <p:spPr>
          <a:xfrm>
            <a:off x="2465338" y="572730"/>
            <a:ext cx="2247310" cy="6222631"/>
          </a:xfrm>
          <a:prstGeom prst="rect">
            <a:avLst/>
          </a:prstGeom>
        </p:spPr>
      </p:pic>
      <p:sp>
        <p:nvSpPr>
          <p:cNvPr id="7" name="TextBox 6">
            <a:extLst>
              <a:ext uri="{FF2B5EF4-FFF2-40B4-BE49-F238E27FC236}">
                <a16:creationId xmlns:a16="http://schemas.microsoft.com/office/drawing/2014/main" id="{26F56CD5-9978-F4D8-4FB3-9BAE02CBE5BD}"/>
              </a:ext>
            </a:extLst>
          </p:cNvPr>
          <p:cNvSpPr txBox="1"/>
          <p:nvPr/>
        </p:nvSpPr>
        <p:spPr>
          <a:xfrm>
            <a:off x="2263087" y="563958"/>
            <a:ext cx="2532688" cy="400110"/>
          </a:xfrm>
          <a:prstGeom prst="rect">
            <a:avLst/>
          </a:prstGeom>
          <a:solidFill>
            <a:schemeClr val="bg1"/>
          </a:solidFill>
        </p:spPr>
        <p:txBody>
          <a:bodyPr wrap="square" rtlCol="0">
            <a:spAutoFit/>
          </a:bodyPr>
          <a:lstStyle/>
          <a:p>
            <a:r>
              <a:rPr lang="en-GB" sz="1000" b="1" dirty="0"/>
              <a:t>Parasympathetic </a:t>
            </a:r>
            <a:r>
              <a:rPr lang="en-GB" sz="1000" b="1" dirty="0" err="1"/>
              <a:t>fibers</a:t>
            </a:r>
            <a:r>
              <a:rPr lang="en-GB" sz="1000" b="1" dirty="0"/>
              <a:t> for nasal glands and salivary glands of palate </a:t>
            </a:r>
          </a:p>
        </p:txBody>
      </p:sp>
      <p:sp>
        <p:nvSpPr>
          <p:cNvPr id="8" name="TextBox 7">
            <a:extLst>
              <a:ext uri="{FF2B5EF4-FFF2-40B4-BE49-F238E27FC236}">
                <a16:creationId xmlns:a16="http://schemas.microsoft.com/office/drawing/2014/main" id="{8B7026E5-076A-063F-08A3-20E0447E5E75}"/>
              </a:ext>
            </a:extLst>
          </p:cNvPr>
          <p:cNvSpPr txBox="1"/>
          <p:nvPr/>
        </p:nvSpPr>
        <p:spPr>
          <a:xfrm>
            <a:off x="2339752" y="5661248"/>
            <a:ext cx="2532688" cy="1169551"/>
          </a:xfrm>
          <a:prstGeom prst="rect">
            <a:avLst/>
          </a:prstGeom>
          <a:solidFill>
            <a:srgbClr val="FFCC99"/>
          </a:solidFill>
          <a:ln>
            <a:solidFill>
              <a:schemeClr val="tx1"/>
            </a:solidFill>
          </a:ln>
        </p:spPr>
        <p:txBody>
          <a:bodyPr wrap="square" rtlCol="0">
            <a:spAutoFit/>
          </a:bodyPr>
          <a:lstStyle/>
          <a:p>
            <a:r>
              <a:rPr lang="en-GB" sz="1000" b="1" dirty="0"/>
              <a:t>Postsynaptic parasympathetic </a:t>
            </a:r>
            <a:r>
              <a:rPr lang="en-GB" sz="1000" b="1" dirty="0" err="1"/>
              <a:t>fibers</a:t>
            </a:r>
            <a:r>
              <a:rPr lang="en-GB" sz="1000" b="1" dirty="0"/>
              <a:t> from this ganglion innervate nasal glands and salivary glands of hard and soft palate via pterygopalatine nerves (branches of maxillary nerve) that divides into branches for nasal cavity and branches for hard and soft palate</a:t>
            </a:r>
          </a:p>
        </p:txBody>
      </p:sp>
    </p:spTree>
    <p:extLst>
      <p:ext uri="{BB962C8B-B14F-4D97-AF65-F5344CB8AC3E}">
        <p14:creationId xmlns:p14="http://schemas.microsoft.com/office/powerpoint/2010/main" val="11626543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5138723" y="2780928"/>
            <a:ext cx="3969781" cy="40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1"/>
          <p:cNvSpPr>
            <a:spLocks noChangeArrowheads="1"/>
          </p:cNvSpPr>
          <p:nvPr/>
        </p:nvSpPr>
        <p:spPr bwMode="auto">
          <a:xfrm>
            <a:off x="6084168" y="552307"/>
            <a:ext cx="25326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a:latin typeface="Book Antiqua" panose="02040602050305030304" pitchFamily="18" charset="0"/>
              </a:rPr>
              <a:t>- </a:t>
            </a:r>
            <a:r>
              <a:rPr lang="en-US" altLang="en-US" sz="1700" b="1" dirty="0">
                <a:latin typeface="Book Antiqua" panose="02040602050305030304" pitchFamily="18" charset="0"/>
              </a:rPr>
              <a:t>Chorda tympani</a:t>
            </a:r>
            <a:endParaRPr lang="pl-PL" altLang="en-US" sz="1700" dirty="0">
              <a:latin typeface="Book Antiqua" panose="02040602050305030304" pitchFamily="18" charset="0"/>
            </a:endParaRPr>
          </a:p>
        </p:txBody>
      </p:sp>
      <p:pic>
        <p:nvPicPr>
          <p:cNvPr id="5" name="Picture 4"/>
          <p:cNvPicPr>
            <a:picLocks noChangeAspect="1"/>
          </p:cNvPicPr>
          <p:nvPr/>
        </p:nvPicPr>
        <p:blipFill>
          <a:blip r:embed="rId3"/>
          <a:stretch>
            <a:fillRect/>
          </a:stretch>
        </p:blipFill>
        <p:spPr>
          <a:xfrm flipH="1">
            <a:off x="6084168" y="995680"/>
            <a:ext cx="2336524" cy="1717597"/>
          </a:xfrm>
          <a:prstGeom prst="rect">
            <a:avLst/>
          </a:prstGeom>
        </p:spPr>
      </p:pic>
      <p:sp>
        <p:nvSpPr>
          <p:cNvPr id="2" name="Title 1">
            <a:extLst>
              <a:ext uri="{FF2B5EF4-FFF2-40B4-BE49-F238E27FC236}">
                <a16:creationId xmlns:a16="http://schemas.microsoft.com/office/drawing/2014/main" id="{ABAEA2C4-D7BF-2F49-909C-DE5C13216A4E}"/>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9" name="Picture 8">
            <a:extLst>
              <a:ext uri="{FF2B5EF4-FFF2-40B4-BE49-F238E27FC236}">
                <a16:creationId xmlns:a16="http://schemas.microsoft.com/office/drawing/2014/main" id="{3F30732E-3BBF-A0B9-3804-3DABFD1F5337}"/>
              </a:ext>
            </a:extLst>
          </p:cNvPr>
          <p:cNvPicPr>
            <a:picLocks noChangeAspect="1"/>
          </p:cNvPicPr>
          <p:nvPr/>
        </p:nvPicPr>
        <p:blipFill>
          <a:blip r:embed="rId4"/>
          <a:stretch>
            <a:fillRect/>
          </a:stretch>
        </p:blipFill>
        <p:spPr>
          <a:xfrm>
            <a:off x="179512" y="552307"/>
            <a:ext cx="2952325" cy="6226304"/>
          </a:xfrm>
          <a:prstGeom prst="rect">
            <a:avLst/>
          </a:prstGeom>
        </p:spPr>
      </p:pic>
      <p:sp>
        <p:nvSpPr>
          <p:cNvPr id="10" name="TextBox 9">
            <a:extLst>
              <a:ext uri="{FF2B5EF4-FFF2-40B4-BE49-F238E27FC236}">
                <a16:creationId xmlns:a16="http://schemas.microsoft.com/office/drawing/2014/main" id="{07B9B4FC-2C34-DDDA-6115-258239A0B1E8}"/>
              </a:ext>
            </a:extLst>
          </p:cNvPr>
          <p:cNvSpPr txBox="1"/>
          <p:nvPr/>
        </p:nvSpPr>
        <p:spPr>
          <a:xfrm>
            <a:off x="269608" y="2474893"/>
            <a:ext cx="2862229" cy="892552"/>
          </a:xfrm>
          <a:prstGeom prst="rect">
            <a:avLst/>
          </a:prstGeom>
          <a:solidFill>
            <a:srgbClr val="FFFFCC"/>
          </a:solidFill>
          <a:ln>
            <a:solidFill>
              <a:schemeClr val="tx1"/>
            </a:solidFill>
          </a:ln>
        </p:spPr>
        <p:txBody>
          <a:bodyPr wrap="square" rtlCol="0">
            <a:spAutoFit/>
          </a:bodyPr>
          <a:lstStyle/>
          <a:p>
            <a:r>
              <a:rPr lang="en-GB" sz="1300" b="1" dirty="0"/>
              <a:t>The chorda tympani runs forward and crosses over the medial</a:t>
            </a:r>
            <a:br>
              <a:rPr lang="en-GB" sz="1300" b="1" dirty="0"/>
            </a:br>
            <a:r>
              <a:rPr lang="en-GB" sz="1300" b="1" dirty="0"/>
              <a:t>surface of tympanic membrane, medial to the handle of </a:t>
            </a:r>
            <a:r>
              <a:rPr lang="en-GB" sz="1300" b="1" dirty="0" err="1"/>
              <a:t>maleus</a:t>
            </a:r>
            <a:endParaRPr lang="en-GB" sz="1300" b="1" dirty="0"/>
          </a:p>
        </p:txBody>
      </p:sp>
      <p:sp>
        <p:nvSpPr>
          <p:cNvPr id="12" name="TextBox 11">
            <a:extLst>
              <a:ext uri="{FF2B5EF4-FFF2-40B4-BE49-F238E27FC236}">
                <a16:creationId xmlns:a16="http://schemas.microsoft.com/office/drawing/2014/main" id="{53EC9848-9698-AB8F-F1CC-9D58F2858DF9}"/>
              </a:ext>
            </a:extLst>
          </p:cNvPr>
          <p:cNvSpPr txBox="1"/>
          <p:nvPr/>
        </p:nvSpPr>
        <p:spPr>
          <a:xfrm>
            <a:off x="2378811" y="6028694"/>
            <a:ext cx="1485797" cy="276999"/>
          </a:xfrm>
          <a:prstGeom prst="rect">
            <a:avLst/>
          </a:prstGeom>
          <a:solidFill>
            <a:srgbClr val="FFFFCC"/>
          </a:solidFill>
          <a:ln>
            <a:solidFill>
              <a:schemeClr val="bg1"/>
            </a:solidFill>
          </a:ln>
        </p:spPr>
        <p:txBody>
          <a:bodyPr wrap="square" rtlCol="0">
            <a:spAutoFit/>
          </a:bodyPr>
          <a:lstStyle/>
          <a:p>
            <a:r>
              <a:rPr lang="en-GB" sz="1200" b="1" dirty="0"/>
              <a:t>via lingual nerve</a:t>
            </a:r>
          </a:p>
        </p:txBody>
      </p:sp>
    </p:spTree>
    <p:extLst>
      <p:ext uri="{BB962C8B-B14F-4D97-AF65-F5344CB8AC3E}">
        <p14:creationId xmlns:p14="http://schemas.microsoft.com/office/powerpoint/2010/main" val="9659973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
          <p:cNvSpPr>
            <a:spLocks noChangeArrowheads="1"/>
          </p:cNvSpPr>
          <p:nvPr/>
        </p:nvSpPr>
        <p:spPr bwMode="auto">
          <a:xfrm>
            <a:off x="0" y="1124744"/>
            <a:ext cx="514806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Side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br>
              <a:rPr lang="en-US" altLang="en-US" dirty="0">
                <a:latin typeface="Book Antiqua" panose="02040602050305030304" pitchFamily="18" charset="0"/>
              </a:rPr>
            </a:br>
            <a:r>
              <a:rPr lang="en-GB" altLang="en-US" dirty="0">
                <a:latin typeface="Book Antiqua" panose="02040602050305030304" pitchFamily="18" charset="0"/>
              </a:rPr>
              <a:t>2</a:t>
            </a:r>
            <a:r>
              <a:rPr lang="en-US" altLang="en-US" dirty="0">
                <a:latin typeface="Book Antiqua" panose="02040602050305030304" pitchFamily="18" charset="0"/>
              </a:rPr>
              <a:t>) </a:t>
            </a:r>
            <a:r>
              <a:rPr lang="en-GB" altLang="en-US" dirty="0">
                <a:latin typeface="Book Antiqua" panose="02040602050305030304" pitchFamily="18" charset="0"/>
              </a:rPr>
              <a:t>Extracranial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b="1" dirty="0">
                <a:latin typeface="Book Antiqua" panose="02040602050305030304" pitchFamily="18" charset="0"/>
              </a:rPr>
              <a:t>a) posterior auricular nerve </a:t>
            </a:r>
            <a:br>
              <a:rPr lang="en-US" altLang="en-US" b="1" dirty="0">
                <a:latin typeface="Book Antiqua" panose="02040602050305030304" pitchFamily="18" charset="0"/>
              </a:rPr>
            </a:br>
            <a:r>
              <a:rPr lang="en-US" altLang="en-US" b="1" dirty="0">
                <a:latin typeface="Book Antiqua" panose="02040602050305030304" pitchFamily="18" charset="0"/>
              </a:rPr>
              <a:t>    (n. auricularis posterior)</a:t>
            </a:r>
            <a:br>
              <a:rPr lang="en-US" altLang="en-US" dirty="0">
                <a:latin typeface="Book Antiqua" panose="02040602050305030304" pitchFamily="18" charset="0"/>
              </a:rPr>
            </a:br>
            <a:r>
              <a:rPr lang="en-US" altLang="en-US" dirty="0">
                <a:latin typeface="Book Antiqua" panose="02040602050305030304" pitchFamily="18" charset="0"/>
              </a:rPr>
              <a:t>   - </a:t>
            </a:r>
            <a:r>
              <a:rPr lang="en-GB" b="0" i="0" dirty="0">
                <a:solidFill>
                  <a:srgbClr val="495354"/>
                </a:solidFill>
                <a:effectLst/>
                <a:latin typeface="Book Antiqua" panose="02040602050305030304" pitchFamily="18" charset="0"/>
              </a:rPr>
              <a:t>the first extracranial branch to emerge which</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     continues to provide motor innervation to</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     the occipital belly of the </a:t>
            </a:r>
            <a:r>
              <a:rPr lang="en-GB" b="0" i="0" dirty="0">
                <a:effectLst/>
                <a:latin typeface="Book Antiqua" panose="02040602050305030304" pitchFamily="18" charset="0"/>
              </a:rPr>
              <a:t>occipitofrontalis</a:t>
            </a:r>
          </a:p>
          <a:p>
            <a:pPr eaLnBrk="1" hangingPunct="1"/>
            <a:r>
              <a:rPr lang="en-GB" b="0" i="0" dirty="0">
                <a:effectLst/>
                <a:latin typeface="Book Antiqua" panose="02040602050305030304" pitchFamily="18" charset="0"/>
              </a:rPr>
              <a:t>     muscle </a:t>
            </a:r>
            <a:r>
              <a:rPr lang="en-GB" b="0" i="0" dirty="0">
                <a:solidFill>
                  <a:srgbClr val="495354"/>
                </a:solidFill>
                <a:effectLst/>
                <a:latin typeface="Book Antiqua" panose="02040602050305030304" pitchFamily="18" charset="0"/>
              </a:rPr>
              <a:t>and intrinsic auricular muscles. </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   - it equally provides innervation of the skin</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     around the external acoustic meatus and the</a:t>
            </a:r>
            <a:br>
              <a:rPr lang="en-GB" b="0" i="0" dirty="0">
                <a:solidFill>
                  <a:srgbClr val="495354"/>
                </a:solidFill>
                <a:effectLst/>
                <a:latin typeface="Book Antiqua" panose="02040602050305030304" pitchFamily="18" charset="0"/>
              </a:rPr>
            </a:br>
            <a:r>
              <a:rPr lang="en-GB" b="0" i="0" dirty="0">
                <a:solidFill>
                  <a:srgbClr val="495354"/>
                </a:solidFill>
                <a:effectLst/>
                <a:latin typeface="Book Antiqua" panose="02040602050305030304" pitchFamily="18" charset="0"/>
              </a:rPr>
              <a:t>     </a:t>
            </a:r>
            <a:r>
              <a:rPr lang="en-GB" b="0" i="0" dirty="0" err="1">
                <a:solidFill>
                  <a:srgbClr val="495354"/>
                </a:solidFill>
                <a:effectLst/>
                <a:latin typeface="Book Antiqua" panose="02040602050305030304" pitchFamily="18" charset="0"/>
              </a:rPr>
              <a:t>retroauricular</a:t>
            </a:r>
            <a:r>
              <a:rPr lang="en-GB" b="0" i="0" dirty="0">
                <a:solidFill>
                  <a:srgbClr val="495354"/>
                </a:solidFill>
                <a:effectLst/>
                <a:latin typeface="Book Antiqua" panose="02040602050305030304" pitchFamily="18" charset="0"/>
              </a:rPr>
              <a:t> region.</a:t>
            </a:r>
            <a:br>
              <a:rPr lang="en-US" altLang="en-US" b="1" dirty="0">
                <a:latin typeface="Book Antiqua" panose="02040602050305030304" pitchFamily="18" charset="0"/>
              </a:rPr>
            </a:br>
            <a:r>
              <a:rPr lang="en-US" altLang="en-US" b="1" dirty="0">
                <a:latin typeface="Book Antiqua" panose="02040602050305030304" pitchFamily="18" charset="0"/>
              </a:rPr>
              <a:t>b) digastric branch (r.</a:t>
            </a:r>
            <a:r>
              <a:rPr lang="pt-BR" altLang="en-US" b="1" dirty="0">
                <a:latin typeface="Book Antiqua" panose="02040602050305030304" pitchFamily="18" charset="0"/>
              </a:rPr>
              <a:t> </a:t>
            </a:r>
            <a:r>
              <a:rPr lang="en-US" altLang="en-US" b="1" dirty="0">
                <a:latin typeface="Book Antiqua" panose="02040602050305030304" pitchFamily="18" charset="0"/>
              </a:rPr>
              <a:t>digastricus)</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dirty="0">
                <a:latin typeface="Book Antiqua" panose="02040602050305030304" pitchFamily="18" charset="0"/>
              </a:rPr>
              <a:t>- motor branch for posterior belly of </a:t>
            </a:r>
            <a:br>
              <a:rPr lang="en-US" altLang="en-US" dirty="0">
                <a:latin typeface="Book Antiqua" panose="02040602050305030304" pitchFamily="18" charset="0"/>
              </a:rPr>
            </a:br>
            <a:r>
              <a:rPr lang="en-US" altLang="en-US" dirty="0">
                <a:latin typeface="Book Antiqua" panose="02040602050305030304" pitchFamily="18" charset="0"/>
              </a:rPr>
              <a:t>      m. digastricus (posterior belly)</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u="sng" dirty="0">
                <a:latin typeface="Book Antiqua" panose="02040602050305030304" pitchFamily="18" charset="0"/>
              </a:rPr>
              <a:t>this branch gives another – stylohyoid</a:t>
            </a:r>
            <a:br>
              <a:rPr lang="en-US" altLang="en-US" u="sng" dirty="0">
                <a:latin typeface="Book Antiqua" panose="02040602050305030304" pitchFamily="18" charset="0"/>
              </a:rPr>
            </a:br>
            <a:r>
              <a:rPr lang="en-US" altLang="en-US" dirty="0">
                <a:latin typeface="Book Antiqua" panose="02040602050305030304" pitchFamily="18" charset="0"/>
              </a:rPr>
              <a:t>          </a:t>
            </a:r>
            <a:r>
              <a:rPr lang="en-US" altLang="en-US" u="sng" dirty="0">
                <a:latin typeface="Book Antiqua" panose="02040602050305030304" pitchFamily="18" charset="0"/>
              </a:rPr>
              <a:t>branch for </a:t>
            </a:r>
            <a:r>
              <a:rPr lang="en-US" altLang="en-US" dirty="0">
                <a:latin typeface="Book Antiqua" panose="02040602050305030304" pitchFamily="18" charset="0"/>
              </a:rPr>
              <a:t> m. </a:t>
            </a:r>
            <a:r>
              <a:rPr lang="en-US" altLang="en-US" dirty="0" err="1">
                <a:latin typeface="Book Antiqua" panose="02040602050305030304" pitchFamily="18" charset="0"/>
              </a:rPr>
              <a:t>stylohyoideus</a:t>
            </a:r>
            <a:br>
              <a:rPr lang="en-US" altLang="en-US" dirty="0">
                <a:latin typeface="Book Antiqua" panose="02040602050305030304" pitchFamily="18" charset="0"/>
              </a:rPr>
            </a:br>
            <a:br>
              <a:rPr lang="en-US" altLang="en-US" dirty="0">
                <a:latin typeface="Book Antiqua" panose="02040602050305030304" pitchFamily="18" charset="0"/>
              </a:rPr>
            </a:br>
            <a:endParaRPr lang="pl-PL" altLang="en-US" dirty="0">
              <a:latin typeface="Book Antiqua" panose="02040602050305030304" pitchFamily="18" charset="0"/>
            </a:endParaRP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14999" r="29688" b="13750"/>
          <a:stretch>
            <a:fillRect/>
          </a:stretch>
        </p:blipFill>
        <p:spPr bwMode="auto">
          <a:xfrm>
            <a:off x="4946372" y="1257300"/>
            <a:ext cx="42291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FB236151-B84D-0B80-CBA1-CD5120D464B3}"/>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l="26953" t="9375" r="26758" b="15625"/>
          <a:stretch>
            <a:fillRect/>
          </a:stretch>
        </p:blipFill>
        <p:spPr bwMode="auto">
          <a:xfrm>
            <a:off x="4406688" y="1628800"/>
            <a:ext cx="4719160" cy="477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1"/>
          <p:cNvSpPr>
            <a:spLocks noChangeArrowheads="1"/>
          </p:cNvSpPr>
          <p:nvPr/>
        </p:nvSpPr>
        <p:spPr bwMode="auto">
          <a:xfrm>
            <a:off x="84328" y="1744527"/>
            <a:ext cx="4719160" cy="437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GB" altLang="en-US" dirty="0" err="1">
                <a:latin typeface="Book Antiqua" panose="02040602050305030304" pitchFamily="18" charset="0"/>
              </a:rPr>
              <a:t>Teminal</a:t>
            </a:r>
            <a:r>
              <a:rPr lang="en-GB" altLang="en-US" dirty="0">
                <a:latin typeface="Book Antiqua" panose="02040602050305030304" pitchFamily="18" charset="0"/>
              </a:rPr>
              <a:t>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b="1" dirty="0">
                <a:latin typeface="Book Antiqua" panose="02040602050305030304" pitchFamily="18" charset="0"/>
              </a:rPr>
              <a:t>-  temporal branches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temporales</a:t>
            </a:r>
            <a:r>
              <a:rPr lang="en-US" altLang="en-US" b="1" dirty="0">
                <a:latin typeface="Book Antiqua" panose="02040602050305030304" pitchFamily="18" charset="0"/>
              </a:rPr>
              <a:t>)</a:t>
            </a:r>
            <a:br>
              <a:rPr lang="en-US" altLang="en-US" b="1" dirty="0">
                <a:latin typeface="Book Antiqua" panose="02040602050305030304" pitchFamily="18" charset="0"/>
              </a:rPr>
            </a:br>
            <a:r>
              <a:rPr lang="en-US" altLang="en-US" b="1" dirty="0">
                <a:latin typeface="Book Antiqua" panose="02040602050305030304" pitchFamily="18" charset="0"/>
              </a:rPr>
              <a:t>    </a:t>
            </a:r>
            <a:r>
              <a:rPr lang="en-GB" sz="1600" b="0" i="0" dirty="0">
                <a:effectLst/>
                <a:latin typeface="Book Antiqua" panose="02040602050305030304" pitchFamily="18" charset="0"/>
              </a:rPr>
              <a:t>supply the frontalis, orbicularis</a:t>
            </a:r>
            <a:br>
              <a:rPr lang="en-GB" sz="1600" b="0" i="0" dirty="0">
                <a:effectLst/>
                <a:latin typeface="Book Antiqua" panose="02040602050305030304" pitchFamily="18" charset="0"/>
              </a:rPr>
            </a:br>
            <a:r>
              <a:rPr lang="en-GB" sz="1600" b="0" i="0" dirty="0">
                <a:effectLst/>
                <a:latin typeface="Book Antiqua" panose="02040602050305030304" pitchFamily="18" charset="0"/>
              </a:rPr>
              <a:t>    oculi and corrugator </a:t>
            </a:r>
            <a:r>
              <a:rPr lang="en-GB" sz="1600" b="0" i="0" dirty="0" err="1">
                <a:effectLst/>
                <a:latin typeface="Book Antiqua" panose="02040602050305030304" pitchFamily="18" charset="0"/>
              </a:rPr>
              <a:t>supercilii</a:t>
            </a:r>
            <a:r>
              <a:rPr lang="en-GB" sz="1600" b="0" i="0" dirty="0">
                <a:effectLst/>
                <a:latin typeface="Book Antiqua" panose="02040602050305030304" pitchFamily="18" charset="0"/>
              </a:rPr>
              <a:t> muscles</a:t>
            </a:r>
            <a:r>
              <a:rPr lang="en-GB" sz="1600" b="0" i="0" dirty="0">
                <a:solidFill>
                  <a:srgbClr val="495354"/>
                </a:solidFill>
                <a:effectLst/>
                <a:latin typeface="Book Antiqua" panose="02040602050305030304" pitchFamily="18" charset="0"/>
              </a:rPr>
              <a:t>.</a:t>
            </a:r>
            <a:br>
              <a:rPr lang="en-US" altLang="en-US" b="1" dirty="0">
                <a:latin typeface="Book Antiqua" panose="02040602050305030304" pitchFamily="18" charset="0"/>
              </a:rPr>
            </a:br>
            <a:r>
              <a:rPr lang="en-US" altLang="en-US" b="1" dirty="0">
                <a:latin typeface="Book Antiqua" panose="02040602050305030304" pitchFamily="18" charset="0"/>
              </a:rPr>
              <a:t>-  zygomatic branches (</a:t>
            </a:r>
            <a:r>
              <a:rPr lang="en-US" altLang="en-US" b="1" dirty="0" err="1">
                <a:latin typeface="Book Antiqua" panose="02040602050305030304" pitchFamily="18" charset="0"/>
              </a:rPr>
              <a:t>rr</a:t>
            </a:r>
            <a:r>
              <a:rPr lang="en-US" altLang="en-US" b="1" dirty="0">
                <a:latin typeface="Book Antiqua" panose="02040602050305030304" pitchFamily="18" charset="0"/>
              </a:rPr>
              <a:t>.</a:t>
            </a:r>
            <a:r>
              <a:rPr lang="pt-BR" altLang="en-US" b="1" dirty="0">
                <a:latin typeface="Book Antiqua" panose="02040602050305030304" pitchFamily="18" charset="0"/>
              </a:rPr>
              <a:t> </a:t>
            </a:r>
            <a:r>
              <a:rPr lang="en-US" altLang="en-US" b="1" dirty="0">
                <a:latin typeface="Book Antiqua" panose="02040602050305030304" pitchFamily="18" charset="0"/>
              </a:rPr>
              <a:t>zygomatici)</a:t>
            </a:r>
          </a:p>
          <a:p>
            <a:pPr eaLnBrk="1" hangingPunct="1"/>
            <a:r>
              <a:rPr lang="en-US" altLang="en-US" sz="1600" dirty="0">
                <a:latin typeface="Book Antiqua" panose="02040602050305030304" pitchFamily="18" charset="0"/>
              </a:rPr>
              <a:t>    supply the orbicularis oculi muscle</a:t>
            </a:r>
            <a:br>
              <a:rPr lang="en-US" altLang="en-US" sz="1600" dirty="0">
                <a:latin typeface="Book Antiqua" panose="02040602050305030304" pitchFamily="18" charset="0"/>
              </a:rPr>
            </a:br>
            <a:r>
              <a:rPr lang="en-US" altLang="en-US" b="1" dirty="0">
                <a:latin typeface="Book Antiqua" panose="02040602050305030304" pitchFamily="18" charset="0"/>
              </a:rPr>
              <a:t>-  buccal branches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buccales</a:t>
            </a:r>
            <a:r>
              <a:rPr lang="en-US" altLang="en-US" b="1" dirty="0">
                <a:latin typeface="Book Antiqua" panose="02040602050305030304" pitchFamily="18" charset="0"/>
              </a:rPr>
              <a:t>)</a:t>
            </a:r>
          </a:p>
          <a:p>
            <a:pPr eaLnBrk="1" hangingPunct="1"/>
            <a:r>
              <a:rPr lang="en-GB" sz="1600" b="0" i="0" dirty="0">
                <a:solidFill>
                  <a:srgbClr val="495354"/>
                </a:solidFill>
                <a:effectLst/>
                <a:latin typeface="Book Antiqua" panose="02040602050305030304" pitchFamily="18" charset="0"/>
              </a:rPr>
              <a:t>    </a:t>
            </a:r>
            <a:r>
              <a:rPr lang="en-GB" sz="1600" b="0" i="0" dirty="0">
                <a:effectLst/>
                <a:latin typeface="Book Antiqua" panose="02040602050305030304" pitchFamily="18" charset="0"/>
              </a:rPr>
              <a:t>supply the orbicularis </a:t>
            </a:r>
            <a:r>
              <a:rPr lang="en-GB" sz="1600" b="0" i="0" dirty="0" err="1">
                <a:effectLst/>
                <a:latin typeface="Book Antiqua" panose="02040602050305030304" pitchFamily="18" charset="0"/>
              </a:rPr>
              <a:t>ori</a:t>
            </a:r>
            <a:r>
              <a:rPr lang="en-GB" sz="1600" dirty="0" err="1">
                <a:latin typeface="Book Antiqua" panose="02040602050305030304" pitchFamily="18" charset="0"/>
              </a:rPr>
              <a:t>s</a:t>
            </a:r>
            <a:r>
              <a:rPr lang="en-GB" sz="1600" dirty="0">
                <a:latin typeface="Book Antiqua" panose="02040602050305030304" pitchFamily="18" charset="0"/>
              </a:rPr>
              <a:t>, buccinator and</a:t>
            </a:r>
            <a:br>
              <a:rPr lang="en-GB" sz="1600" dirty="0">
                <a:latin typeface="Book Antiqua" panose="02040602050305030304" pitchFamily="18" charset="0"/>
              </a:rPr>
            </a:br>
            <a:r>
              <a:rPr lang="en-GB" sz="1600" dirty="0">
                <a:latin typeface="Book Antiqua" panose="02040602050305030304" pitchFamily="18" charset="0"/>
              </a:rPr>
              <a:t>    </a:t>
            </a:r>
            <a:r>
              <a:rPr lang="en-GB" sz="1600" b="0" i="0" dirty="0">
                <a:effectLst/>
                <a:latin typeface="Book Antiqua" panose="02040602050305030304" pitchFamily="18" charset="0"/>
              </a:rPr>
              <a:t>zygomaticus muscles</a:t>
            </a:r>
            <a:r>
              <a:rPr lang="en-GB" sz="1600" b="0" i="0" dirty="0">
                <a:effectLst/>
                <a:latin typeface="PlutoSansLight"/>
              </a:rPr>
              <a:t>.</a:t>
            </a:r>
            <a:endParaRPr lang="en-US" altLang="en-US" sz="1600" b="1" dirty="0">
              <a:latin typeface="Book Antiqua" panose="02040602050305030304" pitchFamily="18" charset="0"/>
            </a:endParaRPr>
          </a:p>
          <a:p>
            <a:pPr eaLnBrk="1" hangingPunct="1"/>
            <a:r>
              <a:rPr lang="en-US" altLang="en-US" b="1" dirty="0">
                <a:latin typeface="Book Antiqua" panose="02040602050305030304" pitchFamily="18" charset="0"/>
              </a:rPr>
              <a:t>-  marginal mandibular branch </a:t>
            </a:r>
            <a:br>
              <a:rPr lang="en-US" altLang="en-US" b="1" dirty="0">
                <a:latin typeface="Book Antiqua" panose="02040602050305030304" pitchFamily="18" charset="0"/>
              </a:rPr>
            </a:br>
            <a:r>
              <a:rPr lang="en-US" altLang="en-US" b="1" dirty="0">
                <a:latin typeface="Book Antiqua" panose="02040602050305030304" pitchFamily="18" charset="0"/>
              </a:rPr>
              <a:t>   (r. </a:t>
            </a:r>
            <a:r>
              <a:rPr lang="en-US" altLang="en-US" b="1" dirty="0" err="1">
                <a:latin typeface="Book Antiqua" panose="02040602050305030304" pitchFamily="18" charset="0"/>
              </a:rPr>
              <a:t>marginalis</a:t>
            </a:r>
            <a:r>
              <a:rPr lang="en-US" altLang="en-US" b="1" dirty="0">
                <a:latin typeface="Book Antiqua" panose="02040602050305030304" pitchFamily="18" charset="0"/>
              </a:rPr>
              <a:t> mandibulae)</a:t>
            </a:r>
            <a:br>
              <a:rPr lang="en-US" altLang="en-US" dirty="0">
                <a:latin typeface="Book Antiqua" panose="02040602050305030304" pitchFamily="18" charset="0"/>
              </a:rPr>
            </a:br>
            <a:r>
              <a:rPr lang="en-US" altLang="en-US" dirty="0">
                <a:latin typeface="Book Antiqua" panose="02040602050305030304" pitchFamily="18" charset="0"/>
              </a:rPr>
              <a:t>   </a:t>
            </a:r>
            <a:r>
              <a:rPr lang="en-GB" sz="1600" b="0" i="0" dirty="0">
                <a:effectLst/>
                <a:latin typeface="Book Antiqua" panose="02040602050305030304" pitchFamily="18" charset="0"/>
              </a:rPr>
              <a:t>supplies the depressor labii </a:t>
            </a:r>
            <a:r>
              <a:rPr lang="en-GB" sz="1600" b="0" i="0" dirty="0" err="1">
                <a:effectLst/>
                <a:latin typeface="Book Antiqua" panose="02040602050305030304" pitchFamily="18" charset="0"/>
              </a:rPr>
              <a:t>inferioris</a:t>
            </a:r>
            <a:r>
              <a:rPr lang="en-GB" sz="1600" b="0" i="0" dirty="0">
                <a:effectLst/>
                <a:latin typeface="Book Antiqua" panose="02040602050305030304" pitchFamily="18" charset="0"/>
              </a:rPr>
              <a:t>, </a:t>
            </a:r>
            <a:br>
              <a:rPr lang="en-GB" sz="1600" b="0" i="0" dirty="0">
                <a:effectLst/>
                <a:latin typeface="Book Antiqua" panose="02040602050305030304" pitchFamily="18" charset="0"/>
              </a:rPr>
            </a:br>
            <a:r>
              <a:rPr lang="en-GB" sz="1600" b="0" i="0" dirty="0">
                <a:effectLst/>
                <a:latin typeface="Book Antiqua" panose="02040602050305030304" pitchFamily="18" charset="0"/>
              </a:rPr>
              <a:t>   depressor </a:t>
            </a:r>
            <a:r>
              <a:rPr lang="en-GB" sz="1600" b="0" i="0" dirty="0" err="1">
                <a:effectLst/>
                <a:latin typeface="Book Antiqua" panose="02040602050305030304" pitchFamily="18" charset="0"/>
              </a:rPr>
              <a:t>anguli</a:t>
            </a:r>
            <a:r>
              <a:rPr lang="en-GB" sz="1600" b="0" i="0" dirty="0">
                <a:effectLst/>
                <a:latin typeface="Book Antiqua" panose="02040602050305030304" pitchFamily="18" charset="0"/>
              </a:rPr>
              <a:t> </a:t>
            </a:r>
            <a:r>
              <a:rPr lang="en-GB" sz="1600" b="0" i="0" dirty="0" err="1">
                <a:effectLst/>
                <a:latin typeface="Book Antiqua" panose="02040602050305030304" pitchFamily="18" charset="0"/>
              </a:rPr>
              <a:t>oris</a:t>
            </a:r>
            <a:r>
              <a:rPr lang="en-GB" sz="1600" b="0" i="0" dirty="0">
                <a:effectLst/>
                <a:latin typeface="Book Antiqua" panose="02040602050305030304" pitchFamily="18" charset="0"/>
              </a:rPr>
              <a:t> and mentalis muscles</a:t>
            </a:r>
          </a:p>
          <a:p>
            <a:pPr eaLnBrk="1" hangingPunct="1"/>
            <a:r>
              <a:rPr lang="en-GB" sz="1600" b="0" i="0" dirty="0">
                <a:solidFill>
                  <a:srgbClr val="495354"/>
                </a:solidFill>
                <a:effectLst/>
                <a:latin typeface="PlutoSansLight"/>
              </a:rPr>
              <a:t>.</a:t>
            </a:r>
            <a:r>
              <a:rPr lang="en-US" altLang="en-US" b="1" dirty="0">
                <a:latin typeface="Book Antiqua" panose="02040602050305030304" pitchFamily="18" charset="0"/>
              </a:rPr>
              <a:t>- cervical branch</a:t>
            </a:r>
            <a:r>
              <a:rPr lang="pl-PL" altLang="en-US" b="1" dirty="0">
                <a:latin typeface="Book Antiqua" panose="02040602050305030304" pitchFamily="18" charset="0"/>
              </a:rPr>
              <a:t> </a:t>
            </a:r>
            <a:r>
              <a:rPr lang="en-GB" altLang="en-US" b="1" dirty="0">
                <a:latin typeface="Book Antiqua" panose="02040602050305030304" pitchFamily="18" charset="0"/>
              </a:rPr>
              <a:t>(</a:t>
            </a:r>
            <a:r>
              <a:rPr lang="pl-PL" altLang="en-US" b="1" dirty="0">
                <a:latin typeface="Book Antiqua" panose="02040602050305030304" pitchFamily="18" charset="0"/>
              </a:rPr>
              <a:t>r. colli</a:t>
            </a:r>
            <a:r>
              <a:rPr lang="en-GB" altLang="en-US" b="1" dirty="0">
                <a:latin typeface="Book Antiqua" panose="02040602050305030304" pitchFamily="18" charset="0"/>
              </a:rPr>
              <a:t>)</a:t>
            </a:r>
            <a:br>
              <a:rPr lang="pl-PL" altLang="en-US" b="1" dirty="0">
                <a:latin typeface="Book Antiqua" panose="02040602050305030304" pitchFamily="18" charset="0"/>
              </a:rPr>
            </a:br>
            <a:r>
              <a:rPr lang="en-GB" altLang="en-US" b="1" dirty="0">
                <a:latin typeface="Book Antiqua" panose="02040602050305030304" pitchFamily="18" charset="0"/>
              </a:rPr>
              <a:t>   </a:t>
            </a:r>
            <a:r>
              <a:rPr lang="en-GB" sz="1600" b="0" i="0" dirty="0">
                <a:solidFill>
                  <a:srgbClr val="495354"/>
                </a:solidFill>
                <a:effectLst/>
                <a:latin typeface="Book Antiqua" panose="02040602050305030304" pitchFamily="18" charset="0"/>
              </a:rPr>
              <a:t>supplies the platysma muscle in the neck</a:t>
            </a:r>
            <a:endParaRPr lang="pl-PL" altLang="en-US" sz="1600" dirty="0">
              <a:latin typeface="Book Antiqua" panose="02040602050305030304" pitchFamily="18" charset="0"/>
            </a:endParaRPr>
          </a:p>
        </p:txBody>
      </p:sp>
      <p:sp>
        <p:nvSpPr>
          <p:cNvPr id="2" name="Title 1">
            <a:extLst>
              <a:ext uri="{FF2B5EF4-FFF2-40B4-BE49-F238E27FC236}">
                <a16:creationId xmlns:a16="http://schemas.microsoft.com/office/drawing/2014/main" id="{6065DD8A-CC2B-1321-660A-AE0586C899C3}"/>
              </a:ext>
            </a:extLst>
          </p:cNvPr>
          <p:cNvSpPr txBox="1">
            <a:spLocks noChangeArrowheads="1"/>
          </p:cNvSpPr>
          <p:nvPr/>
        </p:nvSpPr>
        <p:spPr bwMode="auto">
          <a:xfrm>
            <a:off x="-18152" y="0"/>
            <a:ext cx="9144000" cy="5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 – FACIAL NERVE (N.FACIALIS)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
        <p:nvSpPr>
          <p:cNvPr id="4" name="TextBox 3">
            <a:extLst>
              <a:ext uri="{FF2B5EF4-FFF2-40B4-BE49-F238E27FC236}">
                <a16:creationId xmlns:a16="http://schemas.microsoft.com/office/drawing/2014/main" id="{BAE57823-7CA5-02EB-9D7D-B4BAAFB226F2}"/>
              </a:ext>
            </a:extLst>
          </p:cNvPr>
          <p:cNvSpPr txBox="1"/>
          <p:nvPr/>
        </p:nvSpPr>
        <p:spPr>
          <a:xfrm>
            <a:off x="86208" y="698272"/>
            <a:ext cx="8950288" cy="923330"/>
          </a:xfrm>
          <a:prstGeom prst="rect">
            <a:avLst/>
          </a:prstGeom>
          <a:noFill/>
        </p:spPr>
        <p:txBody>
          <a:bodyPr wrap="square">
            <a:spAutoFit/>
          </a:bodyPr>
          <a:lstStyle/>
          <a:p>
            <a:r>
              <a:rPr lang="en-GB" b="0" i="0" dirty="0">
                <a:effectLst/>
                <a:latin typeface="Book Antiqua" panose="02040602050305030304" pitchFamily="18" charset="0"/>
              </a:rPr>
              <a:t>Finally, the facial nerve pierces the parotid gland (but does not innervate it) and bifurcates into superior (</a:t>
            </a:r>
            <a:r>
              <a:rPr lang="en-GB" b="0" i="0" dirty="0" err="1">
                <a:effectLst/>
                <a:latin typeface="Book Antiqua" panose="02040602050305030304" pitchFamily="18" charset="0"/>
              </a:rPr>
              <a:t>temporofacial</a:t>
            </a:r>
            <a:r>
              <a:rPr lang="en-GB" b="0" i="0" dirty="0">
                <a:effectLst/>
                <a:latin typeface="Book Antiqua" panose="02040602050305030304" pitchFamily="18" charset="0"/>
              </a:rPr>
              <a:t>) and inferior (cervicofacial) trunks, which further give rise to its five terminal branches:</a:t>
            </a:r>
            <a:endParaRPr lang="en-GB" dirty="0">
              <a:latin typeface="Book Antiqua" panose="02040602050305030304" pitchFamily="18" charset="0"/>
            </a:endParaRPr>
          </a:p>
        </p:txBody>
      </p:sp>
      <p:sp>
        <p:nvSpPr>
          <p:cNvPr id="5" name="TextBox 4">
            <a:extLst>
              <a:ext uri="{FF2B5EF4-FFF2-40B4-BE49-F238E27FC236}">
                <a16:creationId xmlns:a16="http://schemas.microsoft.com/office/drawing/2014/main" id="{D6300CA6-EAD2-3E93-0242-16BD3075E204}"/>
              </a:ext>
            </a:extLst>
          </p:cNvPr>
          <p:cNvSpPr txBox="1"/>
          <p:nvPr/>
        </p:nvSpPr>
        <p:spPr>
          <a:xfrm>
            <a:off x="27552" y="6091728"/>
            <a:ext cx="4388536" cy="646331"/>
          </a:xfrm>
          <a:prstGeom prst="rect">
            <a:avLst/>
          </a:prstGeom>
          <a:solidFill>
            <a:srgbClr val="FFFFCC"/>
          </a:solidFill>
        </p:spPr>
        <p:txBody>
          <a:bodyPr wrap="square">
            <a:spAutoFit/>
          </a:bodyPr>
          <a:lstStyle/>
          <a:p>
            <a:r>
              <a:rPr lang="en-GB" b="0" i="0" dirty="0">
                <a:effectLst/>
                <a:latin typeface="Book Antiqua" panose="02040602050305030304" pitchFamily="18" charset="0"/>
              </a:rPr>
              <a:t>These terminal branches innervate</a:t>
            </a:r>
            <a:br>
              <a:rPr lang="en-GB" b="0" i="0" dirty="0">
                <a:effectLst/>
                <a:latin typeface="Book Antiqua" panose="02040602050305030304" pitchFamily="18" charset="0"/>
              </a:rPr>
            </a:br>
            <a:r>
              <a:rPr lang="en-GB" b="0" i="0" dirty="0">
                <a:effectLst/>
                <a:latin typeface="Book Antiqua" panose="02040602050305030304" pitchFamily="18" charset="0"/>
              </a:rPr>
              <a:t>(superficial) muscles of the face and scalp</a:t>
            </a:r>
            <a:endParaRPr lang="en-GB" dirty="0">
              <a:latin typeface="Book Antiqua" panose="0204060205030503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11913"/>
          <a:stretch>
            <a:fillRect/>
          </a:stretch>
        </p:blipFill>
        <p:spPr bwMode="auto">
          <a:xfrm>
            <a:off x="2428875" y="500063"/>
            <a:ext cx="4276725" cy="578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105388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l="26367" t="29062" r="27344" b="43750"/>
          <a:stretch>
            <a:fillRect/>
          </a:stretch>
        </p:blipFill>
        <p:spPr bwMode="auto">
          <a:xfrm>
            <a:off x="1220477" y="4384432"/>
            <a:ext cx="6666742"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1318" y="1059701"/>
            <a:ext cx="9062682" cy="3231654"/>
          </a:xfrm>
          <a:prstGeom prst="rect">
            <a:avLst/>
          </a:prstGeom>
          <a:noFill/>
        </p:spPr>
        <p:txBody>
          <a:bodyPr wrap="square" rtlCol="0">
            <a:spAutoFit/>
          </a:bodyPr>
          <a:lstStyle/>
          <a:p>
            <a:pPr eaLnBrk="1" hangingPunct="1"/>
            <a:r>
              <a:rPr lang="en-US" altLang="en-US" sz="1700" dirty="0">
                <a:latin typeface="Book Antiqua" panose="02040602050305030304" pitchFamily="18" charset="0"/>
              </a:rPr>
              <a:t>* </a:t>
            </a:r>
            <a:r>
              <a:rPr lang="en-GB" altLang="en-US" sz="1700" dirty="0">
                <a:latin typeface="Book Antiqua" panose="02040602050305030304" pitchFamily="18" charset="0"/>
              </a:rPr>
              <a:t>Special sensory nerve – </a:t>
            </a:r>
            <a:r>
              <a:rPr lang="en-GB" altLang="en-US" sz="1700" b="1" dirty="0">
                <a:latin typeface="Book Antiqua" panose="02040602050305030304" pitchFamily="18" charset="0"/>
              </a:rPr>
              <a:t>for sense of hearing and sense of balance </a:t>
            </a:r>
          </a:p>
          <a:p>
            <a:r>
              <a:rPr lang="en-GB" altLang="en-US" sz="1700" dirty="0">
                <a:latin typeface="Book Antiqua" panose="02040602050305030304" pitchFamily="18" charset="0"/>
              </a:rPr>
              <a:t> - </a:t>
            </a:r>
            <a:r>
              <a:rPr lang="en-GB" sz="1700" b="0" i="0" dirty="0">
                <a:effectLst/>
                <a:latin typeface="Book Antiqua" panose="02040602050305030304" pitchFamily="18" charset="0"/>
              </a:rPr>
              <a:t>A special somatic afferent nerve. It is comprised of two parts: the vestibular nerve </a:t>
            </a:r>
            <a:br>
              <a:rPr lang="en-GB" sz="1700" b="0" i="0" dirty="0">
                <a:effectLst/>
                <a:latin typeface="Book Antiqua" panose="02040602050305030304" pitchFamily="18" charset="0"/>
              </a:rPr>
            </a:br>
            <a:r>
              <a:rPr lang="en-GB" sz="1700" b="0" i="0" dirty="0">
                <a:effectLst/>
                <a:latin typeface="Book Antiqua" panose="02040602050305030304" pitchFamily="18" charset="0"/>
              </a:rPr>
              <a:t>   </a:t>
            </a:r>
            <a:r>
              <a:rPr lang="sr-Cyrl-RS" altLang="en-US" sz="1700" dirty="0">
                <a:latin typeface="Book Antiqua" panose="02040602050305030304" pitchFamily="18" charset="0"/>
              </a:rPr>
              <a:t>(</a:t>
            </a:r>
            <a:r>
              <a:rPr lang="en-GB" altLang="en-US" sz="1700" b="1" dirty="0">
                <a:latin typeface="Book Antiqua" panose="02040602050305030304" pitchFamily="18" charset="0"/>
              </a:rPr>
              <a:t>n. </a:t>
            </a:r>
            <a:r>
              <a:rPr lang="en-GB" altLang="en-US" sz="1700" b="1" dirty="0" err="1">
                <a:latin typeface="Book Antiqua" panose="02040602050305030304" pitchFamily="18" charset="0"/>
              </a:rPr>
              <a:t>vestibularis</a:t>
            </a:r>
            <a:r>
              <a:rPr lang="en-GB" altLang="en-US" sz="1700" b="1" dirty="0">
                <a:latin typeface="Book Antiqua" panose="02040602050305030304" pitchFamily="18" charset="0"/>
              </a:rPr>
              <a:t>) </a:t>
            </a:r>
            <a:r>
              <a:rPr lang="en-GB" sz="1700" b="0" i="0" dirty="0">
                <a:effectLst/>
                <a:latin typeface="Book Antiqua" panose="02040602050305030304" pitchFamily="18" charset="0"/>
              </a:rPr>
              <a:t>and the cochlear nerve </a:t>
            </a:r>
            <a:r>
              <a:rPr lang="en-GB" sz="1700" b="1" i="0" dirty="0">
                <a:effectLst/>
                <a:latin typeface="Book Antiqua" panose="02040602050305030304" pitchFamily="18" charset="0"/>
              </a:rPr>
              <a:t>(n. </a:t>
            </a:r>
            <a:r>
              <a:rPr lang="en-GB" sz="1700" b="1" i="0" dirty="0" err="1">
                <a:effectLst/>
                <a:latin typeface="Book Antiqua" panose="02040602050305030304" pitchFamily="18" charset="0"/>
              </a:rPr>
              <a:t>cochlearis</a:t>
            </a:r>
            <a:r>
              <a:rPr lang="en-GB" sz="1700" b="1" i="0" dirty="0">
                <a:effectLst/>
                <a:latin typeface="Book Antiqua" panose="02040602050305030304" pitchFamily="18" charset="0"/>
              </a:rPr>
              <a:t>). </a:t>
            </a:r>
          </a:p>
          <a:p>
            <a:r>
              <a:rPr lang="en-GB" sz="1700" b="0" i="0" dirty="0">
                <a:effectLst/>
                <a:latin typeface="Book Antiqua" panose="02040602050305030304" pitchFamily="18" charset="0"/>
              </a:rPr>
              <a:t>  The </a:t>
            </a:r>
            <a:r>
              <a:rPr lang="en-GB" sz="1700" b="1" i="0" dirty="0">
                <a:effectLst/>
                <a:latin typeface="Book Antiqua" panose="02040602050305030304" pitchFamily="18" charset="0"/>
              </a:rPr>
              <a:t>cochlear nerve </a:t>
            </a:r>
            <a:r>
              <a:rPr lang="en-GB" sz="1700" b="0" i="0" dirty="0">
                <a:effectLst/>
                <a:latin typeface="Book Antiqua" panose="02040602050305030304" pitchFamily="18" charset="0"/>
              </a:rPr>
              <a:t>enables hearing, while the </a:t>
            </a:r>
            <a:r>
              <a:rPr lang="en-GB" sz="1700" b="1" i="0" dirty="0">
                <a:effectLst/>
                <a:latin typeface="Book Antiqua" panose="02040602050305030304" pitchFamily="18" charset="0"/>
              </a:rPr>
              <a:t>vestibular nerve </a:t>
            </a:r>
            <a:r>
              <a:rPr lang="en-GB" sz="1700" b="0" i="0" dirty="0">
                <a:effectLst/>
                <a:latin typeface="Book Antiqua" panose="02040602050305030304" pitchFamily="18" charset="0"/>
              </a:rPr>
              <a:t>mediates balance and </a:t>
            </a:r>
            <a:br>
              <a:rPr lang="en-GB" sz="1700" b="0" i="0" dirty="0">
                <a:effectLst/>
                <a:latin typeface="Book Antiqua" panose="02040602050305030304" pitchFamily="18" charset="0"/>
              </a:rPr>
            </a:br>
            <a:r>
              <a:rPr lang="en-GB" sz="1700" b="0" i="0" dirty="0">
                <a:effectLst/>
                <a:latin typeface="Book Antiqua" panose="02040602050305030304" pitchFamily="18" charset="0"/>
              </a:rPr>
              <a:t>  motion. At the fundus of internal acoustic meatus, both parts unite to form the </a:t>
            </a:r>
            <a:br>
              <a:rPr lang="en-GB" sz="1700" b="0" i="0" dirty="0">
                <a:effectLst/>
                <a:latin typeface="Book Antiqua" panose="02040602050305030304" pitchFamily="18" charset="0"/>
              </a:rPr>
            </a:br>
            <a:r>
              <a:rPr lang="en-GB" sz="1700" b="0" i="0" dirty="0">
                <a:effectLst/>
                <a:latin typeface="Book Antiqua" panose="02040602050305030304" pitchFamily="18" charset="0"/>
              </a:rPr>
              <a:t>  vestibulocochlear nerve and enter the posterior cranial fossa through the internal </a:t>
            </a:r>
            <a:br>
              <a:rPr lang="en-GB" sz="1700" b="0" i="0" dirty="0">
                <a:effectLst/>
                <a:latin typeface="Book Antiqua" panose="02040602050305030304" pitchFamily="18" charset="0"/>
              </a:rPr>
            </a:br>
            <a:r>
              <a:rPr lang="en-GB" sz="1700" b="0" i="0" dirty="0">
                <a:effectLst/>
                <a:latin typeface="Book Antiqua" panose="02040602050305030304" pitchFamily="18" charset="0"/>
              </a:rPr>
              <a:t>  acoustic meatus and its foramen (</a:t>
            </a:r>
            <a:r>
              <a:rPr lang="en-GB" sz="1700" b="0" i="0" dirty="0" err="1">
                <a:effectLst/>
                <a:latin typeface="Book Antiqua" panose="02040602050305030304" pitchFamily="18" charset="0"/>
              </a:rPr>
              <a:t>porus</a:t>
            </a:r>
            <a:r>
              <a:rPr lang="en-GB" sz="1700" b="0" i="0" dirty="0">
                <a:effectLst/>
                <a:latin typeface="Book Antiqua" panose="02040602050305030304" pitchFamily="18" charset="0"/>
              </a:rPr>
              <a:t> acoustic internus).</a:t>
            </a:r>
            <a:endParaRPr lang="en-GB" altLang="en-US" sz="1700" dirty="0">
              <a:latin typeface="Book Antiqua" panose="02040602050305030304" pitchFamily="18" charset="0"/>
            </a:endParaRPr>
          </a:p>
          <a:p>
            <a:pPr eaLnBrk="1" hangingPunct="1"/>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GB" sz="1700" b="0" i="0" dirty="0">
                <a:effectLst/>
                <a:latin typeface="Book Antiqua" panose="02040602050305030304" pitchFamily="18" charset="0"/>
              </a:rPr>
              <a:t>Sound stimuli originate from receptors located in the membranous cochlea and reach </a:t>
            </a:r>
            <a:br>
              <a:rPr lang="en-GB" sz="1700" b="0" i="0" dirty="0">
                <a:effectLst/>
                <a:latin typeface="Book Antiqua" panose="02040602050305030304" pitchFamily="18" charset="0"/>
              </a:rPr>
            </a:br>
            <a:r>
              <a:rPr lang="en-GB" sz="1700" b="0" i="0" dirty="0">
                <a:effectLst/>
                <a:latin typeface="Book Antiqua" panose="02040602050305030304" pitchFamily="18" charset="0"/>
              </a:rPr>
              <a:t>  the spiral ganglion. The axons of the cells in this ganglion form the n. </a:t>
            </a:r>
            <a:r>
              <a:rPr lang="en-GB" sz="1700" b="0" i="0" dirty="0" err="1">
                <a:effectLst/>
                <a:latin typeface="Book Antiqua" panose="02040602050305030304" pitchFamily="18" charset="0"/>
              </a:rPr>
              <a:t>cochlearis</a:t>
            </a:r>
            <a:r>
              <a:rPr lang="en-GB" sz="1700" b="0" i="0" dirty="0">
                <a:effectLst/>
                <a:latin typeface="Book Antiqua" panose="02040602050305030304" pitchFamily="18" charset="0"/>
              </a:rPr>
              <a:t>,</a:t>
            </a:r>
            <a:br>
              <a:rPr lang="en-GB" sz="1700" b="0" i="0" dirty="0">
                <a:effectLst/>
                <a:latin typeface="Book Antiqua" panose="02040602050305030304" pitchFamily="18" charset="0"/>
              </a:rPr>
            </a:br>
            <a:r>
              <a:rPr lang="en-GB" sz="1700" b="0" i="0" dirty="0">
                <a:effectLst/>
                <a:latin typeface="Book Antiqua" panose="02040602050305030304" pitchFamily="18" charset="0"/>
              </a:rPr>
              <a:t>  which is directed towards the fundus of the internal acoustic meatus and passes</a:t>
            </a:r>
            <a:br>
              <a:rPr lang="en-GB" sz="1700" b="0" i="0" dirty="0">
                <a:effectLst/>
                <a:latin typeface="Book Antiqua" panose="02040602050305030304" pitchFamily="18" charset="0"/>
              </a:rPr>
            </a:br>
            <a:r>
              <a:rPr lang="en-GB" sz="1700" b="0" i="0" dirty="0">
                <a:effectLst/>
                <a:latin typeface="Book Antiqua" panose="02040602050305030304" pitchFamily="18" charset="0"/>
              </a:rPr>
              <a:t>  through an opening located in the anterior inferior quadrant of the fundus.</a:t>
            </a:r>
            <a:endParaRPr lang="en-GB" altLang="en-US" sz="1700" dirty="0">
              <a:latin typeface="Book Antiqua" panose="02040602050305030304" pitchFamily="18" charset="0"/>
            </a:endParaRPr>
          </a:p>
        </p:txBody>
      </p:sp>
      <p:sp>
        <p:nvSpPr>
          <p:cNvPr id="2" name="Title 1">
            <a:extLst>
              <a:ext uri="{FF2B5EF4-FFF2-40B4-BE49-F238E27FC236}">
                <a16:creationId xmlns:a16="http://schemas.microsoft.com/office/drawing/2014/main" id="{45D9A009-4804-3110-2C52-C6D7E861356E}"/>
              </a:ext>
            </a:extLst>
          </p:cNvPr>
          <p:cNvSpPr txBox="1">
            <a:spLocks noChangeArrowheads="1"/>
          </p:cNvSpPr>
          <p:nvPr/>
        </p:nvSpPr>
        <p:spPr bwMode="auto">
          <a:xfrm>
            <a:off x="-18152" y="0"/>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VIII – VESTIBULOCOCHLEAR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VESTIBULOCOCHLEARIS)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1931" y="1046053"/>
            <a:ext cx="9144000" cy="3508653"/>
          </a:xfrm>
          <a:prstGeom prst="rect">
            <a:avLst/>
          </a:prstGeom>
          <a:noFill/>
        </p:spPr>
        <p:txBody>
          <a:bodyPr wrap="square" rtlCol="0">
            <a:spAutoFit/>
          </a:bodyPr>
          <a:lstStyle/>
          <a:p>
            <a:pPr marL="174625" indent="-174625" eaLnBrk="1" hangingPunct="1">
              <a:buFontTx/>
              <a:buChar char="-"/>
            </a:pPr>
            <a:r>
              <a:rPr lang="en-GB" sz="1700" b="0" i="0" dirty="0">
                <a:solidFill>
                  <a:srgbClr val="0D0D0D"/>
                </a:solidFill>
                <a:effectLst/>
                <a:latin typeface="Book Antiqua" panose="02040602050305030304" pitchFamily="18" charset="0"/>
              </a:rPr>
              <a:t>The impressions of balance and spatial orientation originate from receptors located in the membranous part of the vestibulum and the semicircular canals of the inner ear. From these, stimuli are conveyed by the n. </a:t>
            </a:r>
            <a:r>
              <a:rPr lang="en-GB" sz="1700" b="0" i="0" dirty="0" err="1">
                <a:solidFill>
                  <a:srgbClr val="0D0D0D"/>
                </a:solidFill>
                <a:effectLst/>
                <a:latin typeface="Book Antiqua" panose="02040602050305030304" pitchFamily="18" charset="0"/>
              </a:rPr>
              <a:t>utriculoampullaris</a:t>
            </a:r>
            <a:r>
              <a:rPr lang="en-GB" sz="1700" b="0" i="0" dirty="0">
                <a:solidFill>
                  <a:srgbClr val="0D0D0D"/>
                </a:solidFill>
                <a:effectLst/>
                <a:latin typeface="Book Antiqua" panose="02040602050305030304" pitchFamily="18" charset="0"/>
              </a:rPr>
              <a:t>, n. </a:t>
            </a:r>
            <a:r>
              <a:rPr lang="en-GB" sz="1700" b="0" i="0" dirty="0" err="1">
                <a:solidFill>
                  <a:srgbClr val="0D0D0D"/>
                </a:solidFill>
                <a:effectLst/>
                <a:latin typeface="Book Antiqua" panose="02040602050305030304" pitchFamily="18" charset="0"/>
              </a:rPr>
              <a:t>saccularis</a:t>
            </a:r>
            <a:r>
              <a:rPr lang="en-GB" sz="1700" b="0" i="0" dirty="0">
                <a:solidFill>
                  <a:srgbClr val="0D0D0D"/>
                </a:solidFill>
                <a:effectLst/>
                <a:latin typeface="Book Antiqua" panose="02040602050305030304" pitchFamily="18" charset="0"/>
              </a:rPr>
              <a:t>, and n. </a:t>
            </a:r>
            <a:r>
              <a:rPr lang="en-GB" sz="1700" b="0" i="0" dirty="0" err="1">
                <a:solidFill>
                  <a:srgbClr val="0D0D0D"/>
                </a:solidFill>
                <a:effectLst/>
                <a:latin typeface="Book Antiqua" panose="02040602050305030304" pitchFamily="18" charset="0"/>
              </a:rPr>
              <a:t>ampullaris</a:t>
            </a:r>
            <a:r>
              <a:rPr lang="en-GB" sz="1700" b="0" i="0" dirty="0">
                <a:solidFill>
                  <a:srgbClr val="0D0D0D"/>
                </a:solidFill>
                <a:effectLst/>
                <a:latin typeface="Book Antiqua" panose="02040602050305030304" pitchFamily="18" charset="0"/>
              </a:rPr>
              <a:t> posterior, which are directed towards the fundus of the internal acoustic meatus</a:t>
            </a:r>
            <a:r>
              <a:rPr lang="sr-Cyrl-RS" altLang="en-US" sz="1700" dirty="0">
                <a:latin typeface="Book Antiqua" panose="02040602050305030304" pitchFamily="18" charset="0"/>
              </a:rPr>
              <a:t>.</a:t>
            </a:r>
          </a:p>
          <a:p>
            <a:pPr marL="285750" indent="-285750" eaLnBrk="1" hangingPunct="1">
              <a:buFontTx/>
              <a:buChar char="-"/>
            </a:pPr>
            <a:endParaRPr lang="sr-Cyrl-RS" altLang="en-US" sz="1700" dirty="0">
              <a:latin typeface="Book Antiqua" panose="02040602050305030304" pitchFamily="18" charset="0"/>
            </a:endParaRPr>
          </a:p>
          <a:p>
            <a:pPr marL="174625" indent="-174625" eaLnBrk="1" hangingPunct="1">
              <a:buFontTx/>
              <a:buChar char="-"/>
            </a:pPr>
            <a:r>
              <a:rPr lang="en-GB" sz="1700" b="0" i="0" dirty="0">
                <a:effectLst/>
                <a:latin typeface="Book Antiqua" panose="02040602050305030304" pitchFamily="18" charset="0"/>
              </a:rPr>
              <a:t>At the fundus of internal acoustic meatus, </a:t>
            </a:r>
            <a:r>
              <a:rPr lang="en-GB" altLang="en-US" sz="1700" dirty="0">
                <a:latin typeface="Book Antiqua" panose="02040602050305030304" pitchFamily="18" charset="0"/>
              </a:rPr>
              <a:t>n. </a:t>
            </a:r>
            <a:r>
              <a:rPr lang="en-GB" altLang="en-US" sz="1700" dirty="0" err="1">
                <a:latin typeface="Book Antiqua" panose="02040602050305030304" pitchFamily="18" charset="0"/>
              </a:rPr>
              <a:t>utriculoampulalris</a:t>
            </a:r>
            <a:r>
              <a:rPr lang="en-GB" altLang="en-US" sz="1700" dirty="0">
                <a:latin typeface="Book Antiqua" panose="02040602050305030304" pitchFamily="18" charset="0"/>
              </a:rPr>
              <a:t> passes through its  upper posterior quadrant, n. </a:t>
            </a:r>
            <a:r>
              <a:rPr lang="en-GB" altLang="en-US" sz="1700" dirty="0" err="1">
                <a:latin typeface="Book Antiqua" panose="02040602050305030304" pitchFamily="18" charset="0"/>
              </a:rPr>
              <a:t>saccularis</a:t>
            </a:r>
            <a:r>
              <a:rPr lang="en-GB" altLang="en-US" sz="1700" dirty="0">
                <a:latin typeface="Book Antiqua" panose="02040602050305030304" pitchFamily="18" charset="0"/>
              </a:rPr>
              <a:t> passes through the lower posterior quadrant and posterior to </a:t>
            </a:r>
            <a:r>
              <a:rPr lang="sr-Cyrl-RS" altLang="en-US" sz="1700" dirty="0">
                <a:latin typeface="Book Antiqua" panose="02040602050305030304" pitchFamily="18" charset="0"/>
              </a:rPr>
              <a:t> </a:t>
            </a:r>
            <a:r>
              <a:rPr lang="en-GB" altLang="en-US" sz="1700" dirty="0">
                <a:latin typeface="Book Antiqua" panose="02040602050305030304" pitchFamily="18" charset="0"/>
              </a:rPr>
              <a:t>this there is opening for the passage of n. </a:t>
            </a:r>
            <a:r>
              <a:rPr lang="en-GB" altLang="en-US" sz="1700" dirty="0" err="1">
                <a:latin typeface="Book Antiqua" panose="02040602050305030304" pitchFamily="18" charset="0"/>
              </a:rPr>
              <a:t>ampullaris</a:t>
            </a:r>
            <a:r>
              <a:rPr lang="en-GB" altLang="en-US" sz="1700" dirty="0">
                <a:latin typeface="Book Antiqua" panose="02040602050305030304" pitchFamily="18" charset="0"/>
              </a:rPr>
              <a:t> posterior</a:t>
            </a:r>
            <a:endParaRPr lang="sr-Cyrl-RS" altLang="en-US" sz="1700" dirty="0">
              <a:latin typeface="Book Antiqua" panose="02040602050305030304" pitchFamily="18" charset="0"/>
            </a:endParaRPr>
          </a:p>
          <a:p>
            <a:pPr marL="285750" indent="-285750" eaLnBrk="1" hangingPunct="1">
              <a:buFontTx/>
              <a:buChar char="-"/>
            </a:pPr>
            <a:endParaRPr lang="en-GB" altLang="en-US" sz="1700" dirty="0">
              <a:latin typeface="Book Antiqua" panose="02040602050305030304" pitchFamily="18" charset="0"/>
            </a:endParaRPr>
          </a:p>
          <a:p>
            <a:pPr marL="174625" indent="-174625" eaLnBrk="1" hangingPunct="1">
              <a:buFontTx/>
              <a:buChar char="-"/>
            </a:pPr>
            <a:r>
              <a:rPr lang="en-GB" altLang="en-US" sz="1700" dirty="0">
                <a:latin typeface="Book Antiqua" panose="02040602050305030304" pitchFamily="18" charset="0"/>
              </a:rPr>
              <a:t>After passing through the fundus </a:t>
            </a:r>
            <a:r>
              <a:rPr lang="en-US" altLang="en-US" sz="1700" dirty="0" err="1">
                <a:latin typeface="Book Antiqua" panose="02040602050305030304" pitchFamily="18" charset="0"/>
              </a:rPr>
              <a:t>metus</a:t>
            </a:r>
            <a:r>
              <a:rPr lang="en-US" altLang="en-US" sz="1700" dirty="0">
                <a:latin typeface="Book Antiqua" panose="02040602050305030304" pitchFamily="18" charset="0"/>
              </a:rPr>
              <a:t> </a:t>
            </a:r>
            <a:r>
              <a:rPr lang="en-US" altLang="en-US" sz="1700" dirty="0" err="1">
                <a:latin typeface="Book Antiqua" panose="02040602050305030304" pitchFamily="18" charset="0"/>
              </a:rPr>
              <a:t>acusticus</a:t>
            </a:r>
            <a:r>
              <a:rPr lang="en-US" altLang="en-US" sz="1700" dirty="0">
                <a:latin typeface="Book Antiqua" panose="02040602050305030304" pitchFamily="18" charset="0"/>
              </a:rPr>
              <a:t> </a:t>
            </a:r>
            <a:r>
              <a:rPr lang="en-US" altLang="en-US" sz="1700" dirty="0" err="1">
                <a:latin typeface="Book Antiqua" panose="02040602050305030304" pitchFamily="18" charset="0"/>
              </a:rPr>
              <a:t>interni</a:t>
            </a:r>
            <a:r>
              <a:rPr lang="en-US" altLang="en-US" sz="1700" dirty="0">
                <a:latin typeface="Book Antiqua" panose="02040602050305030304" pitchFamily="18" charset="0"/>
              </a:rPr>
              <a:t>, they enter ganglion vestibuli in meatus </a:t>
            </a:r>
            <a:r>
              <a:rPr lang="en-US" altLang="en-US" sz="1700" dirty="0" err="1">
                <a:latin typeface="Book Antiqua" panose="02040602050305030304" pitchFamily="18" charset="0"/>
              </a:rPr>
              <a:t>acusticus</a:t>
            </a:r>
            <a:r>
              <a:rPr lang="en-US" altLang="en-US" sz="1700" dirty="0">
                <a:latin typeface="Book Antiqua" panose="02040602050305030304" pitchFamily="18" charset="0"/>
              </a:rPr>
              <a:t> internus and make synapses with neurons of this ganglion</a:t>
            </a:r>
            <a:r>
              <a:rPr lang="en-GB" altLang="en-US" sz="1700" dirty="0">
                <a:latin typeface="Book Antiqua" panose="02040602050305030304" pitchFamily="18" charset="0"/>
              </a:rPr>
              <a:t>. Axons of these neurons form </a:t>
            </a:r>
            <a:r>
              <a:rPr lang="en-GB" altLang="en-US" sz="1700" b="1" dirty="0">
                <a:latin typeface="Book Antiqua" panose="02040602050305030304" pitchFamily="18" charset="0"/>
              </a:rPr>
              <a:t>n. </a:t>
            </a:r>
            <a:r>
              <a:rPr lang="en-GB" altLang="en-US" sz="1700" b="1" dirty="0" err="1">
                <a:latin typeface="Book Antiqua" panose="02040602050305030304" pitchFamily="18" charset="0"/>
              </a:rPr>
              <a:t>vestibularis</a:t>
            </a:r>
            <a:r>
              <a:rPr lang="en-GB" altLang="en-US" sz="1700" b="1" dirty="0">
                <a:latin typeface="Book Antiqua" panose="02040602050305030304" pitchFamily="18" charset="0"/>
              </a:rPr>
              <a:t> </a:t>
            </a:r>
            <a:r>
              <a:rPr lang="en-GB" altLang="en-US" sz="1700" dirty="0">
                <a:latin typeface="Book Antiqua" panose="02040602050305030304" pitchFamily="18" charset="0"/>
              </a:rPr>
              <a:t>that unite with n. </a:t>
            </a:r>
            <a:r>
              <a:rPr lang="en-GB" altLang="en-US" sz="1700" dirty="0" err="1">
                <a:latin typeface="Book Antiqua" panose="02040602050305030304" pitchFamily="18" charset="0"/>
              </a:rPr>
              <a:t>cochlearis</a:t>
            </a:r>
            <a:r>
              <a:rPr lang="en-GB" altLang="en-US" sz="1700" dirty="0">
                <a:latin typeface="Book Antiqua" panose="02040602050305030304" pitchFamily="18" charset="0"/>
              </a:rPr>
              <a:t> and form n. </a:t>
            </a:r>
            <a:r>
              <a:rPr lang="en-GB" altLang="en-US" sz="1700" dirty="0" err="1">
                <a:latin typeface="Book Antiqua" panose="02040602050305030304" pitchFamily="18" charset="0"/>
              </a:rPr>
              <a:t>vestibulocochlearis</a:t>
            </a:r>
            <a:br>
              <a:rPr lang="en-US" altLang="en-US" dirty="0">
                <a:latin typeface="Book Antiqua" panose="02040602050305030304" pitchFamily="18" charset="0"/>
              </a:rPr>
            </a:br>
            <a:endParaRPr lang="en-GB" dirty="0"/>
          </a:p>
        </p:txBody>
      </p:sp>
      <p:sp>
        <p:nvSpPr>
          <p:cNvPr id="2" name="Title 1">
            <a:extLst>
              <a:ext uri="{FF2B5EF4-FFF2-40B4-BE49-F238E27FC236}">
                <a16:creationId xmlns:a16="http://schemas.microsoft.com/office/drawing/2014/main" id="{EE04686C-33F1-D59B-AF47-59EE13BED20A}"/>
              </a:ext>
            </a:extLst>
          </p:cNvPr>
          <p:cNvSpPr txBox="1">
            <a:spLocks noChangeArrowheads="1"/>
          </p:cNvSpPr>
          <p:nvPr/>
        </p:nvSpPr>
        <p:spPr bwMode="auto">
          <a:xfrm>
            <a:off x="54259" y="-31298"/>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VIII – VESTIBULOCOCHLEAR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VESTIBULOCOCHLEARIS)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pic>
        <p:nvPicPr>
          <p:cNvPr id="5" name="Picture 4">
            <a:extLst>
              <a:ext uri="{FF2B5EF4-FFF2-40B4-BE49-F238E27FC236}">
                <a16:creationId xmlns:a16="http://schemas.microsoft.com/office/drawing/2014/main" id="{5439A1BB-BC48-019D-CDF6-29D4A32ADE84}"/>
              </a:ext>
            </a:extLst>
          </p:cNvPr>
          <p:cNvPicPr>
            <a:picLocks noChangeAspect="1"/>
          </p:cNvPicPr>
          <p:nvPr/>
        </p:nvPicPr>
        <p:blipFill>
          <a:blip r:embed="rId2"/>
          <a:stretch>
            <a:fillRect/>
          </a:stretch>
        </p:blipFill>
        <p:spPr>
          <a:xfrm>
            <a:off x="2843808" y="4228250"/>
            <a:ext cx="3384376" cy="2650621"/>
          </a:xfrm>
          <a:prstGeom prst="rect">
            <a:avLst/>
          </a:prstGeom>
        </p:spPr>
      </p:pic>
    </p:spTree>
    <p:extLst>
      <p:ext uri="{BB962C8B-B14F-4D97-AF65-F5344CB8AC3E}">
        <p14:creationId xmlns:p14="http://schemas.microsoft.com/office/powerpoint/2010/main" val="2542872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l="26367" t="29062" r="27344" b="43750"/>
          <a:stretch>
            <a:fillRect/>
          </a:stretch>
        </p:blipFill>
        <p:spPr bwMode="auto">
          <a:xfrm>
            <a:off x="3577635" y="4581128"/>
            <a:ext cx="5562451" cy="204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1"/>
          <p:cNvSpPr>
            <a:spLocks noChangeArrowheads="1"/>
          </p:cNvSpPr>
          <p:nvPr/>
        </p:nvSpPr>
        <p:spPr bwMode="auto">
          <a:xfrm>
            <a:off x="199195" y="2646300"/>
            <a:ext cx="492918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Special sensory (somatic) nuclei</a:t>
            </a:r>
            <a:r>
              <a:rPr lang="en-US" altLang="en-US" dirty="0">
                <a:latin typeface="Book Antiqua" panose="02040602050305030304" pitchFamily="18" charset="0"/>
              </a:rPr>
              <a:t>:</a:t>
            </a:r>
          </a:p>
          <a:p>
            <a:pPr eaLnBrk="1" hangingPunct="1">
              <a:buFont typeface="Wingdings" panose="05000000000000000000" pitchFamily="2" charset="2"/>
              <a:buNone/>
            </a:pPr>
            <a:r>
              <a:rPr lang="en-US" altLang="en-US" dirty="0">
                <a:latin typeface="Book Antiqua" panose="02040602050305030304" pitchFamily="18" charset="0"/>
              </a:rPr>
              <a:t>     a) N. </a:t>
            </a:r>
            <a:r>
              <a:rPr lang="en-US" altLang="en-US" dirty="0" err="1">
                <a:latin typeface="Book Antiqua" panose="02040602050305030304" pitchFamily="18" charset="0"/>
              </a:rPr>
              <a:t>cochlearis</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cochlearis</a:t>
            </a:r>
            <a:r>
              <a:rPr lang="en-US" altLang="en-US" dirty="0">
                <a:latin typeface="Book Antiqua" panose="02040602050305030304" pitchFamily="18" charset="0"/>
              </a:rPr>
              <a:t> </a:t>
            </a:r>
            <a:r>
              <a:rPr lang="en-US" altLang="en-US" dirty="0" err="1">
                <a:latin typeface="Book Antiqua" panose="02040602050305030304" pitchFamily="18" charset="0"/>
              </a:rPr>
              <a:t>dorsalis</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cochlearis</a:t>
            </a:r>
            <a:r>
              <a:rPr lang="en-US" altLang="en-US" dirty="0">
                <a:latin typeface="Book Antiqua" panose="02040602050305030304" pitchFamily="18" charset="0"/>
              </a:rPr>
              <a:t> </a:t>
            </a:r>
            <a:r>
              <a:rPr lang="en-US" altLang="en-US" dirty="0" err="1">
                <a:latin typeface="Book Antiqua" panose="02040602050305030304" pitchFamily="18" charset="0"/>
              </a:rPr>
              <a:t>ventralis</a:t>
            </a:r>
            <a:endParaRPr lang="en-US" altLang="en-US" dirty="0">
              <a:latin typeface="Book Antiqua" panose="02040602050305030304" pitchFamily="18" charset="0"/>
            </a:endParaRPr>
          </a:p>
          <a:p>
            <a:pPr eaLnBrk="1" hangingPunct="1">
              <a:buFont typeface="Wingdings" panose="05000000000000000000" pitchFamily="2" charset="2"/>
              <a:buNone/>
            </a:pPr>
            <a:r>
              <a:rPr lang="en-US" altLang="en-US" dirty="0">
                <a:latin typeface="Book Antiqua" panose="02040602050305030304" pitchFamily="18" charset="0"/>
              </a:rPr>
              <a:t>     </a:t>
            </a:r>
            <a:r>
              <a:rPr lang="en-GB" altLang="en-US" dirty="0">
                <a:latin typeface="Book Antiqua" panose="02040602050305030304" pitchFamily="18" charset="0"/>
              </a:rPr>
              <a:t>b</a:t>
            </a:r>
            <a:r>
              <a:rPr lang="en-US" altLang="en-US" dirty="0">
                <a:latin typeface="Book Antiqua" panose="02040602050305030304" pitchFamily="18" charset="0"/>
              </a:rPr>
              <a:t>) N. </a:t>
            </a:r>
            <a:r>
              <a:rPr lang="en-US" altLang="en-US" dirty="0" err="1">
                <a:latin typeface="Book Antiqua" panose="02040602050305030304" pitchFamily="18" charset="0"/>
              </a:rPr>
              <a:t>vestibularis</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vestibularis</a:t>
            </a:r>
            <a:r>
              <a:rPr lang="en-US" altLang="en-US" dirty="0">
                <a:latin typeface="Book Antiqua" panose="02040602050305030304" pitchFamily="18" charset="0"/>
              </a:rPr>
              <a:t> superior</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vestibularis</a:t>
            </a:r>
            <a:r>
              <a:rPr lang="en-US" altLang="en-US" dirty="0">
                <a:latin typeface="Book Antiqua" panose="02040602050305030304" pitchFamily="18" charset="0"/>
              </a:rPr>
              <a:t> inferior</a:t>
            </a:r>
          </a:p>
          <a:p>
            <a:pPr eaLnBrk="1" hangingPunct="1">
              <a:buFont typeface="Wingdings" panose="05000000000000000000" pitchFamily="2" charset="2"/>
              <a:buNone/>
            </a:pP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vestibularis</a:t>
            </a:r>
            <a:r>
              <a:rPr lang="en-US" altLang="en-US" dirty="0">
                <a:latin typeface="Book Antiqua" panose="02040602050305030304" pitchFamily="18" charset="0"/>
              </a:rPr>
              <a:t> </a:t>
            </a:r>
            <a:r>
              <a:rPr lang="en-US" altLang="en-US" dirty="0" err="1">
                <a:latin typeface="Book Antiqua" panose="02040602050305030304" pitchFamily="18" charset="0"/>
              </a:rPr>
              <a:t>medialis</a:t>
            </a:r>
            <a:br>
              <a:rPr lang="en-US" altLang="en-US" dirty="0">
                <a:latin typeface="Book Antiqua" panose="02040602050305030304" pitchFamily="18" charset="0"/>
              </a:rPr>
            </a:br>
            <a:r>
              <a:rPr lang="en-US" altLang="en-US" dirty="0">
                <a:latin typeface="Book Antiqua" panose="02040602050305030304" pitchFamily="18" charset="0"/>
              </a:rPr>
              <a:t>        - </a:t>
            </a:r>
            <a:r>
              <a:rPr lang="en-US" altLang="en-US" dirty="0" err="1">
                <a:latin typeface="Book Antiqua" panose="02040602050305030304" pitchFamily="18" charset="0"/>
              </a:rPr>
              <a:t>nc</a:t>
            </a:r>
            <a:r>
              <a:rPr lang="en-US" altLang="en-US" dirty="0">
                <a:latin typeface="Book Antiqua" panose="02040602050305030304" pitchFamily="18" charset="0"/>
              </a:rPr>
              <a:t>. </a:t>
            </a:r>
            <a:r>
              <a:rPr lang="en-US" altLang="en-US" dirty="0" err="1">
                <a:latin typeface="Book Antiqua" panose="02040602050305030304" pitchFamily="18" charset="0"/>
              </a:rPr>
              <a:t>ventralis</a:t>
            </a:r>
            <a:r>
              <a:rPr lang="en-US" altLang="en-US" dirty="0">
                <a:latin typeface="Book Antiqua" panose="02040602050305030304" pitchFamily="18" charset="0"/>
              </a:rPr>
              <a:t> </a:t>
            </a:r>
            <a:r>
              <a:rPr lang="en-US" altLang="en-US" dirty="0" err="1">
                <a:latin typeface="Book Antiqua" panose="02040602050305030304" pitchFamily="18" charset="0"/>
              </a:rPr>
              <a:t>lateralis</a:t>
            </a:r>
            <a:endParaRPr lang="en-US" altLang="en-US" dirty="0">
              <a:latin typeface="Book Antiqua" panose="02040602050305030304" pitchFamily="18" charset="0"/>
            </a:endParaRPr>
          </a:p>
        </p:txBody>
      </p:sp>
      <p:sp>
        <p:nvSpPr>
          <p:cNvPr id="53253" name="Rectangle 5"/>
          <p:cNvSpPr>
            <a:spLocks noChangeArrowheads="1"/>
          </p:cNvSpPr>
          <p:nvPr/>
        </p:nvSpPr>
        <p:spPr bwMode="auto">
          <a:xfrm>
            <a:off x="0" y="1124744"/>
            <a:ext cx="8986202"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marL="285750" indent="-285750" eaLnBrk="1" hangingPunct="1">
              <a:buFontTx/>
              <a:buChar char="-"/>
            </a:pPr>
            <a:r>
              <a:rPr lang="en-GB" altLang="en-US" dirty="0">
                <a:latin typeface="Book Antiqua" panose="02040602050305030304" pitchFamily="18" charset="0"/>
              </a:rPr>
              <a:t>N. </a:t>
            </a:r>
            <a:r>
              <a:rPr lang="en-GB" altLang="en-US" dirty="0" err="1">
                <a:latin typeface="Book Antiqua" panose="02040602050305030304" pitchFamily="18" charset="0"/>
              </a:rPr>
              <a:t>vestibularis</a:t>
            </a:r>
            <a:r>
              <a:rPr lang="en-GB" altLang="en-US" dirty="0">
                <a:latin typeface="Book Antiqua" panose="02040602050305030304" pitchFamily="18" charset="0"/>
              </a:rPr>
              <a:t> and n. </a:t>
            </a:r>
            <a:r>
              <a:rPr lang="en-GB" altLang="en-US" dirty="0" err="1">
                <a:latin typeface="Book Antiqua" panose="02040602050305030304" pitchFamily="18" charset="0"/>
              </a:rPr>
              <a:t>cochlearis</a:t>
            </a:r>
            <a:r>
              <a:rPr lang="en-GB" altLang="en-US" dirty="0">
                <a:latin typeface="Book Antiqua" panose="02040602050305030304" pitchFamily="18" charset="0"/>
              </a:rPr>
              <a:t> unite in meatus </a:t>
            </a:r>
            <a:r>
              <a:rPr lang="en-GB" altLang="en-US" dirty="0" err="1">
                <a:latin typeface="Book Antiqua" panose="02040602050305030304" pitchFamily="18" charset="0"/>
              </a:rPr>
              <a:t>acusticus</a:t>
            </a:r>
            <a:r>
              <a:rPr lang="en-GB" altLang="en-US" dirty="0">
                <a:latin typeface="Book Antiqua" panose="02040602050305030304" pitchFamily="18" charset="0"/>
              </a:rPr>
              <a:t> internus and form</a:t>
            </a:r>
            <a:br>
              <a:rPr lang="en-GB" altLang="en-US" dirty="0">
                <a:latin typeface="Book Antiqua" panose="02040602050305030304" pitchFamily="18" charset="0"/>
              </a:rPr>
            </a:br>
            <a:r>
              <a:rPr lang="en-GB" altLang="en-US" dirty="0">
                <a:latin typeface="Book Antiqua" panose="02040602050305030304" pitchFamily="18" charset="0"/>
              </a:rPr>
              <a:t>n. </a:t>
            </a:r>
            <a:r>
              <a:rPr lang="en-GB" altLang="en-US" dirty="0" err="1">
                <a:latin typeface="Book Antiqua" panose="02040602050305030304" pitchFamily="18" charset="0"/>
              </a:rPr>
              <a:t>vestibulocochlearis</a:t>
            </a:r>
            <a:endParaRPr lang="en-GB" altLang="en-US" dirty="0">
              <a:latin typeface="Book Antiqua" panose="02040602050305030304" pitchFamily="18" charset="0"/>
            </a:endParaRPr>
          </a:p>
          <a:p>
            <a:pPr marL="285750" indent="-285750" eaLnBrk="1" hangingPunct="1">
              <a:buFontTx/>
              <a:buChar char="-"/>
            </a:pPr>
            <a:r>
              <a:rPr lang="en-US" altLang="en-US" dirty="0">
                <a:latin typeface="Book Antiqua" panose="02040602050305030304" pitchFamily="18" charset="0"/>
              </a:rPr>
              <a:t>N. </a:t>
            </a:r>
            <a:r>
              <a:rPr lang="en-US" altLang="en-US" dirty="0" err="1">
                <a:latin typeface="Book Antiqua" panose="02040602050305030304" pitchFamily="18" charset="0"/>
              </a:rPr>
              <a:t>vestibulocochlearis</a:t>
            </a:r>
            <a:r>
              <a:rPr lang="en-US" altLang="en-US" dirty="0">
                <a:latin typeface="Book Antiqua" panose="02040602050305030304" pitchFamily="18" charset="0"/>
              </a:rPr>
              <a:t> passes through </a:t>
            </a:r>
            <a:r>
              <a:rPr lang="en-GB" altLang="en-US" dirty="0">
                <a:latin typeface="Book Antiqua" panose="02040602050305030304" pitchFamily="18" charset="0"/>
              </a:rPr>
              <a:t>meatus </a:t>
            </a:r>
            <a:r>
              <a:rPr lang="en-GB" altLang="en-US" dirty="0" err="1">
                <a:latin typeface="Book Antiqua" panose="02040602050305030304" pitchFamily="18" charset="0"/>
              </a:rPr>
              <a:t>acusticus</a:t>
            </a:r>
            <a:r>
              <a:rPr lang="en-GB" altLang="en-US" dirty="0">
                <a:latin typeface="Book Antiqua" panose="02040602050305030304" pitchFamily="18" charset="0"/>
              </a:rPr>
              <a:t> internus (along with n. </a:t>
            </a:r>
            <a:r>
              <a:rPr lang="en-GB" altLang="en-US" dirty="0" err="1">
                <a:latin typeface="Book Antiqua" panose="02040602050305030304" pitchFamily="18" charset="0"/>
              </a:rPr>
              <a:t>facialis</a:t>
            </a:r>
            <a:r>
              <a:rPr lang="en-GB" altLang="en-US" dirty="0">
                <a:latin typeface="Book Antiqua" panose="02040602050305030304" pitchFamily="18" charset="0"/>
              </a:rPr>
              <a:t>), exit meatus through the </a:t>
            </a:r>
            <a:r>
              <a:rPr lang="en-US" altLang="en-US" dirty="0" err="1">
                <a:latin typeface="Book Antiqua" panose="02040602050305030304" pitchFamily="18" charset="0"/>
              </a:rPr>
              <a:t>porus</a:t>
            </a:r>
            <a:r>
              <a:rPr lang="en-US" altLang="en-US" dirty="0">
                <a:latin typeface="Book Antiqua" panose="02040602050305030304" pitchFamily="18" charset="0"/>
              </a:rPr>
              <a:t> </a:t>
            </a:r>
            <a:r>
              <a:rPr lang="en-US" altLang="en-US" dirty="0" err="1">
                <a:latin typeface="Book Antiqua" panose="02040602050305030304" pitchFamily="18" charset="0"/>
              </a:rPr>
              <a:t>acusticus</a:t>
            </a:r>
            <a:r>
              <a:rPr lang="en-US" altLang="en-US" dirty="0">
                <a:latin typeface="Book Antiqua" panose="02040602050305030304" pitchFamily="18" charset="0"/>
              </a:rPr>
              <a:t> internus (opening of posterior surface of petrous part of temporal bone), </a:t>
            </a:r>
            <a:r>
              <a:rPr lang="en-GB" altLang="en-US" dirty="0">
                <a:latin typeface="Book Antiqua" panose="02040602050305030304" pitchFamily="18" charset="0"/>
              </a:rPr>
              <a:t>enters the posterior cranial fossa</a:t>
            </a:r>
            <a:r>
              <a:rPr lang="en-US" altLang="en-US" dirty="0">
                <a:latin typeface="Book Antiqua" panose="02040602050305030304" pitchFamily="18" charset="0"/>
              </a:rPr>
              <a:t> and enters to the brainstem</a:t>
            </a:r>
            <a:endParaRPr lang="sr-Cyrl-CS" altLang="en-US" dirty="0">
              <a:latin typeface="Book Antiqua" panose="02040602050305030304" pitchFamily="18" charset="0"/>
            </a:endParaRPr>
          </a:p>
          <a:p>
            <a:pPr marL="285750" indent="-285750" eaLnBrk="1" hangingPunct="1">
              <a:buFontTx/>
              <a:buChar char="-"/>
            </a:pPr>
            <a:endParaRPr lang="sr-Cyrl-RS" altLang="en-US" dirty="0">
              <a:latin typeface="Book Antiqua" panose="02040602050305030304" pitchFamily="18" charset="0"/>
            </a:endParaRPr>
          </a:p>
          <a:p>
            <a:pPr marL="285750" indent="-285750" eaLnBrk="1" hangingPunct="1">
              <a:buFontTx/>
              <a:buChar char="-"/>
            </a:pPr>
            <a:endParaRPr lang="sr-Cyrl-RS" altLang="en-US" dirty="0">
              <a:latin typeface="Book Antiqua" panose="02040602050305030304" pitchFamily="18" charset="0"/>
            </a:endParaRPr>
          </a:p>
          <a:p>
            <a:pPr marL="285750" indent="-285750" eaLnBrk="1" hangingPunct="1">
              <a:buFontTx/>
              <a:buChar char="-"/>
            </a:pPr>
            <a:endParaRPr lang="en-US" altLang="en-US" dirty="0">
              <a:latin typeface="Book Antiqua" panose="02040602050305030304" pitchFamily="18" charset="0"/>
            </a:endParaRPr>
          </a:p>
        </p:txBody>
      </p:sp>
      <p:sp>
        <p:nvSpPr>
          <p:cNvPr id="2" name="Title 1">
            <a:extLst>
              <a:ext uri="{FF2B5EF4-FFF2-40B4-BE49-F238E27FC236}">
                <a16:creationId xmlns:a16="http://schemas.microsoft.com/office/drawing/2014/main" id="{A5713AFE-87C7-BC90-5F82-95554DBAEABE}"/>
              </a:ext>
            </a:extLst>
          </p:cNvPr>
          <p:cNvSpPr txBox="1">
            <a:spLocks noChangeArrowheads="1"/>
          </p:cNvSpPr>
          <p:nvPr/>
        </p:nvSpPr>
        <p:spPr bwMode="auto">
          <a:xfrm>
            <a:off x="54259" y="-31298"/>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VIII – VESTIBULOCOCHLEAR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VESTIBULOCOCHLEARIS)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4016970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5" name="Picture 4"/>
          <p:cNvPicPr>
            <a:picLocks noChangeAspect="1" noChangeArrowheads="1"/>
          </p:cNvPicPr>
          <p:nvPr/>
        </p:nvPicPr>
        <p:blipFill>
          <a:blip r:embed="rId2">
            <a:extLst>
              <a:ext uri="{28A0092B-C50C-407E-A947-70E740481C1C}">
                <a14:useLocalDpi xmlns:a14="http://schemas.microsoft.com/office/drawing/2010/main" val="0"/>
              </a:ext>
            </a:extLst>
          </a:blip>
          <a:srcRect l="26953" t="24374" r="33789" b="13750"/>
          <a:stretch>
            <a:fillRect/>
          </a:stretch>
        </p:blipFill>
        <p:spPr bwMode="auto">
          <a:xfrm>
            <a:off x="4837562" y="1412776"/>
            <a:ext cx="4308475"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2" name="Rectangle 10"/>
          <p:cNvSpPr>
            <a:spLocks noChangeArrowheads="1"/>
          </p:cNvSpPr>
          <p:nvPr/>
        </p:nvSpPr>
        <p:spPr bwMode="auto">
          <a:xfrm>
            <a:off x="142875" y="1071563"/>
            <a:ext cx="8072438"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  </a:t>
            </a:r>
            <a:r>
              <a:rPr lang="en-GB" altLang="en-US" b="1" dirty="0">
                <a:latin typeface="Book Antiqua" panose="02040602050305030304" pitchFamily="18" charset="0"/>
              </a:rPr>
              <a:t>Supplies motor innervation to:</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muscles of soft palate and pharynx</a:t>
            </a:r>
            <a:br>
              <a:rPr lang="en-US" altLang="en-US" dirty="0">
                <a:latin typeface="Book Antiqua" panose="02040602050305030304" pitchFamily="18" charset="0"/>
              </a:rPr>
            </a:br>
            <a:br>
              <a:rPr lang="en-US" altLang="en-US" sz="800" dirty="0">
                <a:latin typeface="Book Antiqua" panose="02040602050305030304" pitchFamily="18" charset="0"/>
              </a:rPr>
            </a:br>
            <a:r>
              <a:rPr lang="en-US" altLang="en-US" dirty="0">
                <a:latin typeface="Book Antiqua" panose="02040602050305030304" pitchFamily="18" charset="0"/>
              </a:rPr>
              <a:t>  -  </a:t>
            </a:r>
            <a:r>
              <a:rPr lang="en-US" altLang="en-US" b="1" dirty="0">
                <a:latin typeface="Book Antiqua" panose="02040602050305030304" pitchFamily="18" charset="0"/>
              </a:rPr>
              <a:t>Somatic </a:t>
            </a:r>
            <a:r>
              <a:rPr lang="en-GB" altLang="en-US" b="1" dirty="0">
                <a:latin typeface="Book Antiqua" panose="02040602050305030304" pitchFamily="18" charset="0"/>
              </a:rPr>
              <a:t>Sensory (sensitive) innervation for</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mucosa of posterior </a:t>
            </a:r>
            <a:r>
              <a:rPr lang="en-US" altLang="en-US" dirty="0">
                <a:latin typeface="Book Antiqua" panose="02040602050305030304" pitchFamily="18" charset="0"/>
              </a:rPr>
              <a:t>1/3 </a:t>
            </a:r>
            <a:r>
              <a:rPr lang="en-GB" altLang="en-US" dirty="0">
                <a:latin typeface="Book Antiqua" panose="02040602050305030304" pitchFamily="18" charset="0"/>
              </a:rPr>
              <a:t>of tongue</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mucosa of palatine tonsils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pharyngeal mucosa</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mucosa of middle ear</a:t>
            </a:r>
            <a:br>
              <a:rPr lang="en-GB" altLang="en-US" dirty="0">
                <a:latin typeface="Book Antiqua" panose="02040602050305030304" pitchFamily="18" charset="0"/>
              </a:rPr>
            </a:br>
            <a:r>
              <a:rPr lang="en-GB" altLang="en-US" dirty="0">
                <a:latin typeface="Book Antiqua" panose="02040602050305030304" pitchFamily="18" charset="0"/>
              </a:rPr>
              <a:t>   - </a:t>
            </a:r>
            <a:r>
              <a:rPr lang="en-US" altLang="en-US" b="1" dirty="0">
                <a:latin typeface="Book Antiqua" panose="02040602050305030304" pitchFamily="18" charset="0"/>
              </a:rPr>
              <a:t>Visceral </a:t>
            </a:r>
            <a:r>
              <a:rPr lang="en-GB" altLang="en-US" b="1" dirty="0">
                <a:latin typeface="Book Antiqua" panose="02040602050305030304" pitchFamily="18" charset="0"/>
              </a:rPr>
              <a:t>Sensory (sensitive) innervation for</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 - carotid body and carotid sinus</a:t>
            </a:r>
            <a:br>
              <a:rPr lang="en-US" altLang="en-US" dirty="0">
                <a:latin typeface="Book Antiqua" panose="02040602050305030304" pitchFamily="18" charset="0"/>
              </a:rPr>
            </a:br>
            <a:r>
              <a:rPr lang="en-US" altLang="en-US" dirty="0">
                <a:latin typeface="Book Antiqua" panose="02040602050305030304" pitchFamily="18" charset="0"/>
              </a:rPr>
              <a:t>   - </a:t>
            </a:r>
            <a:r>
              <a:rPr lang="en-GB" b="1" i="0" dirty="0">
                <a:effectLst/>
                <a:latin typeface="Book Antiqua" panose="02040602050305030304" pitchFamily="18" charset="0"/>
              </a:rPr>
              <a:t>Special sensory </a:t>
            </a:r>
            <a:r>
              <a:rPr lang="en-GB" b="0" i="0" dirty="0">
                <a:effectLst/>
                <a:latin typeface="Book Antiqua" panose="02040602050305030304" pitchFamily="18" charset="0"/>
              </a:rPr>
              <a:t>for the sense of taste from </a:t>
            </a:r>
            <a:br>
              <a:rPr lang="en-GB" b="0" i="0" dirty="0">
                <a:effectLst/>
                <a:latin typeface="Book Antiqua" panose="02040602050305030304" pitchFamily="18" charset="0"/>
              </a:rPr>
            </a:br>
            <a:r>
              <a:rPr lang="en-GB" b="0" i="0" dirty="0">
                <a:effectLst/>
                <a:latin typeface="Book Antiqua" panose="02040602050305030304" pitchFamily="18" charset="0"/>
              </a:rPr>
              <a:t>     the posterior one-third of the tongue</a:t>
            </a:r>
            <a:br>
              <a:rPr lang="en-US" altLang="en-US" dirty="0">
                <a:latin typeface="Book Antiqua" panose="02040602050305030304" pitchFamily="18" charset="0"/>
              </a:rPr>
            </a:br>
            <a:r>
              <a:rPr lang="en-US" altLang="en-US" dirty="0">
                <a:latin typeface="Book Antiqua" panose="02040602050305030304" pitchFamily="18" charset="0"/>
              </a:rPr>
              <a:t>   * </a:t>
            </a:r>
            <a:r>
              <a:rPr lang="en-GB" dirty="0">
                <a:latin typeface="Book Antiqua" panose="02040602050305030304" pitchFamily="18" charset="0"/>
              </a:rPr>
              <a:t>The sensory part is composed mainly of </a:t>
            </a:r>
            <a:br>
              <a:rPr lang="en-GB" dirty="0">
                <a:latin typeface="Book Antiqua" panose="02040602050305030304" pitchFamily="18" charset="0"/>
              </a:rPr>
            </a:br>
            <a:r>
              <a:rPr lang="en-GB" dirty="0">
                <a:latin typeface="Book Antiqua" panose="02040602050305030304" pitchFamily="18" charset="0"/>
              </a:rPr>
              <a:t>      the peripheral processes of the neurons </a:t>
            </a:r>
            <a:br>
              <a:rPr lang="en-GB" dirty="0">
                <a:latin typeface="Book Antiqua" panose="02040602050305030304" pitchFamily="18" charset="0"/>
              </a:rPr>
            </a:br>
            <a:r>
              <a:rPr lang="en-GB" dirty="0">
                <a:latin typeface="Book Antiqua" panose="02040602050305030304" pitchFamily="18" charset="0"/>
              </a:rPr>
              <a:t>      of 2 sensory ganglions, located below</a:t>
            </a:r>
            <a:br>
              <a:rPr lang="en-GB" dirty="0">
                <a:latin typeface="Book Antiqua" panose="02040602050305030304" pitchFamily="18" charset="0"/>
              </a:rPr>
            </a:br>
            <a:r>
              <a:rPr lang="en-GB" dirty="0">
                <a:latin typeface="Book Antiqua" panose="02040602050305030304" pitchFamily="18" charset="0"/>
              </a:rPr>
              <a:t>      foramen </a:t>
            </a:r>
            <a:r>
              <a:rPr lang="en-GB" dirty="0" err="1">
                <a:latin typeface="Book Antiqua" panose="02040602050305030304" pitchFamily="18" charset="0"/>
              </a:rPr>
              <a:t>jugulare</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dirty="0">
                <a:latin typeface="Book Antiqua" panose="02040602050305030304" pitchFamily="18" charset="0"/>
              </a:rPr>
              <a:t>         1) ganglion superius</a:t>
            </a:r>
            <a:br>
              <a:rPr lang="en-US" altLang="en-US" dirty="0">
                <a:latin typeface="Book Antiqua" panose="02040602050305030304" pitchFamily="18" charset="0"/>
              </a:rPr>
            </a:br>
            <a:r>
              <a:rPr lang="en-US" altLang="en-US" dirty="0">
                <a:latin typeface="Book Antiqua" panose="02040602050305030304" pitchFamily="18" charset="0"/>
              </a:rPr>
              <a:t>         2) ganglion </a:t>
            </a:r>
            <a:r>
              <a:rPr lang="en-US" altLang="en-US" dirty="0" err="1">
                <a:latin typeface="Book Antiqua" panose="02040602050305030304" pitchFamily="18" charset="0"/>
              </a:rPr>
              <a:t>inferius</a:t>
            </a:r>
            <a:endParaRPr lang="en-US" altLang="en-US" dirty="0">
              <a:latin typeface="Book Antiqua" panose="02040602050305030304" pitchFamily="18" charset="0"/>
            </a:endParaRPr>
          </a:p>
          <a:p>
            <a:pPr eaLnBrk="1" hangingPunct="1"/>
            <a:endParaRPr lang="en-US" altLang="en-US" sz="800" dirty="0">
              <a:latin typeface="Book Antiqua" panose="02040602050305030304" pitchFamily="18" charset="0"/>
            </a:endParaRPr>
          </a:p>
          <a:p>
            <a:pPr eaLnBrk="1" hangingPunct="1"/>
            <a:r>
              <a:rPr lang="en-US" altLang="en-US" dirty="0">
                <a:latin typeface="Book Antiqua" panose="02040602050305030304" pitchFamily="18" charset="0"/>
              </a:rPr>
              <a:t>  -   </a:t>
            </a:r>
            <a:r>
              <a:rPr lang="en-GB" altLang="en-US" b="1" dirty="0">
                <a:latin typeface="Book Antiqua" panose="02040602050305030304" pitchFamily="18" charset="0"/>
              </a:rPr>
              <a:t>Parasympathetic (visceromotor, secretory) innervation for</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parotid salivary gland</a:t>
            </a:r>
          </a:p>
        </p:txBody>
      </p:sp>
      <p:sp>
        <p:nvSpPr>
          <p:cNvPr id="56324" name="Rounded Rectangle 7"/>
          <p:cNvSpPr>
            <a:spLocks noChangeArrowheads="1"/>
          </p:cNvSpPr>
          <p:nvPr/>
        </p:nvSpPr>
        <p:spPr bwMode="auto">
          <a:xfrm>
            <a:off x="4553848" y="2636912"/>
            <a:ext cx="1214438" cy="288032"/>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7E76D52B-C061-983F-6089-FAC7EF118148}"/>
              </a:ext>
            </a:extLst>
          </p:cNvPr>
          <p:cNvSpPr txBox="1">
            <a:spLocks noChangeArrowheads="1"/>
          </p:cNvSpPr>
          <p:nvPr/>
        </p:nvSpPr>
        <p:spPr bwMode="auto">
          <a:xfrm>
            <a:off x="-18152" y="0"/>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22EDE6-1553-844D-A72E-4C0E14CB5E2A}"/>
              </a:ext>
            </a:extLst>
          </p:cNvPr>
          <p:cNvPicPr>
            <a:picLocks noChangeAspect="1"/>
          </p:cNvPicPr>
          <p:nvPr/>
        </p:nvPicPr>
        <p:blipFill>
          <a:blip r:embed="rId2"/>
          <a:stretch>
            <a:fillRect/>
          </a:stretch>
        </p:blipFill>
        <p:spPr>
          <a:xfrm>
            <a:off x="1585831" y="0"/>
            <a:ext cx="5972338" cy="6858000"/>
          </a:xfrm>
          <a:prstGeom prst="rect">
            <a:avLst/>
          </a:prstGeom>
        </p:spPr>
      </p:pic>
    </p:spTree>
    <p:extLst>
      <p:ext uri="{BB962C8B-B14F-4D97-AF65-F5344CB8AC3E}">
        <p14:creationId xmlns:p14="http://schemas.microsoft.com/office/powerpoint/2010/main" val="41196651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9" name="Rectangle 5"/>
          <p:cNvSpPr>
            <a:spLocks noChangeArrowheads="1"/>
          </p:cNvSpPr>
          <p:nvPr/>
        </p:nvSpPr>
        <p:spPr bwMode="auto">
          <a:xfrm>
            <a:off x="107504" y="1556792"/>
            <a:ext cx="9018344"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marL="285750" indent="-285750" eaLnBrk="1" hangingPunct="1">
              <a:buFont typeface="Arial" panose="020B0604020202020204" pitchFamily="34" charset="0"/>
              <a:buChar char="•"/>
            </a:pPr>
            <a:r>
              <a:rPr lang="en-US" altLang="en-US" dirty="0">
                <a:latin typeface="Book Antiqua" panose="02040602050305030304" pitchFamily="18" charset="0"/>
                <a:cs typeface="Times New Roman" panose="02020603050405020304" pitchFamily="18" charset="0"/>
              </a:rPr>
              <a:t>There are 4 </a:t>
            </a:r>
            <a:r>
              <a:rPr lang="en-GB" altLang="en-US" dirty="0">
                <a:latin typeface="Book Antiqua" panose="02040602050305030304" pitchFamily="18" charset="0"/>
                <a:cs typeface="Times New Roman" panose="02020603050405020304" pitchFamily="18" charset="0"/>
              </a:rPr>
              <a:t>nuclei located in brainstem</a:t>
            </a:r>
            <a:r>
              <a:rPr lang="en-US" altLang="en-US" dirty="0">
                <a:latin typeface="Book Antiqua" panose="02040602050305030304" pitchFamily="18" charset="0"/>
                <a:cs typeface="Times New Roman" panose="02020603050405020304" pitchFamily="18" charset="0"/>
              </a:rPr>
              <a:t>:</a:t>
            </a:r>
          </a:p>
          <a:p>
            <a:pPr eaLnBrk="1" hangingPunct="1"/>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2 motor nuclei:</a:t>
            </a:r>
          </a:p>
          <a:p>
            <a:pPr eaLnBrk="1" hangingPunct="1"/>
            <a:r>
              <a:rPr lang="en-US" altLang="en-US" dirty="0">
                <a:latin typeface="Book Antiqua" panose="02040602050305030304" pitchFamily="18" charset="0"/>
                <a:cs typeface="Times New Roman" panose="02020603050405020304" pitchFamily="18" charset="0"/>
              </a:rPr>
              <a:t>      -  nucleus </a:t>
            </a:r>
            <a:r>
              <a:rPr lang="en-US" altLang="en-US" dirty="0" err="1">
                <a:latin typeface="Book Antiqua" panose="02040602050305030304" pitchFamily="18" charset="0"/>
                <a:cs typeface="Times New Roman" panose="02020603050405020304" pitchFamily="18" charset="0"/>
              </a:rPr>
              <a:t>ambiguus</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nucleus </a:t>
            </a:r>
            <a:r>
              <a:rPr lang="en-US" altLang="en-US" dirty="0" err="1">
                <a:latin typeface="Book Antiqua" panose="02040602050305030304" pitchFamily="18" charset="0"/>
                <a:cs typeface="Times New Roman" panose="02020603050405020304" pitchFamily="18" charset="0"/>
              </a:rPr>
              <a:t>salivatorius</a:t>
            </a:r>
            <a:r>
              <a:rPr lang="en-US" altLang="en-US" dirty="0">
                <a:latin typeface="Book Antiqua" panose="02040602050305030304" pitchFamily="18" charset="0"/>
                <a:cs typeface="Times New Roman" panose="02020603050405020304" pitchFamily="18" charset="0"/>
              </a:rPr>
              <a:t> inferior </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parasympathetic nucleus for</a:t>
            </a:r>
            <a:br>
              <a:rPr lang="en-US" altLang="en-US" sz="1600" dirty="0">
                <a:solidFill>
                  <a:srgbClr val="3792AA"/>
                </a:solidFill>
                <a:latin typeface="Book Antiqua" panose="02040602050305030304" pitchFamily="18" charset="0"/>
                <a:cs typeface="Times New Roman" panose="02020603050405020304" pitchFamily="18" charset="0"/>
              </a:rPr>
            </a:br>
            <a:r>
              <a:rPr lang="en-US" altLang="en-US" sz="1600" dirty="0">
                <a:solidFill>
                  <a:srgbClr val="3792AA"/>
                </a:solidFill>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innervation of parotid gland</a:t>
            </a:r>
            <a:br>
              <a:rPr lang="en-GB" altLang="en-US" sz="1600" dirty="0">
                <a:solidFill>
                  <a:srgbClr val="3792AA"/>
                </a:solidFill>
                <a:latin typeface="Book Antiqua" panose="02040602050305030304" pitchFamily="18" charset="0"/>
                <a:cs typeface="Times New Roman" panose="02020603050405020304" pitchFamily="18" charset="0"/>
              </a:rPr>
            </a:br>
            <a:r>
              <a:rPr lang="en-GB" altLang="en-US" sz="1600" dirty="0">
                <a:solidFill>
                  <a:srgbClr val="3792AA"/>
                </a:solidFill>
                <a:latin typeface="Book Antiqua" panose="02040602050305030304" pitchFamily="18" charset="0"/>
                <a:cs typeface="Times New Roman" panose="02020603050405020304" pitchFamily="18" charset="0"/>
              </a:rPr>
              <a:t>*</a:t>
            </a:r>
            <a:r>
              <a:rPr lang="en-GB" altLang="en-US" dirty="0">
                <a:latin typeface="Book Antiqua" panose="02040602050305030304" pitchFamily="18" charset="0"/>
                <a:cs typeface="Times New Roman" panose="02020603050405020304" pitchFamily="18" charset="0"/>
              </a:rPr>
              <a:t> 2 sensory (sensitive nuclei):</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  nucleus spinalis n. </a:t>
            </a:r>
            <a:r>
              <a:rPr lang="en-US" altLang="en-US" dirty="0" err="1">
                <a:latin typeface="Book Antiqua" panose="02040602050305030304" pitchFamily="18" charset="0"/>
                <a:cs typeface="Times New Roman" panose="02020603050405020304" pitchFamily="18" charset="0"/>
              </a:rPr>
              <a:t>trigeminalis</a:t>
            </a:r>
            <a:br>
              <a:rPr lang="en-US" altLang="en-US" dirty="0">
                <a:latin typeface="Book Antiqua" panose="02040602050305030304" pitchFamily="18" charset="0"/>
                <a:cs typeface="Times New Roman" panose="02020603050405020304" pitchFamily="18" charset="0"/>
              </a:rPr>
            </a:br>
            <a:r>
              <a:rPr lang="pl-PL" altLang="en-US" dirty="0">
                <a:solidFill>
                  <a:srgbClr val="3792AA"/>
                </a:solidFill>
              </a:rPr>
              <a:t>  </a:t>
            </a:r>
            <a:r>
              <a:rPr lang="en-GB" altLang="en-US" dirty="0">
                <a:solidFill>
                  <a:srgbClr val="3792AA"/>
                </a:solidFill>
              </a:rPr>
              <a:t>         </a:t>
            </a:r>
            <a:r>
              <a:rPr lang="en-GB" altLang="en-US" sz="1600" dirty="0">
                <a:solidFill>
                  <a:srgbClr val="3792AA"/>
                </a:solidFill>
                <a:latin typeface="Book Antiqua" panose="02040602050305030304" pitchFamily="18" charset="0"/>
                <a:cs typeface="Times New Roman" panose="02020603050405020304" pitchFamily="18" charset="0"/>
              </a:rPr>
              <a:t>axons from </a:t>
            </a:r>
            <a:r>
              <a:rPr lang="en-US" altLang="en-US" sz="1600" dirty="0">
                <a:solidFill>
                  <a:srgbClr val="3792AA"/>
                </a:solidFill>
                <a:latin typeface="Book Antiqua" panose="02040602050305030304" pitchFamily="18" charset="0"/>
                <a:cs typeface="Times New Roman" panose="02020603050405020304" pitchFamily="18" charset="0"/>
              </a:rPr>
              <a:t>ganglion superius end in this</a:t>
            </a:r>
            <a:br>
              <a:rPr lang="en-US" altLang="en-US" sz="1600" dirty="0">
                <a:solidFill>
                  <a:srgbClr val="3792AA"/>
                </a:solidFill>
                <a:latin typeface="Book Antiqua" panose="02040602050305030304" pitchFamily="18" charset="0"/>
                <a:cs typeface="Times New Roman" panose="02020603050405020304" pitchFamily="18" charset="0"/>
              </a:rPr>
            </a:br>
            <a:r>
              <a:rPr lang="en-US" altLang="en-US" sz="1600" dirty="0">
                <a:solidFill>
                  <a:srgbClr val="3792AA"/>
                </a:solidFill>
                <a:latin typeface="Book Antiqua" panose="02040602050305030304" pitchFamily="18" charset="0"/>
                <a:cs typeface="Times New Roman" panose="02020603050405020304" pitchFamily="18" charset="0"/>
              </a:rPr>
              <a:t>              nucleus; </a:t>
            </a:r>
            <a:r>
              <a:rPr lang="en-GB" altLang="en-US" sz="1600" dirty="0">
                <a:solidFill>
                  <a:srgbClr val="3792AA"/>
                </a:solidFill>
                <a:latin typeface="Book Antiqua" panose="02040602050305030304" pitchFamily="18" charset="0"/>
                <a:cs typeface="Times New Roman" panose="02020603050405020304" pitchFamily="18" charset="0"/>
              </a:rPr>
              <a:t>peripheral processes of this ganglion </a:t>
            </a:r>
            <a:br>
              <a:rPr lang="en-US" altLang="en-US" sz="1600" dirty="0">
                <a:solidFill>
                  <a:srgbClr val="3792AA"/>
                </a:solidFill>
                <a:latin typeface="Book Antiqua" panose="02040602050305030304" pitchFamily="18" charset="0"/>
                <a:cs typeface="Times New Roman" panose="02020603050405020304" pitchFamily="18" charset="0"/>
              </a:rPr>
            </a:br>
            <a:r>
              <a:rPr lang="sr-Cyrl-CS" altLang="en-US" sz="1600" dirty="0">
                <a:solidFill>
                  <a:srgbClr val="3792AA"/>
                </a:solidFill>
                <a:latin typeface="Book Antiqua" panose="02040602050305030304" pitchFamily="18" charset="0"/>
                <a:cs typeface="Times New Roman" panose="02020603050405020304" pitchFamily="18" charset="0"/>
              </a:rPr>
              <a:t>   </a:t>
            </a:r>
            <a:r>
              <a:rPr lang="en-GB" altLang="en-US" sz="1600" dirty="0">
                <a:solidFill>
                  <a:srgbClr val="3792AA"/>
                </a:solidFill>
                <a:latin typeface="Book Antiqua" panose="02040602050305030304" pitchFamily="18" charset="0"/>
                <a:cs typeface="Times New Roman" panose="02020603050405020304" pitchFamily="18" charset="0"/>
              </a:rPr>
              <a:t>           carry sensitive sensation from posterior 1/3</a:t>
            </a:r>
            <a:br>
              <a:rPr lang="en-GB" altLang="en-US" sz="1600" dirty="0">
                <a:solidFill>
                  <a:srgbClr val="3792AA"/>
                </a:solidFill>
                <a:latin typeface="Book Antiqua" panose="02040602050305030304" pitchFamily="18" charset="0"/>
                <a:cs typeface="Times New Roman" panose="02020603050405020304" pitchFamily="18" charset="0"/>
              </a:rPr>
            </a:br>
            <a:r>
              <a:rPr lang="en-GB" altLang="en-US" sz="1600" dirty="0">
                <a:solidFill>
                  <a:srgbClr val="3792AA"/>
                </a:solidFill>
                <a:latin typeface="Book Antiqua" panose="02040602050305030304" pitchFamily="18" charset="0"/>
                <a:cs typeface="Times New Roman" panose="02020603050405020304" pitchFamily="18" charset="0"/>
              </a:rPr>
              <a:t>             of tongue, pharynx and </a:t>
            </a:r>
            <a:r>
              <a:rPr lang="en-GB" altLang="en-US" sz="1600" dirty="0" err="1">
                <a:solidFill>
                  <a:srgbClr val="3792AA"/>
                </a:solidFill>
                <a:latin typeface="Book Antiqua" panose="02040602050305030304" pitchFamily="18" charset="0"/>
                <a:cs typeface="Times New Roman" panose="02020603050405020304" pitchFamily="18" charset="0"/>
              </a:rPr>
              <a:t>fauces</a:t>
            </a:r>
            <a:endParaRPr lang="en-GB" altLang="en-US" sz="1600" dirty="0">
              <a:solidFill>
                <a:srgbClr val="3792AA"/>
              </a:solidFill>
              <a:latin typeface="Book Antiqua" panose="02040602050305030304" pitchFamily="18" charset="0"/>
              <a:cs typeface="Times New Roman" panose="02020603050405020304" pitchFamily="18" charset="0"/>
            </a:endParaRPr>
          </a:p>
          <a:p>
            <a:pPr eaLnBrk="1" hangingPunct="1"/>
            <a:r>
              <a:rPr lang="en-US" altLang="en-US" dirty="0">
                <a:latin typeface="Book Antiqua" panose="02040602050305030304" pitchFamily="18" charset="0"/>
                <a:cs typeface="Times New Roman" panose="02020603050405020304" pitchFamily="18" charset="0"/>
              </a:rPr>
              <a:t>      -  nucleus solitarius and its upper part</a:t>
            </a:r>
            <a:br>
              <a:rPr lang="en-US" altLang="en-US" dirty="0">
                <a:latin typeface="Book Antiqua" panose="02040602050305030304" pitchFamily="18" charset="0"/>
                <a:cs typeface="Times New Roman" panose="02020603050405020304" pitchFamily="18" charset="0"/>
              </a:rPr>
            </a:br>
            <a:r>
              <a:rPr lang="en-US" altLang="en-US" dirty="0">
                <a:latin typeface="Book Antiqua" panose="02040602050305030304" pitchFamily="18" charset="0"/>
                <a:cs typeface="Times New Roman" panose="02020603050405020304" pitchFamily="18" charset="0"/>
              </a:rPr>
              <a:t>         nucleus </a:t>
            </a:r>
            <a:r>
              <a:rPr lang="en-US" altLang="en-US" dirty="0" err="1">
                <a:latin typeface="Book Antiqua" panose="02040602050305030304" pitchFamily="18" charset="0"/>
                <a:cs typeface="Times New Roman" panose="02020603050405020304" pitchFamily="18" charset="0"/>
              </a:rPr>
              <a:t>gustatorius</a:t>
            </a:r>
            <a:endParaRPr lang="en-US" altLang="en-US" dirty="0">
              <a:latin typeface="Book Antiqua" panose="02040602050305030304" pitchFamily="18" charset="0"/>
              <a:cs typeface="Times New Roman" panose="02020603050405020304" pitchFamily="18" charset="0"/>
            </a:endParaRPr>
          </a:p>
          <a:p>
            <a:pPr eaLnBrk="1" hangingPunct="1"/>
            <a:r>
              <a:rPr lang="en-US" altLang="en-US" sz="1600" dirty="0">
                <a:solidFill>
                  <a:srgbClr val="3792AA"/>
                </a:solidFill>
                <a:latin typeface="Book Antiqua" panose="02040602050305030304" pitchFamily="18" charset="0"/>
              </a:rPr>
              <a:t>            </a:t>
            </a:r>
            <a:r>
              <a:rPr lang="en-US" altLang="en-US" sz="1600" dirty="0">
                <a:solidFill>
                  <a:schemeClr val="accent2">
                    <a:lumMod val="75000"/>
                  </a:schemeClr>
                </a:solidFill>
                <a:latin typeface="Book Antiqua" panose="02040602050305030304" pitchFamily="18" charset="0"/>
              </a:rPr>
              <a:t>- </a:t>
            </a:r>
            <a:r>
              <a:rPr lang="en-GB" sz="1600" b="0" i="0" dirty="0">
                <a:solidFill>
                  <a:schemeClr val="accent2">
                    <a:lumMod val="75000"/>
                  </a:schemeClr>
                </a:solidFill>
                <a:effectLst/>
                <a:latin typeface="Book Antiqua" panose="02040602050305030304" pitchFamily="18" charset="0"/>
              </a:rPr>
              <a:t>afferent input to nucleus solitarius from baroreceptors and chemoreceptors of carotid</a:t>
            </a:r>
            <a:br>
              <a:rPr lang="en-GB" sz="1600" b="0" i="0" dirty="0">
                <a:solidFill>
                  <a:schemeClr val="accent2">
                    <a:lumMod val="75000"/>
                  </a:schemeClr>
                </a:solidFill>
                <a:effectLst/>
                <a:latin typeface="Book Antiqua" panose="02040602050305030304" pitchFamily="18" charset="0"/>
              </a:rPr>
            </a:br>
            <a:r>
              <a:rPr lang="en-GB" sz="1600" b="0" i="0" dirty="0">
                <a:solidFill>
                  <a:schemeClr val="accent2">
                    <a:lumMod val="75000"/>
                  </a:schemeClr>
                </a:solidFill>
                <a:effectLst/>
                <a:latin typeface="Book Antiqua" panose="02040602050305030304" pitchFamily="18" charset="0"/>
              </a:rPr>
              <a:t>              body and carotid sinus</a:t>
            </a:r>
            <a:endParaRPr lang="en-US" altLang="en-US" sz="1600" dirty="0">
              <a:solidFill>
                <a:schemeClr val="accent2">
                  <a:lumMod val="75000"/>
                </a:schemeClr>
              </a:solidFill>
              <a:latin typeface="Book Antiqua" panose="02040602050305030304" pitchFamily="18" charset="0"/>
            </a:endParaRPr>
          </a:p>
          <a:p>
            <a:pPr eaLnBrk="1" hangingPunct="1"/>
            <a:r>
              <a:rPr lang="en-US" altLang="en-US" sz="1600" dirty="0">
                <a:solidFill>
                  <a:srgbClr val="3792AA"/>
                </a:solidFill>
                <a:latin typeface="Book Antiqua" panose="02040602050305030304" pitchFamily="18" charset="0"/>
              </a:rPr>
              <a:t>            - </a:t>
            </a:r>
            <a:r>
              <a:rPr lang="en-GB" altLang="en-US" sz="1600" dirty="0">
                <a:solidFill>
                  <a:srgbClr val="3792AA"/>
                </a:solidFill>
                <a:latin typeface="Book Antiqua" panose="02040602050305030304" pitchFamily="18" charset="0"/>
              </a:rPr>
              <a:t>taste from taste buds of </a:t>
            </a:r>
            <a:r>
              <a:rPr lang="en-US" altLang="en-US" sz="1600" dirty="0">
                <a:solidFill>
                  <a:srgbClr val="3792AA"/>
                </a:solidFill>
                <a:latin typeface="Book Antiqua" panose="02040602050305030304" pitchFamily="18" charset="0"/>
              </a:rPr>
              <a:t>papillae </a:t>
            </a:r>
            <a:r>
              <a:rPr lang="en-US" altLang="en-US" sz="1600" dirty="0" err="1">
                <a:solidFill>
                  <a:srgbClr val="3792AA"/>
                </a:solidFill>
                <a:latin typeface="Book Antiqua" panose="02040602050305030304" pitchFamily="18" charset="0"/>
              </a:rPr>
              <a:t>valate</a:t>
            </a:r>
            <a:r>
              <a:rPr lang="en-US" altLang="en-US" sz="1600" dirty="0">
                <a:solidFill>
                  <a:srgbClr val="3792AA"/>
                </a:solidFill>
                <a:latin typeface="Book Antiqua" panose="02040602050305030304" pitchFamily="18" charset="0"/>
              </a:rPr>
              <a:t> and </a:t>
            </a:r>
            <a:r>
              <a:rPr lang="en-US" altLang="en-US" sz="1600" dirty="0" err="1">
                <a:solidFill>
                  <a:srgbClr val="3792AA"/>
                </a:solidFill>
                <a:latin typeface="Book Antiqua" panose="02040602050305030304" pitchFamily="18" charset="0"/>
              </a:rPr>
              <a:t>foliatae</a:t>
            </a:r>
            <a:r>
              <a:rPr lang="en-US" altLang="en-US" sz="1600" dirty="0">
                <a:solidFill>
                  <a:srgbClr val="3792AA"/>
                </a:solidFill>
                <a:latin typeface="Book Antiqua" panose="02040602050305030304" pitchFamily="18" charset="0"/>
              </a:rPr>
              <a:t> </a:t>
            </a:r>
            <a:r>
              <a:rPr lang="en-GB" altLang="en-US" sz="1600" dirty="0">
                <a:solidFill>
                  <a:srgbClr val="3792AA"/>
                </a:solidFill>
                <a:latin typeface="Book Antiqua" panose="02040602050305030304" pitchFamily="18" charset="0"/>
              </a:rPr>
              <a:t>pass through </a:t>
            </a:r>
            <a:r>
              <a:rPr lang="en-US" altLang="en-US" sz="1600" dirty="0" err="1">
                <a:solidFill>
                  <a:srgbClr val="3792AA"/>
                </a:solidFill>
                <a:latin typeface="Book Antiqua" panose="02040602050305030304" pitchFamily="18" charset="0"/>
              </a:rPr>
              <a:t>gangliona</a:t>
            </a:r>
            <a:r>
              <a:rPr lang="en-US" altLang="en-US" sz="1600" dirty="0">
                <a:solidFill>
                  <a:srgbClr val="3792AA"/>
                </a:solidFill>
                <a:latin typeface="Book Antiqua" panose="02040602050305030304" pitchFamily="18" charset="0"/>
              </a:rPr>
              <a:t> </a:t>
            </a:r>
            <a:r>
              <a:rPr lang="en-US" altLang="en-US" sz="1600" dirty="0" err="1">
                <a:solidFill>
                  <a:srgbClr val="3792AA"/>
                </a:solidFill>
                <a:latin typeface="Book Antiqua" panose="02040602050305030304" pitchFamily="18" charset="0"/>
              </a:rPr>
              <a:t>inferius</a:t>
            </a:r>
            <a:r>
              <a:rPr lang="en-US" altLang="en-US" sz="1600" dirty="0">
                <a:solidFill>
                  <a:srgbClr val="3792AA"/>
                </a:solidFill>
                <a:latin typeface="Book Antiqua" panose="02040602050305030304" pitchFamily="18" charset="0"/>
              </a:rPr>
              <a:t> and is</a:t>
            </a:r>
            <a:br>
              <a:rPr lang="en-US" altLang="en-US" sz="1600" dirty="0">
                <a:solidFill>
                  <a:srgbClr val="3792AA"/>
                </a:solidFill>
                <a:latin typeface="Book Antiqua" panose="02040602050305030304" pitchFamily="18" charset="0"/>
              </a:rPr>
            </a:br>
            <a:r>
              <a:rPr lang="en-US" altLang="en-US" sz="1600" dirty="0">
                <a:solidFill>
                  <a:srgbClr val="3792AA"/>
                </a:solidFill>
                <a:latin typeface="Book Antiqua" panose="02040602050305030304" pitchFamily="18" charset="0"/>
              </a:rPr>
              <a:t>              transmitted to </a:t>
            </a:r>
            <a:r>
              <a:rPr lang="en-GB" altLang="en-US" sz="1600" dirty="0">
                <a:solidFill>
                  <a:srgbClr val="3792AA"/>
                </a:solidFill>
                <a:latin typeface="Book Antiqua" panose="02040602050305030304" pitchFamily="18" charset="0"/>
              </a:rPr>
              <a:t>nucleus </a:t>
            </a:r>
            <a:r>
              <a:rPr lang="en-GB" altLang="en-US" sz="1600" dirty="0" err="1">
                <a:solidFill>
                  <a:srgbClr val="3792AA"/>
                </a:solidFill>
                <a:latin typeface="Book Antiqua" panose="02040602050305030304" pitchFamily="18" charset="0"/>
              </a:rPr>
              <a:t>gustatorius</a:t>
            </a:r>
            <a:endParaRPr lang="en-US" altLang="en-US" sz="1600" dirty="0">
              <a:solidFill>
                <a:srgbClr val="3792AA"/>
              </a:solidFill>
              <a:latin typeface="Book Antiqua" panose="02040602050305030304" pitchFamily="18" charset="0"/>
              <a:cs typeface="Times New Roman" panose="02020603050405020304" pitchFamily="18" charset="0"/>
            </a:endParaRPr>
          </a:p>
        </p:txBody>
      </p:sp>
      <p:pic>
        <p:nvPicPr>
          <p:cNvPr id="55300"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43463" y="1285875"/>
            <a:ext cx="4300537"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ounded Rectangle 7"/>
          <p:cNvSpPr>
            <a:spLocks noChangeArrowheads="1"/>
          </p:cNvSpPr>
          <p:nvPr/>
        </p:nvSpPr>
        <p:spPr bwMode="auto">
          <a:xfrm>
            <a:off x="4572000" y="2643188"/>
            <a:ext cx="1214438" cy="142875"/>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E0C2BF0F-8250-20B3-3756-6D42395B87BE}"/>
              </a:ext>
            </a:extLst>
          </p:cNvPr>
          <p:cNvSpPr txBox="1">
            <a:spLocks noChangeArrowheads="1"/>
          </p:cNvSpPr>
          <p:nvPr/>
        </p:nvSpPr>
        <p:spPr bwMode="auto">
          <a:xfrm>
            <a:off x="-18152" y="0"/>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71213" y="2924944"/>
            <a:ext cx="4300537"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ounded Rectangle 7"/>
          <p:cNvSpPr>
            <a:spLocks noChangeArrowheads="1"/>
          </p:cNvSpPr>
          <p:nvPr/>
        </p:nvSpPr>
        <p:spPr bwMode="auto">
          <a:xfrm>
            <a:off x="4716016" y="4270263"/>
            <a:ext cx="1214438" cy="142875"/>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55302" name="Rectangle 8"/>
          <p:cNvSpPr>
            <a:spLocks noChangeArrowheads="1"/>
          </p:cNvSpPr>
          <p:nvPr/>
        </p:nvSpPr>
        <p:spPr bwMode="auto">
          <a:xfrm>
            <a:off x="63246" y="1026109"/>
            <a:ext cx="910850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a:t>
            </a:r>
            <a:r>
              <a:rPr lang="en-GB" altLang="en-US" dirty="0">
                <a:latin typeface="Book Antiqua" panose="02040602050305030304" pitchFamily="18" charset="0"/>
              </a:rPr>
              <a:t>Pathway</a:t>
            </a:r>
            <a:r>
              <a:rPr lang="en-US" altLang="en-US" dirty="0">
                <a:latin typeface="Book Antiqua" panose="02040602050305030304" pitchFamily="18" charset="0"/>
              </a:rPr>
              <a:t>:</a:t>
            </a:r>
            <a:br>
              <a:rPr lang="en-US" altLang="en-US" dirty="0">
                <a:latin typeface="Book Antiqua" panose="02040602050305030304" pitchFamily="18" charset="0"/>
              </a:rPr>
            </a:b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Exit the medulla oblongata</a:t>
            </a:r>
            <a:r>
              <a:rPr lang="en-US" altLang="en-US" dirty="0">
                <a:latin typeface="Book Antiqua" panose="02040602050305030304" pitchFamily="18" charset="0"/>
              </a:rPr>
              <a:t>,</a:t>
            </a:r>
            <a:r>
              <a:rPr lang="sr-Cyrl-RS" altLang="en-US" dirty="0">
                <a:latin typeface="Book Antiqua" panose="02040602050305030304" pitchFamily="18" charset="0"/>
              </a:rPr>
              <a:t> </a:t>
            </a:r>
            <a:r>
              <a:rPr lang="en-GB" altLang="en-US" dirty="0">
                <a:latin typeface="Book Antiqua" panose="02040602050305030304" pitchFamily="18" charset="0"/>
              </a:rPr>
              <a:t>passes along the posterior cranial fossa laterally</a:t>
            </a:r>
            <a:br>
              <a:rPr lang="en-GB" altLang="en-US" dirty="0">
                <a:latin typeface="Book Antiqua" panose="02040602050305030304" pitchFamily="18" charset="0"/>
              </a:rPr>
            </a:br>
            <a:r>
              <a:rPr lang="en-GB" altLang="en-US" dirty="0">
                <a:latin typeface="Book Antiqua" panose="02040602050305030304" pitchFamily="18" charset="0"/>
              </a:rPr>
              <a:t>  exits the skull through </a:t>
            </a:r>
            <a:r>
              <a:rPr lang="en-US" altLang="en-US" dirty="0">
                <a:latin typeface="Book Antiqua" panose="02040602050305030304" pitchFamily="18" charset="0"/>
              </a:rPr>
              <a:t>foramen </a:t>
            </a:r>
            <a:r>
              <a:rPr lang="en-US" altLang="en-US" dirty="0" err="1">
                <a:latin typeface="Book Antiqua" panose="02040602050305030304" pitchFamily="18" charset="0"/>
              </a:rPr>
              <a:t>jugulare</a:t>
            </a:r>
            <a:r>
              <a:rPr lang="en-US" altLang="en-US" dirty="0">
                <a:latin typeface="Book Antiqua" panose="02040602050305030304" pitchFamily="18" charset="0"/>
              </a:rPr>
              <a:t> and enters </a:t>
            </a:r>
            <a:r>
              <a:rPr lang="en-US" altLang="en-US" dirty="0" err="1">
                <a:latin typeface="Book Antiqua" panose="02040602050305030304" pitchFamily="18" charset="0"/>
              </a:rPr>
              <a:t>retrostyloid</a:t>
            </a:r>
            <a:r>
              <a:rPr lang="en-US" altLang="en-US" dirty="0">
                <a:latin typeface="Book Antiqua" panose="02040602050305030304" pitchFamily="18" charset="0"/>
              </a:rPr>
              <a:t> space</a:t>
            </a: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It is directed forward and inferiorly, lateral to pharynx along </a:t>
            </a:r>
            <a:r>
              <a:rPr lang="en-US" altLang="en-US" dirty="0" err="1">
                <a:latin typeface="Book Antiqua" panose="02040602050305030304" pitchFamily="18" charset="0"/>
              </a:rPr>
              <a:t>retrostyloid</a:t>
            </a:r>
            <a:r>
              <a:rPr lang="en-US" altLang="en-US" dirty="0">
                <a:latin typeface="Book Antiqua" panose="02040602050305030304" pitchFamily="18" charset="0"/>
              </a:rPr>
              <a:t> space;</a:t>
            </a:r>
            <a:br>
              <a:rPr lang="en-US" altLang="en-US" dirty="0">
                <a:latin typeface="Book Antiqua" panose="02040602050305030304" pitchFamily="18" charset="0"/>
              </a:rPr>
            </a:br>
            <a:r>
              <a:rPr lang="en-US" altLang="en-US" dirty="0">
                <a:latin typeface="Book Antiqua" panose="02040602050305030304" pitchFamily="18" charset="0"/>
              </a:rPr>
              <a:t>  </a:t>
            </a:r>
            <a:r>
              <a:rPr lang="en-GB" dirty="0">
                <a:latin typeface="Book Antiqua" panose="02040602050305030304" pitchFamily="18" charset="0"/>
              </a:rPr>
              <a:t>In this phase of its course, the nerve forms an arch that is placed superiorly and</a:t>
            </a:r>
            <a:br>
              <a:rPr lang="en-GB" dirty="0">
                <a:latin typeface="Book Antiqua" panose="02040602050305030304" pitchFamily="18" charset="0"/>
              </a:rPr>
            </a:br>
            <a:r>
              <a:rPr lang="en-GB" dirty="0">
                <a:latin typeface="Book Antiqua" panose="02040602050305030304" pitchFamily="18" charset="0"/>
              </a:rPr>
              <a:t>  parallel to the arch of the hypoglossal nerve.</a:t>
            </a:r>
            <a:br>
              <a:rPr lang="en-GB" dirty="0">
                <a:latin typeface="Book Antiqua" panose="02040602050305030304" pitchFamily="18" charset="0"/>
              </a:rPr>
            </a:br>
            <a:r>
              <a:rPr lang="en-GB" dirty="0">
                <a:latin typeface="Book Antiqua" panose="02040602050305030304" pitchFamily="18" charset="0"/>
              </a:rPr>
              <a:t>- </a:t>
            </a:r>
            <a:r>
              <a:rPr lang="en-US" dirty="0">
                <a:latin typeface="Book Antiqua" panose="02040602050305030304" pitchFamily="18" charset="0"/>
              </a:rPr>
              <a:t>T</a:t>
            </a:r>
            <a:r>
              <a:rPr lang="en-US" altLang="en-US" dirty="0">
                <a:latin typeface="Book Antiqua" panose="02040602050305030304" pitchFamily="18" charset="0"/>
              </a:rPr>
              <a:t>hen, it passes between</a:t>
            </a:r>
            <a:r>
              <a:rPr lang="en-GB" dirty="0">
                <a:latin typeface="Book Antiqua" panose="02040602050305030304" pitchFamily="18" charset="0"/>
              </a:rPr>
              <a:t>the stylopharyngeus muscle </a:t>
            </a:r>
            <a:br>
              <a:rPr lang="en-GB" dirty="0">
                <a:latin typeface="Book Antiqua" panose="02040602050305030304" pitchFamily="18" charset="0"/>
              </a:rPr>
            </a:br>
            <a:r>
              <a:rPr lang="en-GB" dirty="0">
                <a:latin typeface="Book Antiqua" panose="02040602050305030304" pitchFamily="18" charset="0"/>
              </a:rPr>
              <a:t>  and the styloglossus muscle, enters the </a:t>
            </a:r>
            <a:r>
              <a:rPr lang="en-GB" dirty="0" err="1">
                <a:latin typeface="Book Antiqua" panose="02040602050305030304" pitchFamily="18" charset="0"/>
              </a:rPr>
              <a:t>prestyloid</a:t>
            </a:r>
            <a:r>
              <a:rPr lang="en-GB" dirty="0">
                <a:latin typeface="Book Antiqua" panose="02040602050305030304" pitchFamily="18" charset="0"/>
              </a:rPr>
              <a:t> </a:t>
            </a:r>
            <a:br>
              <a:rPr lang="en-GB" dirty="0">
                <a:latin typeface="Book Antiqua" panose="02040602050305030304" pitchFamily="18" charset="0"/>
              </a:rPr>
            </a:br>
            <a:r>
              <a:rPr lang="en-GB" dirty="0">
                <a:latin typeface="Book Antiqua" panose="02040602050305030304" pitchFamily="18" charset="0"/>
              </a:rPr>
              <a:t>  space and then divides under the mucosa of the</a:t>
            </a:r>
            <a:br>
              <a:rPr lang="en-GB" dirty="0">
                <a:latin typeface="Book Antiqua" panose="02040602050305030304" pitchFamily="18" charset="0"/>
              </a:rPr>
            </a:br>
            <a:r>
              <a:rPr lang="en-GB" dirty="0">
                <a:latin typeface="Book Antiqua" panose="02040602050305030304" pitchFamily="18" charset="0"/>
              </a:rPr>
              <a:t>  posterior one-third of the tongue, to its many </a:t>
            </a:r>
            <a:br>
              <a:rPr lang="en-GB" dirty="0">
                <a:latin typeface="Book Antiqua" panose="02040602050305030304" pitchFamily="18" charset="0"/>
              </a:rPr>
            </a:br>
            <a:r>
              <a:rPr lang="en-GB" dirty="0">
                <a:latin typeface="Book Antiqua" panose="02040602050305030304" pitchFamily="18" charset="0"/>
              </a:rPr>
              <a:t>  branches</a:t>
            </a:r>
            <a:r>
              <a:rPr lang="en-US" dirty="0">
                <a:latin typeface="Book Antiqua" panose="02040602050305030304" pitchFamily="18" charset="0"/>
              </a:rPr>
              <a:t> </a:t>
            </a:r>
            <a:r>
              <a:rPr lang="en-US" altLang="en-US" dirty="0">
                <a:latin typeface="Book Antiqua" panose="02040602050305030304" pitchFamily="18" charset="0"/>
              </a:rPr>
              <a:t>for the tongue and </a:t>
            </a:r>
            <a:r>
              <a:rPr lang="en-US" altLang="en-US" dirty="0" err="1">
                <a:latin typeface="Book Antiqua" panose="02040602050305030304" pitchFamily="18" charset="0"/>
              </a:rPr>
              <a:t>fauces</a:t>
            </a:r>
            <a:endParaRPr lang="en-US" altLang="en-US" dirty="0">
              <a:latin typeface="Book Antiqua" panose="02040602050305030304" pitchFamily="18" charset="0"/>
            </a:endParaRPr>
          </a:p>
          <a:p>
            <a:pPr eaLnBrk="1" hangingPunct="1"/>
            <a:endParaRPr lang="en-US" altLang="en-US" dirty="0">
              <a:latin typeface="Book Antiqua" panose="02040602050305030304" pitchFamily="18" charset="0"/>
            </a:endParaRPr>
          </a:p>
          <a:p>
            <a:pPr eaLnBrk="1" hangingPunct="1"/>
            <a:r>
              <a:rPr lang="en-GB" dirty="0">
                <a:latin typeface="Book Antiqua" panose="02040602050305030304" pitchFamily="18" charset="0"/>
              </a:rPr>
              <a:t>* </a:t>
            </a:r>
            <a:r>
              <a:rPr lang="en-GB" b="0" i="0" dirty="0">
                <a:effectLst/>
                <a:latin typeface="Book Antiqua" panose="02040602050305030304" pitchFamily="18" charset="0"/>
              </a:rPr>
              <a:t>It enables swallowing, salivation, and taste </a:t>
            </a:r>
            <a:br>
              <a:rPr lang="en-GB" b="0" i="0" dirty="0">
                <a:effectLst/>
                <a:latin typeface="Book Antiqua" panose="02040602050305030304" pitchFamily="18" charset="0"/>
              </a:rPr>
            </a:br>
            <a:r>
              <a:rPr lang="en-GB" b="0" i="0" dirty="0">
                <a:effectLst/>
                <a:latin typeface="Book Antiqua" panose="02040602050305030304" pitchFamily="18" charset="0"/>
              </a:rPr>
              <a:t>   sensation,</a:t>
            </a:r>
            <a:r>
              <a:rPr lang="en-GB" dirty="0">
                <a:latin typeface="Book Antiqua" panose="02040602050305030304" pitchFamily="18" charset="0"/>
              </a:rPr>
              <a:t> </a:t>
            </a:r>
            <a:r>
              <a:rPr lang="en-GB" b="0" i="0" dirty="0">
                <a:effectLst/>
                <a:latin typeface="Book Antiqua" panose="02040602050305030304" pitchFamily="18" charset="0"/>
              </a:rPr>
              <a:t>as well as visceral and general </a:t>
            </a:r>
            <a:br>
              <a:rPr lang="en-GB" b="0" i="0" dirty="0">
                <a:effectLst/>
                <a:latin typeface="Book Antiqua" panose="02040602050305030304" pitchFamily="18" charset="0"/>
              </a:rPr>
            </a:br>
            <a:r>
              <a:rPr lang="en-GB" b="0" i="0" dirty="0">
                <a:effectLst/>
                <a:latin typeface="Book Antiqua" panose="02040602050305030304" pitchFamily="18" charset="0"/>
              </a:rPr>
              <a:t>   sensation in the oral cavity</a:t>
            </a:r>
            <a:r>
              <a:rPr lang="en-GB" b="0" i="0" dirty="0">
                <a:solidFill>
                  <a:srgbClr val="495354"/>
                </a:solidFill>
                <a:effectLst/>
                <a:latin typeface="Book Antiqua" panose="02040602050305030304" pitchFamily="18" charset="0"/>
              </a:rPr>
              <a:t>.</a:t>
            </a:r>
            <a:endParaRPr lang="en-US" altLang="en-US" dirty="0">
              <a:latin typeface="Book Antiqua" panose="02040602050305030304" pitchFamily="18" charset="0"/>
            </a:endParaRPr>
          </a:p>
        </p:txBody>
      </p:sp>
      <p:sp>
        <p:nvSpPr>
          <p:cNvPr id="2" name="Title 1">
            <a:extLst>
              <a:ext uri="{FF2B5EF4-FFF2-40B4-BE49-F238E27FC236}">
                <a16:creationId xmlns:a16="http://schemas.microsoft.com/office/drawing/2014/main" id="{E0C2BF0F-8250-20B3-3756-6D42395B87BE}"/>
              </a:ext>
            </a:extLst>
          </p:cNvPr>
          <p:cNvSpPr txBox="1">
            <a:spLocks noChangeArrowheads="1"/>
          </p:cNvSpPr>
          <p:nvPr/>
        </p:nvSpPr>
        <p:spPr bwMode="auto">
          <a:xfrm>
            <a:off x="-18152" y="0"/>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338395864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6"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43464" y="1071563"/>
            <a:ext cx="4157662" cy="357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10"/>
          <p:cNvSpPr>
            <a:spLocks noChangeArrowheads="1"/>
          </p:cNvSpPr>
          <p:nvPr/>
        </p:nvSpPr>
        <p:spPr bwMode="auto">
          <a:xfrm>
            <a:off x="-16228" y="836712"/>
            <a:ext cx="8982974"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Side branches</a:t>
            </a:r>
            <a:r>
              <a:rPr lang="en-US" altLang="en-US" dirty="0">
                <a:latin typeface="Book Antiqua" panose="02040602050305030304" pitchFamily="18" charset="0"/>
              </a:rPr>
              <a:t>:</a:t>
            </a:r>
            <a:br>
              <a:rPr lang="en-US" altLang="en-US" dirty="0">
                <a:latin typeface="Book Antiqua" panose="02040602050305030304" pitchFamily="18" charset="0"/>
              </a:rPr>
            </a:br>
            <a:r>
              <a:rPr lang="en-US" altLang="en-US" b="1" dirty="0">
                <a:latin typeface="Book Antiqua" panose="02040602050305030304" pitchFamily="18" charset="0"/>
              </a:rPr>
              <a:t>a) tympanic nerve (n. </a:t>
            </a:r>
            <a:r>
              <a:rPr lang="en-US" altLang="en-US" b="1" dirty="0" err="1">
                <a:latin typeface="Book Antiqua" panose="02040602050305030304" pitchFamily="18" charset="0"/>
              </a:rPr>
              <a:t>tympanicus</a:t>
            </a:r>
            <a:r>
              <a:rPr lang="en-US" altLang="en-US" b="1" dirty="0">
                <a:latin typeface="Book Antiqua" panose="02040602050305030304" pitchFamily="18" charset="0"/>
              </a:rPr>
              <a:t>) –Jacobson</a:t>
            </a:r>
          </a:p>
          <a:p>
            <a:pPr eaLnBrk="1" hangingPunct="1"/>
            <a:r>
              <a:rPr lang="en-US" altLang="en-US" dirty="0">
                <a:latin typeface="Book Antiqua" panose="02040602050305030304" pitchFamily="18" charset="0"/>
              </a:rPr>
              <a:t>    </a:t>
            </a:r>
            <a:r>
              <a:rPr lang="en-US" altLang="en-US" sz="1700" dirty="0">
                <a:latin typeface="Book Antiqua" panose="02040602050305030304" pitchFamily="18" charset="0"/>
              </a:rPr>
              <a:t>- </a:t>
            </a:r>
            <a:r>
              <a:rPr lang="en-GB" altLang="en-US" sz="1700" dirty="0">
                <a:latin typeface="Book Antiqua" panose="02040602050305030304" pitchFamily="18" charset="0"/>
              </a:rPr>
              <a:t>parasympathetic branch</a:t>
            </a:r>
            <a:br>
              <a:rPr lang="en-US" altLang="en-US" sz="1700" dirty="0">
                <a:latin typeface="Book Antiqua" panose="02040602050305030304" pitchFamily="18" charset="0"/>
              </a:rPr>
            </a:br>
            <a:r>
              <a:rPr lang="en-US" altLang="en-US" sz="1700" dirty="0">
                <a:latin typeface="Book Antiqua" panose="02040602050305030304" pitchFamily="18" charset="0"/>
              </a:rPr>
              <a:t>    - </a:t>
            </a:r>
            <a:r>
              <a:rPr lang="en-GB" altLang="en-US" sz="1700" dirty="0">
                <a:latin typeface="Book Antiqua" panose="02040602050305030304" pitchFamily="18" charset="0"/>
              </a:rPr>
              <a:t>rises from glossopharyngeal nerve just below</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US" altLang="en-US" sz="1700" dirty="0">
                <a:latin typeface="Book Antiqua" panose="02040602050305030304" pitchFamily="18" charset="0"/>
              </a:rPr>
              <a:t>foramen </a:t>
            </a:r>
            <a:r>
              <a:rPr lang="en-US" altLang="en-US" sz="1700" dirty="0" err="1">
                <a:latin typeface="Book Antiqua" panose="02040602050305030304" pitchFamily="18" charset="0"/>
              </a:rPr>
              <a:t>jugulare</a:t>
            </a:r>
            <a:r>
              <a:rPr lang="en-US" altLang="en-US" sz="1700" dirty="0">
                <a:latin typeface="Book Antiqua" panose="02040602050305030304" pitchFamily="18" charset="0"/>
              </a:rPr>
              <a:t> </a:t>
            </a:r>
            <a:r>
              <a:rPr lang="en-GB" altLang="en-US" sz="1700" dirty="0">
                <a:latin typeface="Book Antiqua" panose="02040602050305030304" pitchFamily="18" charset="0"/>
              </a:rPr>
              <a:t>and enters the tympanic </a:t>
            </a:r>
            <a:br>
              <a:rPr lang="en-GB" altLang="en-US" sz="1700" dirty="0">
                <a:latin typeface="Book Antiqua" panose="02040602050305030304" pitchFamily="18" charset="0"/>
              </a:rPr>
            </a:br>
            <a:r>
              <a:rPr lang="en-GB" altLang="en-US" sz="1700" dirty="0">
                <a:latin typeface="Book Antiqua" panose="02040602050305030304" pitchFamily="18" charset="0"/>
              </a:rPr>
              <a:t>      cavity through </a:t>
            </a:r>
            <a:r>
              <a:rPr lang="en-US" altLang="en-US" sz="1700" dirty="0">
                <a:latin typeface="Book Antiqua" panose="02040602050305030304" pitchFamily="18" charset="0"/>
              </a:rPr>
              <a:t>tympanic canal</a:t>
            </a:r>
            <a:br>
              <a:rPr lang="en-US" altLang="en-US" sz="1700" dirty="0">
                <a:latin typeface="Book Antiqua" panose="02040602050305030304" pitchFamily="18" charset="0"/>
              </a:rPr>
            </a:br>
            <a:r>
              <a:rPr lang="en-US" altLang="en-US" sz="1700" dirty="0">
                <a:latin typeface="Book Antiqua" panose="02040602050305030304" pitchFamily="18" charset="0"/>
              </a:rPr>
              <a:t>      (entrance on inferior surface of petrous part of </a:t>
            </a:r>
            <a:br>
              <a:rPr lang="en-US" altLang="en-US" sz="1700" dirty="0">
                <a:latin typeface="Book Antiqua" panose="02040602050305030304" pitchFamily="18" charset="0"/>
              </a:rPr>
            </a:br>
            <a:r>
              <a:rPr lang="en-US" altLang="en-US" sz="1700" dirty="0">
                <a:latin typeface="Book Antiqua" panose="02040602050305030304" pitchFamily="18" charset="0"/>
              </a:rPr>
              <a:t>       temporal bone)</a:t>
            </a:r>
            <a:br>
              <a:rPr lang="en-US" altLang="en-US" sz="1700" dirty="0">
                <a:latin typeface="Book Antiqua" panose="02040602050305030304" pitchFamily="18" charset="0"/>
              </a:rPr>
            </a:br>
            <a:r>
              <a:rPr lang="en-US" altLang="en-US" sz="1700" dirty="0">
                <a:latin typeface="Book Antiqua" panose="02040602050305030304" pitchFamily="18" charset="0"/>
              </a:rPr>
              <a:t>   - </a:t>
            </a:r>
            <a:r>
              <a:rPr lang="en-GB" altLang="en-US" sz="1700" dirty="0">
                <a:latin typeface="Book Antiqua" panose="02040602050305030304" pitchFamily="18" charset="0"/>
              </a:rPr>
              <a:t>it ascends through the groove </a:t>
            </a:r>
            <a:r>
              <a:rPr lang="en-US" altLang="en-US" sz="1700" dirty="0">
                <a:latin typeface="Book Antiqua" panose="02040602050305030304" pitchFamily="18" charset="0"/>
              </a:rPr>
              <a:t>on </a:t>
            </a:r>
            <a:r>
              <a:rPr lang="en-GB" altLang="en-US" sz="1700" dirty="0">
                <a:latin typeface="Book Antiqua" panose="02040602050305030304" pitchFamily="18" charset="0"/>
              </a:rPr>
              <a:t>inner wall </a:t>
            </a:r>
            <a:br>
              <a:rPr lang="en-GB" altLang="en-US" sz="1700" dirty="0">
                <a:latin typeface="Book Antiqua" panose="02040602050305030304" pitchFamily="18" charset="0"/>
              </a:rPr>
            </a:br>
            <a:r>
              <a:rPr lang="en-GB" altLang="en-US" sz="1700" dirty="0">
                <a:latin typeface="Book Antiqua" panose="02040602050305030304" pitchFamily="18" charset="0"/>
              </a:rPr>
              <a:t>     of tympanic cavity (</a:t>
            </a:r>
            <a:r>
              <a:rPr lang="en-US" altLang="en-US" sz="1700" dirty="0">
                <a:latin typeface="Book Antiqua" panose="02040602050305030304" pitchFamily="18" charset="0"/>
              </a:rPr>
              <a:t>sulcus </a:t>
            </a:r>
            <a:r>
              <a:rPr lang="en-US" altLang="en-US" sz="1700" dirty="0" err="1">
                <a:latin typeface="Book Antiqua" panose="02040602050305030304" pitchFamily="18" charset="0"/>
              </a:rPr>
              <a:t>promontorii</a:t>
            </a:r>
            <a:r>
              <a:rPr lang="en-US" altLang="en-US" sz="1700" dirty="0">
                <a:latin typeface="Book Antiqua" panose="02040602050305030304" pitchFamily="18" charset="0"/>
              </a:rPr>
              <a:t>)</a:t>
            </a:r>
            <a:br>
              <a:rPr lang="en-US" altLang="en-US" sz="1700" dirty="0">
                <a:latin typeface="Book Antiqua" panose="02040602050305030304" pitchFamily="18" charset="0"/>
              </a:rPr>
            </a:br>
            <a:r>
              <a:rPr lang="en-US" altLang="en-US" sz="1700" dirty="0">
                <a:latin typeface="Book Antiqua" panose="02040602050305030304" pitchFamily="18" charset="0"/>
              </a:rPr>
              <a:t>     where it </a:t>
            </a:r>
            <a:r>
              <a:rPr lang="en-GB" altLang="en-US" sz="1700" dirty="0">
                <a:latin typeface="Book Antiqua" panose="02040602050305030304" pitchFamily="18" charset="0"/>
              </a:rPr>
              <a:t>unites with </a:t>
            </a:r>
            <a:r>
              <a:rPr lang="en-US" altLang="en-US" sz="1700" dirty="0" err="1">
                <a:latin typeface="Book Antiqua" panose="02040602050305030304" pitchFamily="18" charset="0"/>
              </a:rPr>
              <a:t>nn</a:t>
            </a:r>
            <a:r>
              <a:rPr lang="en-US" altLang="en-US" sz="1700" dirty="0">
                <a:latin typeface="Book Antiqua" panose="02040602050305030304" pitchFamily="18" charset="0"/>
              </a:rPr>
              <a:t>. </a:t>
            </a:r>
            <a:r>
              <a:rPr lang="en-US" altLang="en-US" sz="1700" dirty="0" err="1">
                <a:latin typeface="Book Antiqua" panose="02040602050305030304" pitchFamily="18" charset="0"/>
              </a:rPr>
              <a:t>caroticotimpanici</a:t>
            </a:r>
            <a:br>
              <a:rPr lang="en-US" altLang="en-US" sz="1700" dirty="0">
                <a:latin typeface="Book Antiqua" panose="02040602050305030304" pitchFamily="18" charset="0"/>
              </a:rPr>
            </a:br>
            <a:r>
              <a:rPr lang="en-US" altLang="en-US" sz="1700" dirty="0">
                <a:latin typeface="Book Antiqua" panose="02040602050305030304" pitchFamily="18" charset="0"/>
              </a:rPr>
              <a:t>     (</a:t>
            </a:r>
            <a:r>
              <a:rPr lang="en-GB" altLang="en-US" sz="1700" dirty="0">
                <a:latin typeface="Book Antiqua" panose="02040602050305030304" pitchFamily="18" charset="0"/>
              </a:rPr>
              <a:t>branches of </a:t>
            </a:r>
            <a:r>
              <a:rPr lang="en-US" altLang="en-US" sz="1700" dirty="0">
                <a:latin typeface="Book Antiqua" panose="02040602050305030304" pitchFamily="18" charset="0"/>
              </a:rPr>
              <a:t>plexus </a:t>
            </a:r>
            <a:r>
              <a:rPr lang="en-US" altLang="en-US" sz="1700" dirty="0" err="1">
                <a:latin typeface="Book Antiqua" panose="02040602050305030304" pitchFamily="18" charset="0"/>
              </a:rPr>
              <a:t>caroticus</a:t>
            </a:r>
            <a:r>
              <a:rPr lang="en-US" altLang="en-US" sz="1700" dirty="0">
                <a:latin typeface="Book Antiqua" panose="02040602050305030304" pitchFamily="18" charset="0"/>
              </a:rPr>
              <a:t> internus)</a:t>
            </a:r>
            <a:br>
              <a:rPr lang="en-US" altLang="en-US" sz="1700" dirty="0">
                <a:latin typeface="Book Antiqua" panose="02040602050305030304" pitchFamily="18" charset="0"/>
              </a:rPr>
            </a:br>
            <a:r>
              <a:rPr lang="en-US" altLang="en-US" sz="1700" dirty="0">
                <a:latin typeface="Book Antiqua" panose="02040602050305030304" pitchFamily="18" charset="0"/>
              </a:rPr>
              <a:t>      </a:t>
            </a:r>
            <a:r>
              <a:rPr lang="en-GB" altLang="en-US" sz="1700" dirty="0">
                <a:latin typeface="Book Antiqua" panose="02040602050305030304" pitchFamily="18" charset="0"/>
              </a:rPr>
              <a:t>and form </a:t>
            </a:r>
            <a:r>
              <a:rPr lang="en-US" altLang="en-US" sz="1700" b="1" dirty="0">
                <a:latin typeface="Book Antiqua" panose="02040602050305030304" pitchFamily="18" charset="0"/>
              </a:rPr>
              <a:t>plexus </a:t>
            </a:r>
            <a:r>
              <a:rPr lang="en-US" altLang="en-US" sz="1700" b="1" dirty="0" err="1">
                <a:latin typeface="Book Antiqua" panose="02040602050305030304" pitchFamily="18" charset="0"/>
              </a:rPr>
              <a:t>tympanicus</a:t>
            </a:r>
            <a:r>
              <a:rPr lang="en-US" altLang="en-US" sz="1700" b="1" dirty="0">
                <a:latin typeface="Book Antiqua" panose="02040602050305030304" pitchFamily="18" charset="0"/>
              </a:rPr>
              <a:t> that innervates </a:t>
            </a:r>
            <a:br>
              <a:rPr lang="en-US" altLang="en-US" sz="1700" b="1" dirty="0">
                <a:latin typeface="Book Antiqua" panose="02040602050305030304" pitchFamily="18" charset="0"/>
              </a:rPr>
            </a:br>
            <a:r>
              <a:rPr lang="en-US" altLang="en-US" sz="1700" b="1" dirty="0">
                <a:latin typeface="Book Antiqua" panose="02040602050305030304" pitchFamily="18" charset="0"/>
              </a:rPr>
              <a:t>      tympanic cavity</a:t>
            </a:r>
          </a:p>
          <a:p>
            <a:pPr eaLnBrk="1" hangingPunct="1"/>
            <a:r>
              <a:rPr lang="en-US" altLang="en-US" sz="1700" dirty="0">
                <a:latin typeface="Book Antiqua" panose="02040602050305030304" pitchFamily="18" charset="0"/>
              </a:rPr>
              <a:t>    - </a:t>
            </a:r>
            <a:r>
              <a:rPr lang="en-GB" sz="1700" b="0" i="0" dirty="0">
                <a:effectLst/>
                <a:latin typeface="Book Antiqua" panose="02040602050305030304" pitchFamily="18" charset="0"/>
              </a:rPr>
              <a:t>From the superior part of the plexus, the </a:t>
            </a:r>
            <a:r>
              <a:rPr lang="en-GB" sz="1700" b="1" i="0" dirty="0">
                <a:effectLst/>
                <a:latin typeface="Book Antiqua" panose="02040602050305030304" pitchFamily="18" charset="0"/>
              </a:rPr>
              <a:t>lesser petrosal nerve (n. </a:t>
            </a:r>
            <a:r>
              <a:rPr lang="en-GB" sz="1700" b="1" i="0" dirty="0" err="1">
                <a:effectLst/>
                <a:latin typeface="Book Antiqua" panose="02040602050305030304" pitchFamily="18" charset="0"/>
              </a:rPr>
              <a:t>pterosus</a:t>
            </a:r>
            <a:r>
              <a:rPr lang="en-GB" sz="1700" b="1" i="0" dirty="0">
                <a:effectLst/>
                <a:latin typeface="Book Antiqua" panose="02040602050305030304" pitchFamily="18" charset="0"/>
              </a:rPr>
              <a:t> minor)</a:t>
            </a:r>
            <a:br>
              <a:rPr lang="en-GB" sz="1700" b="1" i="0" dirty="0">
                <a:effectLst/>
                <a:latin typeface="Book Antiqua" panose="02040602050305030304" pitchFamily="18" charset="0"/>
              </a:rPr>
            </a:br>
            <a:r>
              <a:rPr lang="en-GB" sz="1700" b="1" i="0" dirty="0">
                <a:effectLst/>
                <a:latin typeface="Book Antiqua" panose="02040602050305030304" pitchFamily="18" charset="0"/>
              </a:rPr>
              <a:t>      </a:t>
            </a:r>
            <a:r>
              <a:rPr lang="en-GB" sz="1700" b="0" i="0" dirty="0">
                <a:effectLst/>
                <a:latin typeface="Book Antiqua" panose="02040602050305030304" pitchFamily="18" charset="0"/>
              </a:rPr>
              <a:t>rises. It then extends upwards, superior to the promontory. After passing through</a:t>
            </a:r>
            <a:br>
              <a:rPr lang="en-GB" sz="1700" b="0" i="0" dirty="0">
                <a:effectLst/>
                <a:latin typeface="Book Antiqua" panose="02040602050305030304" pitchFamily="18" charset="0"/>
              </a:rPr>
            </a:br>
            <a:r>
              <a:rPr lang="en-GB" sz="1700" b="0" i="0" dirty="0">
                <a:effectLst/>
                <a:latin typeface="Book Antiqua" panose="02040602050305030304" pitchFamily="18" charset="0"/>
              </a:rPr>
              <a:t>      the canal of the lesser petrosal nerve, it reaches the anterior surface of the petrous part of</a:t>
            </a:r>
            <a:br>
              <a:rPr lang="en-GB" sz="1700" b="0" i="0" dirty="0">
                <a:effectLst/>
                <a:latin typeface="Book Antiqua" panose="02040602050305030304" pitchFamily="18" charset="0"/>
              </a:rPr>
            </a:br>
            <a:r>
              <a:rPr lang="en-GB" sz="1700" b="0" i="0" dirty="0">
                <a:effectLst/>
                <a:latin typeface="Book Antiqua" panose="02040602050305030304" pitchFamily="18" charset="0"/>
              </a:rPr>
              <a:t>      temporal bone, coursing forward and medially, being placed inside its groove called</a:t>
            </a:r>
            <a:br>
              <a:rPr lang="en-GB" sz="1700" b="0" i="0" dirty="0">
                <a:effectLst/>
                <a:latin typeface="Book Antiqua" panose="02040602050305030304" pitchFamily="18" charset="0"/>
              </a:rPr>
            </a:br>
            <a:r>
              <a:rPr lang="en-GB" sz="1700" b="0" i="0" dirty="0">
                <a:effectLst/>
                <a:latin typeface="Book Antiqua" panose="02040602050305030304" pitchFamily="18" charset="0"/>
              </a:rPr>
              <a:t>      the sulcus of the lesser petrosal nerve. The nerve leaves the cranium as it passes through</a:t>
            </a:r>
            <a:br>
              <a:rPr lang="en-GB" sz="1700" b="0" i="0" dirty="0">
                <a:effectLst/>
                <a:latin typeface="Book Antiqua" panose="02040602050305030304" pitchFamily="18" charset="0"/>
              </a:rPr>
            </a:br>
            <a:r>
              <a:rPr lang="en-GB" sz="1700" b="0" i="0" dirty="0">
                <a:effectLst/>
                <a:latin typeface="Book Antiqua" panose="02040602050305030304" pitchFamily="18" charset="0"/>
              </a:rPr>
              <a:t>      the </a:t>
            </a:r>
            <a:r>
              <a:rPr lang="en-GB" sz="1700" b="0" i="0" dirty="0" err="1">
                <a:effectLst/>
                <a:latin typeface="Book Antiqua" panose="02040602050305030304" pitchFamily="18" charset="0"/>
              </a:rPr>
              <a:t>sphenopetrosal</a:t>
            </a:r>
            <a:r>
              <a:rPr lang="en-GB" sz="1700" b="0" i="0" dirty="0">
                <a:effectLst/>
                <a:latin typeface="Book Antiqua" panose="02040602050305030304" pitchFamily="18" charset="0"/>
              </a:rPr>
              <a:t> fissure, enters infratemporal fossa and it finally ends in the </a:t>
            </a:r>
            <a:r>
              <a:rPr lang="en-GB" sz="1700" b="0" i="0" dirty="0" err="1">
                <a:effectLst/>
                <a:latin typeface="Book Antiqua" panose="02040602050305030304" pitchFamily="18" charset="0"/>
              </a:rPr>
              <a:t>otic</a:t>
            </a:r>
            <a:br>
              <a:rPr lang="en-GB" sz="1700" dirty="0">
                <a:latin typeface="Book Antiqua" panose="02040602050305030304" pitchFamily="18" charset="0"/>
              </a:rPr>
            </a:br>
            <a:r>
              <a:rPr lang="en-GB" sz="1700" dirty="0">
                <a:latin typeface="Book Antiqua" panose="02040602050305030304" pitchFamily="18" charset="0"/>
              </a:rPr>
              <a:t>     </a:t>
            </a:r>
            <a:r>
              <a:rPr lang="en-GB" sz="1700" b="0" i="0" dirty="0">
                <a:effectLst/>
                <a:latin typeface="Book Antiqua" panose="02040602050305030304" pitchFamily="18" charset="0"/>
              </a:rPr>
              <a:t>ganglion. </a:t>
            </a:r>
            <a:r>
              <a:rPr lang="en-GB" sz="1700" b="1" i="0" dirty="0">
                <a:solidFill>
                  <a:srgbClr val="495354"/>
                </a:solidFill>
                <a:effectLst/>
                <a:latin typeface="Book Antiqua" panose="02040602050305030304" pitchFamily="18" charset="0"/>
              </a:rPr>
              <a:t>It </a:t>
            </a:r>
            <a:r>
              <a:rPr lang="en-US" altLang="en-US" sz="1700" b="1" dirty="0">
                <a:latin typeface="Book Antiqua" panose="02040602050305030304" pitchFamily="18" charset="0"/>
              </a:rPr>
              <a:t>carries parasympathetic </a:t>
            </a:r>
            <a:r>
              <a:rPr lang="en-GB" altLang="en-US" sz="1700" b="1" dirty="0" err="1">
                <a:latin typeface="Book Antiqua" panose="02040602050305030304" pitchFamily="18" charset="0"/>
              </a:rPr>
              <a:t>fibers</a:t>
            </a:r>
            <a:r>
              <a:rPr lang="en-GB" altLang="en-US" sz="1700" b="1" dirty="0">
                <a:latin typeface="Book Antiqua" panose="02040602050305030304" pitchFamily="18" charset="0"/>
              </a:rPr>
              <a:t> to </a:t>
            </a:r>
            <a:r>
              <a:rPr lang="en-GB" altLang="en-US" sz="1700" b="1" dirty="0" err="1">
                <a:latin typeface="Book Antiqua" panose="02040602050305030304" pitchFamily="18" charset="0"/>
              </a:rPr>
              <a:t>otic</a:t>
            </a:r>
            <a:r>
              <a:rPr lang="en-GB" altLang="en-US" sz="1700" b="1" dirty="0">
                <a:latin typeface="Book Antiqua" panose="02040602050305030304" pitchFamily="18" charset="0"/>
              </a:rPr>
              <a:t> ganglion (ganglion </a:t>
            </a:r>
            <a:r>
              <a:rPr lang="en-GB" altLang="en-US" sz="1700" b="1" dirty="0" err="1">
                <a:latin typeface="Book Antiqua" panose="02040602050305030304" pitchFamily="18" charset="0"/>
              </a:rPr>
              <a:t>oticum</a:t>
            </a:r>
            <a:r>
              <a:rPr lang="en-GB" altLang="en-US" sz="1700" b="1" dirty="0">
                <a:latin typeface="Book Antiqua" panose="02040602050305030304" pitchFamily="18" charset="0"/>
              </a:rPr>
              <a:t>) for</a:t>
            </a:r>
            <a:br>
              <a:rPr lang="en-GB" altLang="en-US" sz="1700" b="1" dirty="0">
                <a:latin typeface="Book Antiqua" panose="02040602050305030304" pitchFamily="18" charset="0"/>
              </a:rPr>
            </a:br>
            <a:r>
              <a:rPr lang="en-GB" altLang="en-US" sz="1700" b="1" dirty="0">
                <a:latin typeface="Book Antiqua" panose="02040602050305030304" pitchFamily="18" charset="0"/>
              </a:rPr>
              <a:t>     secretory innervation of parotid salivary gland.</a:t>
            </a:r>
            <a:endParaRPr lang="en-US" altLang="en-US" sz="1700" b="1" dirty="0">
              <a:latin typeface="Book Antiqua" panose="02040602050305030304" pitchFamily="18" charset="0"/>
            </a:endParaRPr>
          </a:p>
          <a:p>
            <a:pPr eaLnBrk="1" hangingPunct="1"/>
            <a:r>
              <a:rPr lang="en-US" altLang="en-US" sz="1700" b="1" dirty="0">
                <a:latin typeface="Book Antiqua" panose="02040602050305030304" pitchFamily="18" charset="0"/>
              </a:rPr>
              <a:t>   </a:t>
            </a:r>
            <a:endParaRPr lang="en-US" altLang="en-US" sz="1700" dirty="0">
              <a:latin typeface="Book Antiqua" panose="02040602050305030304" pitchFamily="18" charset="0"/>
            </a:endParaRPr>
          </a:p>
        </p:txBody>
      </p:sp>
      <p:sp>
        <p:nvSpPr>
          <p:cNvPr id="57349" name="Rounded Rectangle 7"/>
          <p:cNvSpPr>
            <a:spLocks noChangeArrowheads="1"/>
          </p:cNvSpPr>
          <p:nvPr/>
        </p:nvSpPr>
        <p:spPr bwMode="auto">
          <a:xfrm>
            <a:off x="4572000" y="2348880"/>
            <a:ext cx="1143000" cy="142875"/>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D34012FD-30DC-EDE5-B74B-65487AA0F059}"/>
              </a:ext>
            </a:extLst>
          </p:cNvPr>
          <p:cNvSpPr txBox="1">
            <a:spLocks noChangeArrowheads="1"/>
          </p:cNvSpPr>
          <p:nvPr/>
        </p:nvSpPr>
        <p:spPr bwMode="auto">
          <a:xfrm>
            <a:off x="-18152" y="0"/>
            <a:ext cx="91440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4B069B-C933-AB4F-B07D-DE9A2BBD6624}"/>
              </a:ext>
            </a:extLst>
          </p:cNvPr>
          <p:cNvPicPr>
            <a:picLocks noChangeAspect="1"/>
          </p:cNvPicPr>
          <p:nvPr/>
        </p:nvPicPr>
        <p:blipFill>
          <a:blip r:embed="rId2"/>
          <a:stretch>
            <a:fillRect/>
          </a:stretch>
        </p:blipFill>
        <p:spPr>
          <a:xfrm>
            <a:off x="570941" y="1147444"/>
            <a:ext cx="8002117" cy="4563112"/>
          </a:xfrm>
          <a:prstGeom prst="rect">
            <a:avLst/>
          </a:prstGeom>
        </p:spPr>
      </p:pic>
    </p:spTree>
    <p:extLst>
      <p:ext uri="{BB962C8B-B14F-4D97-AF65-F5344CB8AC3E}">
        <p14:creationId xmlns:p14="http://schemas.microsoft.com/office/powerpoint/2010/main" val="260967382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p:cNvPicPr>
            <a:picLocks noChangeAspect="1" noChangeArrowheads="1"/>
          </p:cNvPicPr>
          <p:nvPr/>
        </p:nvPicPr>
        <p:blipFill>
          <a:blip r:embed="rId2">
            <a:extLst>
              <a:ext uri="{28A0092B-C50C-407E-A947-70E740481C1C}">
                <a14:useLocalDpi xmlns:a14="http://schemas.microsoft.com/office/drawing/2010/main" val="0"/>
              </a:ext>
            </a:extLst>
          </a:blip>
          <a:srcRect l="24219" t="19061" r="25391" b="11562"/>
          <a:stretch>
            <a:fillRect/>
          </a:stretch>
        </p:blipFill>
        <p:spPr bwMode="auto">
          <a:xfrm>
            <a:off x="4887673" y="3280477"/>
            <a:ext cx="4157662" cy="357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10"/>
          <p:cNvSpPr>
            <a:spLocks noChangeArrowheads="1"/>
          </p:cNvSpPr>
          <p:nvPr/>
        </p:nvSpPr>
        <p:spPr bwMode="auto">
          <a:xfrm>
            <a:off x="-12093" y="836712"/>
            <a:ext cx="9162152" cy="81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  * </a:t>
            </a:r>
            <a:r>
              <a:rPr lang="en-GB" altLang="en-US" dirty="0">
                <a:latin typeface="Book Antiqua" panose="02040602050305030304" pitchFamily="18" charset="0"/>
              </a:rPr>
              <a:t>Side branches</a:t>
            </a:r>
            <a:r>
              <a:rPr lang="en-US" altLang="en-US" dirty="0">
                <a:latin typeface="Book Antiqua" panose="02040602050305030304" pitchFamily="18" charset="0"/>
              </a:rPr>
              <a:t>:</a:t>
            </a:r>
          </a:p>
          <a:p>
            <a:pPr eaLnBrk="1" hangingPunct="1"/>
            <a:r>
              <a:rPr lang="en-US" altLang="en-US" dirty="0">
                <a:latin typeface="Book Antiqua" panose="02040602050305030304" pitchFamily="18" charset="0"/>
              </a:rPr>
              <a:t>  </a:t>
            </a:r>
            <a:r>
              <a:rPr lang="en-GB" altLang="en-US" b="1" dirty="0">
                <a:latin typeface="Book Antiqua" panose="02040602050305030304" pitchFamily="18" charset="0"/>
              </a:rPr>
              <a:t>b</a:t>
            </a:r>
            <a:r>
              <a:rPr lang="en-US" altLang="en-US" b="1" dirty="0">
                <a:latin typeface="Book Antiqua" panose="02040602050305030304" pitchFamily="18" charset="0"/>
              </a:rPr>
              <a:t>) branch for carotid sinus (r. sinus </a:t>
            </a:r>
            <a:r>
              <a:rPr lang="en-US" altLang="en-US" b="1" dirty="0" err="1">
                <a:latin typeface="Book Antiqua" panose="02040602050305030304" pitchFamily="18" charset="0"/>
              </a:rPr>
              <a:t>carotici</a:t>
            </a:r>
            <a:r>
              <a:rPr lang="en-US" altLang="en-US" b="1" dirty="0">
                <a:latin typeface="Book Antiqua" panose="02040602050305030304" pitchFamily="18" charset="0"/>
              </a:rPr>
              <a:t>)</a:t>
            </a:r>
            <a:br>
              <a:rPr lang="en-US" altLang="en-US" b="1" dirty="0">
                <a:latin typeface="Book Antiqua" panose="02040602050305030304" pitchFamily="18" charset="0"/>
              </a:rPr>
            </a:br>
            <a:r>
              <a:rPr lang="en-US" altLang="en-US" dirty="0">
                <a:latin typeface="Book Antiqua" panose="02040602050305030304" pitchFamily="18" charset="0"/>
              </a:rPr>
              <a:t>       </a:t>
            </a:r>
            <a:r>
              <a:rPr lang="en-US" altLang="en-US" sz="1700" dirty="0">
                <a:latin typeface="Book Antiqua" panose="02040602050305030304" pitchFamily="18" charset="0"/>
              </a:rPr>
              <a:t>- </a:t>
            </a:r>
            <a:r>
              <a:rPr lang="en-GB" altLang="en-US" sz="1700" dirty="0">
                <a:latin typeface="Book Antiqua" panose="02040602050305030304" pitchFamily="18" charset="0"/>
              </a:rPr>
              <a:t>(carotid sinus and carotid body are located at </a:t>
            </a:r>
            <a:r>
              <a:rPr lang="en-GB" sz="1600" dirty="0">
                <a:latin typeface="Book Antiqua" panose="02040602050305030304" pitchFamily="18" charset="0"/>
              </a:rPr>
              <a:t>bifurcation of the common carotid artery</a:t>
            </a:r>
            <a:r>
              <a:rPr lang="en-GB" sz="1700" dirty="0">
                <a:latin typeface="Book Antiqua" panose="02040602050305030304" pitchFamily="18" charset="0"/>
              </a:rPr>
              <a:t>)</a:t>
            </a:r>
            <a:br>
              <a:rPr lang="en-US" altLang="en-US" sz="1600" dirty="0">
                <a:latin typeface="Book Antiqua" panose="02040602050305030304" pitchFamily="18" charset="0"/>
              </a:rPr>
            </a:br>
            <a:r>
              <a:rPr lang="en-US" altLang="en-US" sz="1600" dirty="0">
                <a:latin typeface="Book Antiqua" panose="02040602050305030304" pitchFamily="18" charset="0"/>
              </a:rPr>
              <a:t>           </a:t>
            </a:r>
            <a:r>
              <a:rPr lang="en-GB" altLang="en-US" sz="1700" dirty="0">
                <a:latin typeface="Book Antiqua" panose="02040602050305030304" pitchFamily="18" charset="0"/>
              </a:rPr>
              <a:t>afferent fibres </a:t>
            </a:r>
            <a:r>
              <a:rPr lang="en-GB" altLang="en-US" sz="1700" dirty="0">
                <a:solidFill>
                  <a:srgbClr val="202122"/>
                </a:solidFill>
                <a:latin typeface="Book Antiqua" panose="02040602050305030304" pitchFamily="18" charset="0"/>
              </a:rPr>
              <a:t>that</a:t>
            </a:r>
            <a:r>
              <a:rPr lang="en-GB" sz="1700" b="0" i="0" dirty="0">
                <a:solidFill>
                  <a:srgbClr val="202122"/>
                </a:solidFill>
                <a:effectLst/>
                <a:latin typeface="Book Antiqua" panose="02040602050305030304" pitchFamily="18" charset="0"/>
              </a:rPr>
              <a:t> conveys information from the </a:t>
            </a:r>
            <a:r>
              <a:rPr lang="en-GB" sz="1700" b="0" i="0" u="none" strike="noStrike" dirty="0">
                <a:effectLst/>
                <a:latin typeface="Book Antiqua" panose="02040602050305030304" pitchFamily="18" charset="0"/>
              </a:rPr>
              <a:t>baroreceptors</a:t>
            </a:r>
            <a:r>
              <a:rPr lang="en-GB" sz="1700" b="0" i="0" dirty="0">
                <a:effectLst/>
                <a:latin typeface="Book Antiqua" panose="02040602050305030304" pitchFamily="18" charset="0"/>
              </a:rPr>
              <a:t> </a:t>
            </a:r>
            <a:r>
              <a:rPr lang="en-GB" sz="1700" b="0" i="0" dirty="0">
                <a:solidFill>
                  <a:srgbClr val="202122"/>
                </a:solidFill>
                <a:effectLst/>
                <a:latin typeface="Book Antiqua" panose="02040602050305030304" pitchFamily="18" charset="0"/>
              </a:rPr>
              <a:t>of the </a:t>
            </a:r>
            <a:r>
              <a:rPr lang="en-GB" sz="1700" b="0" i="0" u="none" strike="noStrike" dirty="0">
                <a:effectLst/>
                <a:latin typeface="Book Antiqua" panose="02040602050305030304" pitchFamily="18" charset="0"/>
              </a:rPr>
              <a:t>carotid</a:t>
            </a:r>
            <a:r>
              <a:rPr lang="en-GB" sz="1700" dirty="0">
                <a:latin typeface="Book Antiqua" panose="02040602050305030304" pitchFamily="18" charset="0"/>
              </a:rPr>
              <a:t> </a:t>
            </a:r>
            <a:r>
              <a:rPr lang="en-GB" sz="1700" b="0" i="0" u="none" strike="noStrike" dirty="0">
                <a:effectLst/>
                <a:latin typeface="Book Antiqua" panose="02040602050305030304" pitchFamily="18" charset="0"/>
              </a:rPr>
              <a:t>sinus</a:t>
            </a:r>
            <a:r>
              <a:rPr lang="en-GB" sz="1700" b="0" i="0" dirty="0">
                <a:effectLst/>
                <a:latin typeface="Book Antiqua" panose="02040602050305030304" pitchFamily="18" charset="0"/>
              </a:rPr>
              <a:t> </a:t>
            </a:r>
            <a:r>
              <a:rPr lang="en-GB" sz="1700" b="0" i="0" dirty="0">
                <a:solidFill>
                  <a:srgbClr val="202122"/>
                </a:solidFill>
                <a:effectLst/>
                <a:latin typeface="Book Antiqua" panose="02040602050305030304" pitchFamily="18" charset="0"/>
              </a:rPr>
              <a:t>to</a:t>
            </a:r>
            <a:br>
              <a:rPr lang="en-GB" sz="1700" b="0" i="0" dirty="0">
                <a:solidFill>
                  <a:srgbClr val="202122"/>
                </a:solidFill>
                <a:effectLst/>
                <a:latin typeface="Book Antiqua" panose="02040602050305030304" pitchFamily="18" charset="0"/>
              </a:rPr>
            </a:br>
            <a:r>
              <a:rPr lang="en-GB" sz="1700" b="0" i="0" dirty="0">
                <a:solidFill>
                  <a:srgbClr val="202122"/>
                </a:solidFill>
                <a:effectLst/>
                <a:latin typeface="Book Antiqua" panose="02040602050305030304" pitchFamily="18" charset="0"/>
              </a:rPr>
              <a:t>          the vasomotor </a:t>
            </a:r>
            <a:r>
              <a:rPr lang="en-GB" sz="1700" b="0" i="0" dirty="0" err="1">
                <a:solidFill>
                  <a:srgbClr val="202122"/>
                </a:solidFill>
                <a:effectLst/>
                <a:latin typeface="Book Antiqua" panose="02040602050305030304" pitchFamily="18" charset="0"/>
              </a:rPr>
              <a:t>center</a:t>
            </a:r>
            <a:r>
              <a:rPr lang="en-GB" sz="1700" b="0" i="0" dirty="0">
                <a:solidFill>
                  <a:srgbClr val="202122"/>
                </a:solidFill>
                <a:effectLst/>
                <a:latin typeface="Book Antiqua" panose="02040602050305030304" pitchFamily="18" charset="0"/>
              </a:rPr>
              <a:t> in the brainstem (in order to mediate </a:t>
            </a:r>
            <a:r>
              <a:rPr lang="en-GB" sz="1700" b="0" i="0" u="none" strike="noStrike" dirty="0">
                <a:effectLst/>
                <a:latin typeface="Book Antiqua" panose="02040602050305030304" pitchFamily="18" charset="0"/>
              </a:rPr>
              <a:t>blood pressure</a:t>
            </a:r>
            <a:r>
              <a:rPr lang="en-GB" sz="1700" b="0" i="0" dirty="0">
                <a:effectLst/>
                <a:latin typeface="Book Antiqua" panose="02040602050305030304" pitchFamily="18" charset="0"/>
              </a:rPr>
              <a:t> </a:t>
            </a:r>
            <a:r>
              <a:rPr lang="en-GB" sz="1700" b="0" i="0" u="none" strike="noStrike" dirty="0">
                <a:effectLst/>
                <a:latin typeface="Book Antiqua" panose="02040602050305030304" pitchFamily="18" charset="0"/>
              </a:rPr>
              <a:t>homeostasis</a:t>
            </a:r>
            <a:br>
              <a:rPr lang="en-GB" sz="1700" b="0" i="0" u="none" strike="noStrike" dirty="0">
                <a:effectLst/>
                <a:latin typeface="Book Antiqua" panose="02040602050305030304" pitchFamily="18" charset="0"/>
              </a:rPr>
            </a:br>
            <a:r>
              <a:rPr lang="en-GB" sz="1700" b="0" i="0" u="none" strike="noStrike" dirty="0">
                <a:effectLst/>
                <a:latin typeface="Book Antiqua" panose="02040602050305030304" pitchFamily="18" charset="0"/>
              </a:rPr>
              <a:t>          </a:t>
            </a:r>
            <a:r>
              <a:rPr lang="en-GB" altLang="en-US" sz="1700" dirty="0">
                <a:solidFill>
                  <a:srgbClr val="202122"/>
                </a:solidFill>
                <a:latin typeface="Book Antiqua" panose="02040602050305030304" pitchFamily="18" charset="0"/>
              </a:rPr>
              <a:t>these </a:t>
            </a:r>
            <a:r>
              <a:rPr lang="en-GB" sz="1700" dirty="0" err="1">
                <a:latin typeface="Book Antiqua" panose="02040602050305030304" pitchFamily="18" charset="0"/>
              </a:rPr>
              <a:t>fibers</a:t>
            </a:r>
            <a:r>
              <a:rPr lang="en-GB" sz="1700" dirty="0">
                <a:latin typeface="Book Antiqua" panose="02040602050305030304" pitchFamily="18" charset="0"/>
              </a:rPr>
              <a:t> that serve for the reflex lowering of the blood pressure when it is increased</a:t>
            </a:r>
            <a:r>
              <a:rPr lang="en-GB" sz="1700" b="0" i="0" dirty="0">
                <a:solidFill>
                  <a:srgbClr val="202122"/>
                </a:solidFill>
                <a:effectLst/>
                <a:latin typeface="Book Antiqua" panose="02040602050305030304" pitchFamily="18" charset="0"/>
              </a:rPr>
              <a:t>),</a:t>
            </a:r>
            <a:br>
              <a:rPr lang="en-GB" sz="1700" b="0" i="0" dirty="0">
                <a:solidFill>
                  <a:srgbClr val="202122"/>
                </a:solidFill>
                <a:effectLst/>
                <a:latin typeface="Book Antiqua" panose="02040602050305030304" pitchFamily="18" charset="0"/>
              </a:rPr>
            </a:br>
            <a:r>
              <a:rPr lang="en-GB" sz="1700" b="0" i="0" dirty="0">
                <a:solidFill>
                  <a:srgbClr val="202122"/>
                </a:solidFill>
                <a:effectLst/>
                <a:latin typeface="Book Antiqua" panose="02040602050305030304" pitchFamily="18" charset="0"/>
              </a:rPr>
              <a:t>          and from chemoreceptors of the </a:t>
            </a:r>
            <a:r>
              <a:rPr lang="en-GB" sz="1700" b="0" i="0" dirty="0">
                <a:effectLst/>
                <a:latin typeface="Book Antiqua" panose="02040602050305030304" pitchFamily="18" charset="0"/>
              </a:rPr>
              <a:t>carotid body</a:t>
            </a:r>
            <a:r>
              <a:rPr lang="en-GB" sz="1700" dirty="0">
                <a:latin typeface="Book Antiqua" panose="02040602050305030304" pitchFamily="18" charset="0"/>
              </a:rPr>
              <a:t>;</a:t>
            </a:r>
            <a:r>
              <a:rPr lang="en-GB" sz="1700" u="sng" dirty="0">
                <a:solidFill>
                  <a:srgbClr val="3366CC"/>
                </a:solidFill>
                <a:latin typeface="Book Antiqua" panose="02040602050305030304" pitchFamily="18" charset="0"/>
              </a:rPr>
              <a:t> </a:t>
            </a:r>
            <a:r>
              <a:rPr lang="en-GB" sz="1700" b="0" i="0" dirty="0">
                <a:solidFill>
                  <a:srgbClr val="202122"/>
                </a:solidFill>
                <a:effectLst/>
                <a:latin typeface="Book Antiqua" panose="02040602050305030304" pitchFamily="18" charset="0"/>
              </a:rPr>
              <a:t>mainly conveying information about</a:t>
            </a:r>
            <a:br>
              <a:rPr lang="en-GB" sz="1700" b="0" i="0" dirty="0">
                <a:solidFill>
                  <a:srgbClr val="202122"/>
                </a:solidFill>
                <a:effectLst/>
                <a:latin typeface="Book Antiqua" panose="02040602050305030304" pitchFamily="18" charset="0"/>
              </a:rPr>
            </a:br>
            <a:r>
              <a:rPr lang="en-GB" sz="1700" b="0" i="0" dirty="0">
                <a:solidFill>
                  <a:srgbClr val="202122"/>
                </a:solidFill>
                <a:effectLst/>
                <a:latin typeface="Book Antiqua" panose="02040602050305030304" pitchFamily="18" charset="0"/>
              </a:rPr>
              <a:t>          </a:t>
            </a:r>
            <a:r>
              <a:rPr lang="en-GB" sz="1700" b="0" i="0" u="none" strike="noStrike" dirty="0">
                <a:effectLst/>
                <a:latin typeface="Book Antiqua" panose="02040602050305030304" pitchFamily="18" charset="0"/>
              </a:rPr>
              <a:t>partial pressures</a:t>
            </a:r>
            <a:r>
              <a:rPr lang="en-GB" sz="1700" b="0" i="0" dirty="0">
                <a:effectLst/>
                <a:latin typeface="Book Antiqua" panose="02040602050305030304" pitchFamily="18" charset="0"/>
              </a:rPr>
              <a:t> </a:t>
            </a:r>
            <a:r>
              <a:rPr lang="en-GB" sz="1700" b="0" i="0" dirty="0">
                <a:solidFill>
                  <a:srgbClr val="202122"/>
                </a:solidFill>
                <a:effectLst/>
                <a:latin typeface="Book Antiqua" panose="02040602050305030304" pitchFamily="18" charset="0"/>
              </a:rPr>
              <a:t>of blood oxygen, and carbon dioxide</a:t>
            </a:r>
          </a:p>
          <a:p>
            <a:pPr algn="l"/>
            <a:r>
              <a:rPr lang="en-GB" altLang="en-US" b="1" dirty="0">
                <a:latin typeface="Book Antiqua" panose="02040602050305030304" pitchFamily="18" charset="0"/>
              </a:rPr>
              <a:t>c</a:t>
            </a:r>
            <a:r>
              <a:rPr lang="en-US" altLang="en-US" b="1" dirty="0">
                <a:latin typeface="Book Antiqua" panose="02040602050305030304" pitchFamily="18" charset="0"/>
              </a:rPr>
              <a:t>) pharyngeal branches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rharyngei</a:t>
            </a:r>
            <a:r>
              <a:rPr lang="en-US" altLang="en-US" b="1" dirty="0">
                <a:latin typeface="Book Antiqua" panose="02040602050305030304" pitchFamily="18" charset="0"/>
              </a:rPr>
              <a:t>)</a:t>
            </a:r>
            <a:br>
              <a:rPr lang="en-US" altLang="en-US" b="1" dirty="0">
                <a:latin typeface="Book Antiqua" panose="02040602050305030304" pitchFamily="18" charset="0"/>
              </a:rPr>
            </a:br>
            <a:r>
              <a:rPr lang="en-US" altLang="en-US" b="1" dirty="0">
                <a:latin typeface="Book Antiqua" panose="02040602050305030304" pitchFamily="18" charset="0"/>
              </a:rPr>
              <a:t>       - </a:t>
            </a:r>
            <a:r>
              <a:rPr lang="en-GB" sz="1700" b="0" i="0" dirty="0">
                <a:effectLst/>
                <a:latin typeface="Book Antiqua" panose="02040602050305030304" pitchFamily="18" charset="0"/>
              </a:rPr>
              <a:t>There are usually three of these nerves. They course</a:t>
            </a:r>
            <a:br>
              <a:rPr lang="en-GB" sz="1700" b="0" i="0" dirty="0">
                <a:effectLst/>
                <a:latin typeface="Book Antiqua" panose="02040602050305030304" pitchFamily="18" charset="0"/>
              </a:rPr>
            </a:br>
            <a:r>
              <a:rPr lang="en-GB" sz="1700" b="0" i="0" dirty="0">
                <a:effectLst/>
                <a:latin typeface="Book Antiqua" panose="02040602050305030304" pitchFamily="18" charset="0"/>
              </a:rPr>
              <a:t>         medially, towards the pharynx and form the anastomosis </a:t>
            </a:r>
            <a:br>
              <a:rPr lang="en-GB" sz="1700" b="0" i="0" dirty="0">
                <a:effectLst/>
                <a:latin typeface="Book Antiqua" panose="02040602050305030304" pitchFamily="18" charset="0"/>
              </a:rPr>
            </a:br>
            <a:r>
              <a:rPr lang="en-GB" sz="1700" b="0" i="0" dirty="0">
                <a:effectLst/>
                <a:latin typeface="Book Antiqua" panose="02040602050305030304" pitchFamily="18" charset="0"/>
              </a:rPr>
              <a:t>         with the branches of the </a:t>
            </a:r>
            <a:r>
              <a:rPr lang="en-GB" sz="1700" b="0" i="0" dirty="0" err="1">
                <a:effectLst/>
                <a:latin typeface="Book Antiqua" panose="02040602050305030304" pitchFamily="18" charset="0"/>
              </a:rPr>
              <a:t>vagus</a:t>
            </a:r>
            <a:r>
              <a:rPr lang="en-GB" sz="1700" b="0" i="0" dirty="0">
                <a:effectLst/>
                <a:latin typeface="Book Antiqua" panose="02040602050305030304" pitchFamily="18" charset="0"/>
              </a:rPr>
              <a:t> nerve and as well as </a:t>
            </a:r>
            <a:br>
              <a:rPr lang="en-GB" sz="1700" b="0" i="0" dirty="0">
                <a:effectLst/>
                <a:latin typeface="Book Antiqua" panose="02040602050305030304" pitchFamily="18" charset="0"/>
              </a:rPr>
            </a:br>
            <a:r>
              <a:rPr lang="en-GB" sz="1700" b="0" i="0" dirty="0">
                <a:effectLst/>
                <a:latin typeface="Book Antiqua" panose="02040602050305030304" pitchFamily="18" charset="0"/>
              </a:rPr>
              <a:t>         with the laryngopharyngeal nerves that originate </a:t>
            </a:r>
            <a:br>
              <a:rPr lang="en-GB" sz="1700" b="0" i="0" dirty="0">
                <a:effectLst/>
                <a:latin typeface="Book Antiqua" panose="02040602050305030304" pitchFamily="18" charset="0"/>
              </a:rPr>
            </a:br>
            <a:r>
              <a:rPr lang="en-GB" sz="1700" b="0" i="0" dirty="0">
                <a:effectLst/>
                <a:latin typeface="Book Antiqua" panose="02040602050305030304" pitchFamily="18" charset="0"/>
              </a:rPr>
              <a:t>         from the cervical sympathetic plexus.</a:t>
            </a:r>
          </a:p>
          <a:p>
            <a:pPr algn="l"/>
            <a:r>
              <a:rPr lang="en-GB" sz="1700" b="0" i="0" dirty="0">
                <a:effectLst/>
                <a:latin typeface="Book Antiqua" panose="02040602050305030304" pitchFamily="18" charset="0"/>
              </a:rPr>
              <a:t>With these anastomoses, these nerves build a </a:t>
            </a:r>
            <a:br>
              <a:rPr lang="en-GB" sz="1700" b="0" i="0" dirty="0">
                <a:effectLst/>
                <a:latin typeface="Book Antiqua" panose="02040602050305030304" pitchFamily="18" charset="0"/>
              </a:rPr>
            </a:br>
            <a:r>
              <a:rPr lang="en-GB" sz="1700" b="0" i="0" dirty="0">
                <a:effectLst/>
                <a:latin typeface="Book Antiqua" panose="02040602050305030304" pitchFamily="18" charset="0"/>
              </a:rPr>
              <a:t>neural network that is called </a:t>
            </a:r>
            <a:r>
              <a:rPr lang="en-GB" sz="1700" b="1" i="0" dirty="0">
                <a:effectLst/>
                <a:latin typeface="Book Antiqua" panose="02040602050305030304" pitchFamily="18" charset="0"/>
              </a:rPr>
              <a:t>pharyngeal plexus</a:t>
            </a:r>
            <a:r>
              <a:rPr lang="en-GB" sz="1700" b="0" i="0" dirty="0">
                <a:effectLst/>
                <a:latin typeface="Book Antiqua" panose="02040602050305030304" pitchFamily="18" charset="0"/>
              </a:rPr>
              <a:t>. </a:t>
            </a:r>
            <a:br>
              <a:rPr lang="en-GB" sz="1700" b="0" i="0" dirty="0">
                <a:effectLst/>
                <a:latin typeface="Book Antiqua" panose="02040602050305030304" pitchFamily="18" charset="0"/>
              </a:rPr>
            </a:br>
            <a:r>
              <a:rPr lang="en-GB" sz="1700" b="0" i="0" dirty="0">
                <a:effectLst/>
                <a:latin typeface="Book Antiqua" panose="02040602050305030304" pitchFamily="18" charset="0"/>
              </a:rPr>
              <a:t>The nerves of this plexus innervate many of the </a:t>
            </a:r>
            <a:br>
              <a:rPr lang="en-GB" sz="1700" b="0" i="0" dirty="0">
                <a:effectLst/>
                <a:latin typeface="Book Antiqua" panose="02040602050305030304" pitchFamily="18" charset="0"/>
              </a:rPr>
            </a:br>
            <a:r>
              <a:rPr lang="en-GB" sz="1700" b="0" i="0" dirty="0">
                <a:effectLst/>
                <a:latin typeface="Book Antiqua" panose="02040602050305030304" pitchFamily="18" charset="0"/>
              </a:rPr>
              <a:t>pharyngeal muscles, soft palate muscles and the </a:t>
            </a:r>
            <a:br>
              <a:rPr lang="en-GB" sz="1700" b="0" i="0" dirty="0">
                <a:effectLst/>
                <a:latin typeface="Book Antiqua" panose="02040602050305030304" pitchFamily="18" charset="0"/>
              </a:rPr>
            </a:br>
            <a:r>
              <a:rPr lang="en-GB" sz="1700" b="0" i="0" dirty="0">
                <a:effectLst/>
                <a:latin typeface="Book Antiqua" panose="02040602050305030304" pitchFamily="18" charset="0"/>
              </a:rPr>
              <a:t>mucosa of the pharynx.</a:t>
            </a:r>
            <a:br>
              <a:rPr lang="en-US" altLang="en-US" sz="1700" b="1" dirty="0">
                <a:latin typeface="Book Antiqua" panose="02040602050305030304" pitchFamily="18" charset="0"/>
              </a:rPr>
            </a:br>
            <a:r>
              <a:rPr lang="en-US" altLang="en-US" b="1" dirty="0">
                <a:latin typeface="Book Antiqua" panose="02040602050305030304" pitchFamily="18" charset="0"/>
              </a:rPr>
              <a:t>   </a:t>
            </a:r>
            <a:r>
              <a:rPr lang="en-GB" altLang="en-US" b="1" dirty="0">
                <a:latin typeface="Book Antiqua" panose="02040602050305030304" pitchFamily="18" charset="0"/>
              </a:rPr>
              <a:t>d</a:t>
            </a:r>
            <a:r>
              <a:rPr lang="en-US" altLang="en-US" b="1" dirty="0">
                <a:latin typeface="Book Antiqua" panose="02040602050305030304" pitchFamily="18" charset="0"/>
              </a:rPr>
              <a:t>) </a:t>
            </a:r>
            <a:r>
              <a:rPr lang="en-US" altLang="en-US" b="1" dirty="0" err="1">
                <a:latin typeface="Book Antiqua" panose="02040602050305030304" pitchFamily="18" charset="0"/>
              </a:rPr>
              <a:t>r.musculi</a:t>
            </a:r>
            <a:r>
              <a:rPr lang="en-US" altLang="en-US" b="1" dirty="0">
                <a:latin typeface="Book Antiqua" panose="02040602050305030304" pitchFamily="18" charset="0"/>
              </a:rPr>
              <a:t> </a:t>
            </a:r>
            <a:r>
              <a:rPr lang="en-US" altLang="en-US" b="1" dirty="0" err="1">
                <a:latin typeface="Book Antiqua" panose="02040602050305030304" pitchFamily="18" charset="0"/>
              </a:rPr>
              <a:t>stylopharingei</a:t>
            </a:r>
            <a:endParaRPr lang="en-US" altLang="en-US" b="1" dirty="0">
              <a:latin typeface="Book Antiqua" panose="02040602050305030304" pitchFamily="18" charset="0"/>
            </a:endParaRPr>
          </a:p>
          <a:p>
            <a:pPr eaLnBrk="1" hangingPunct="1"/>
            <a:r>
              <a:rPr lang="en-US" altLang="en-US" b="1" dirty="0">
                <a:latin typeface="Book Antiqua" panose="02040602050305030304" pitchFamily="18" charset="0"/>
              </a:rPr>
              <a:t>   </a:t>
            </a:r>
            <a:r>
              <a:rPr lang="en-GB" altLang="en-US" b="1" dirty="0">
                <a:latin typeface="Book Antiqua" panose="02040602050305030304" pitchFamily="18" charset="0"/>
              </a:rPr>
              <a:t>e</a:t>
            </a:r>
            <a:r>
              <a:rPr lang="en-US" altLang="en-US" b="1" dirty="0">
                <a:latin typeface="Book Antiqua" panose="02040602050305030304" pitchFamily="18" charset="0"/>
              </a:rPr>
              <a:t>) tonsillar branches (</a:t>
            </a:r>
            <a:r>
              <a:rPr lang="en-US" altLang="en-US" b="1" dirty="0" err="1">
                <a:latin typeface="Book Antiqua" panose="02040602050305030304" pitchFamily="18" charset="0"/>
              </a:rPr>
              <a:t>rr.tonsilares</a:t>
            </a:r>
            <a:r>
              <a:rPr lang="en-US" altLang="en-US" b="1" dirty="0">
                <a:latin typeface="Book Antiqua" panose="02040602050305030304" pitchFamily="18" charset="0"/>
              </a:rPr>
              <a:t>)</a:t>
            </a:r>
          </a:p>
          <a:p>
            <a:pPr eaLnBrk="1" hangingPunct="1"/>
            <a:r>
              <a:rPr lang="en-US" altLang="en-US" dirty="0">
                <a:latin typeface="Book Antiqua" panose="02040602050305030304" pitchFamily="18" charset="0"/>
              </a:rPr>
              <a:t>         </a:t>
            </a:r>
            <a:r>
              <a:rPr lang="en-US" altLang="en-US" sz="1700" dirty="0">
                <a:latin typeface="Book Antiqua" panose="02040602050305030304" pitchFamily="18" charset="0"/>
              </a:rPr>
              <a:t>- branches for </a:t>
            </a:r>
            <a:r>
              <a:rPr lang="en-US" altLang="en-US" sz="1700" dirty="0" err="1">
                <a:latin typeface="Book Antiqua" panose="02040602050305030304" pitchFamily="18" charset="0"/>
              </a:rPr>
              <a:t>platine</a:t>
            </a:r>
            <a:r>
              <a:rPr lang="en-US" altLang="en-US" sz="1700" dirty="0">
                <a:latin typeface="Book Antiqua" panose="02040602050305030304" pitchFamily="18" charset="0"/>
              </a:rPr>
              <a:t> </a:t>
            </a:r>
            <a:r>
              <a:rPr lang="en-US" altLang="en-US" sz="1700" dirty="0" err="1">
                <a:latin typeface="Book Antiqua" panose="02040602050305030304" pitchFamily="18" charset="0"/>
              </a:rPr>
              <a:t>tonslis</a:t>
            </a:r>
            <a:r>
              <a:rPr lang="en-US" altLang="en-US" sz="1700" dirty="0">
                <a:latin typeface="Book Antiqua" panose="02040602050305030304" pitchFamily="18" charset="0"/>
              </a:rPr>
              <a:t> and isthmus of </a:t>
            </a:r>
            <a:r>
              <a:rPr lang="en-US" altLang="en-US" sz="1700" dirty="0" err="1">
                <a:latin typeface="Book Antiqua" panose="02040602050305030304" pitchFamily="18" charset="0"/>
              </a:rPr>
              <a:t>fauces</a:t>
            </a:r>
            <a:endParaRPr lang="en-US" altLang="en-US" sz="1700" dirty="0">
              <a:latin typeface="Book Antiqua" panose="02040602050305030304" pitchFamily="18" charset="0"/>
            </a:endParaRP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GB" altLang="en-US" dirty="0">
                <a:latin typeface="Book Antiqua" panose="02040602050305030304" pitchFamily="18" charset="0"/>
              </a:rPr>
              <a:t>Terminal branches</a:t>
            </a:r>
            <a:r>
              <a:rPr lang="en-US" altLang="en-US" dirty="0">
                <a:latin typeface="Book Antiqua" panose="02040602050305030304" pitchFamily="18" charset="0"/>
              </a:rPr>
              <a:t>:</a:t>
            </a:r>
          </a:p>
          <a:p>
            <a:pPr eaLnBrk="1" hangingPunct="1"/>
            <a:endParaRPr lang="en-US" altLang="en-US" dirty="0">
              <a:latin typeface="Book Antiqua" panose="02040602050305030304" pitchFamily="18" charset="0"/>
            </a:endParaRPr>
          </a:p>
          <a:p>
            <a:pPr eaLnBrk="1" hangingPunct="1"/>
            <a:r>
              <a:rPr lang="en-US" altLang="en-US" dirty="0">
                <a:latin typeface="Book Antiqua" panose="02040602050305030304" pitchFamily="18" charset="0"/>
              </a:rPr>
              <a:t>   </a:t>
            </a:r>
            <a:r>
              <a:rPr lang="en-US" altLang="en-US" b="1" dirty="0">
                <a:latin typeface="Book Antiqua" panose="02040602050305030304" pitchFamily="18" charset="0"/>
              </a:rPr>
              <a:t>- </a:t>
            </a:r>
            <a:r>
              <a:rPr lang="en-US" altLang="en-US" b="1" dirty="0" err="1">
                <a:latin typeface="Book Antiqua" panose="02040602050305030304" pitchFamily="18" charset="0"/>
              </a:rPr>
              <a:t>rr</a:t>
            </a:r>
            <a:r>
              <a:rPr lang="en-US" altLang="en-US" b="1" dirty="0">
                <a:latin typeface="Book Antiqua" panose="02040602050305030304" pitchFamily="18" charset="0"/>
              </a:rPr>
              <a:t>. </a:t>
            </a:r>
            <a:r>
              <a:rPr lang="en-US" altLang="en-US" b="1" dirty="0" err="1">
                <a:latin typeface="Book Antiqua" panose="02040602050305030304" pitchFamily="18" charset="0"/>
              </a:rPr>
              <a:t>linguales</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sensory (sensitive) for posterior 1/3 of tongue</a:t>
            </a:r>
            <a:br>
              <a:rPr lang="en-US" altLang="en-US" dirty="0">
                <a:latin typeface="Book Antiqua" panose="02040602050305030304" pitchFamily="18" charset="0"/>
              </a:rPr>
            </a:br>
            <a:r>
              <a:rPr lang="en-US" altLang="en-US" dirty="0">
                <a:latin typeface="Book Antiqua" panose="02040602050305030304" pitchFamily="18" charset="0"/>
              </a:rPr>
              <a:t>     - </a:t>
            </a:r>
            <a:r>
              <a:rPr lang="en-GB" altLang="en-US" dirty="0">
                <a:latin typeface="Book Antiqua" panose="02040602050305030304" pitchFamily="18" charset="0"/>
              </a:rPr>
              <a:t>afferent </a:t>
            </a:r>
            <a:r>
              <a:rPr lang="en-GB" altLang="en-US" dirty="0" err="1">
                <a:latin typeface="Book Antiqua" panose="02040602050305030304" pitchFamily="18" charset="0"/>
              </a:rPr>
              <a:t>fibers</a:t>
            </a:r>
            <a:r>
              <a:rPr lang="en-GB" altLang="en-US" dirty="0">
                <a:latin typeface="Book Antiqua" panose="02040602050305030304" pitchFamily="18" charset="0"/>
              </a:rPr>
              <a:t> that carries taste from </a:t>
            </a:r>
            <a:r>
              <a:rPr lang="en-GB" altLang="en-US" dirty="0" err="1">
                <a:latin typeface="Book Antiqua" panose="02040602050305030304" pitchFamily="18" charset="0"/>
              </a:rPr>
              <a:t>vall</a:t>
            </a:r>
            <a:endParaRPr lang="en-US" altLang="en-US" dirty="0">
              <a:latin typeface="Book Antiqua" panose="02040602050305030304" pitchFamily="18" charset="0"/>
            </a:endParaRPr>
          </a:p>
          <a:p>
            <a:pPr eaLnBrk="1" hangingPunct="1"/>
            <a:endParaRPr lang="en-US" altLang="en-US" dirty="0">
              <a:latin typeface="Book Antiqua" panose="02040602050305030304" pitchFamily="18" charset="0"/>
            </a:endParaRPr>
          </a:p>
        </p:txBody>
      </p:sp>
      <p:sp>
        <p:nvSpPr>
          <p:cNvPr id="57349" name="Rounded Rectangle 7"/>
          <p:cNvSpPr>
            <a:spLocks noChangeArrowheads="1"/>
          </p:cNvSpPr>
          <p:nvPr/>
        </p:nvSpPr>
        <p:spPr bwMode="auto">
          <a:xfrm>
            <a:off x="4788024" y="4581128"/>
            <a:ext cx="1143000" cy="142875"/>
          </a:xfrm>
          <a:prstGeom prst="roundRect">
            <a:avLst>
              <a:gd name="adj" fmla="val 16667"/>
            </a:avLst>
          </a:prstGeom>
          <a:noFill/>
          <a:ln w="42500" cmpd="sng">
            <a:solidFill>
              <a:srgbClr val="B07E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endParaRPr lang="en-US">
              <a:solidFill>
                <a:srgbClr val="FFFFFF"/>
              </a:solidFill>
              <a:latin typeface="Verdana" panose="020B0604030504040204" pitchFamily="34" charset="0"/>
            </a:endParaRPr>
          </a:p>
        </p:txBody>
      </p:sp>
      <p:sp>
        <p:nvSpPr>
          <p:cNvPr id="2" name="Title 1">
            <a:extLst>
              <a:ext uri="{FF2B5EF4-FFF2-40B4-BE49-F238E27FC236}">
                <a16:creationId xmlns:a16="http://schemas.microsoft.com/office/drawing/2014/main" id="{D34012FD-30DC-EDE5-B74B-65487AA0F059}"/>
              </a:ext>
            </a:extLst>
          </p:cNvPr>
          <p:cNvSpPr txBox="1">
            <a:spLocks noChangeArrowheads="1"/>
          </p:cNvSpPr>
          <p:nvPr/>
        </p:nvSpPr>
        <p:spPr bwMode="auto">
          <a:xfrm>
            <a:off x="-18152" y="0"/>
            <a:ext cx="9144000"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3200" b="1" dirty="0">
                <a:solidFill>
                  <a:srgbClr val="901929"/>
                </a:solidFill>
                <a:effectLst>
                  <a:outerShdw blurRad="38100" dist="38100" dir="2700000" algn="tl">
                    <a:srgbClr val="000000"/>
                  </a:outerShdw>
                </a:effectLst>
                <a:latin typeface="Book Antiqua" panose="02040602050305030304" pitchFamily="18" charset="0"/>
              </a:rPr>
              <a:t>IX – GLOSSOPHARYNGEAL NERVE </a:t>
            </a:r>
            <a:br>
              <a:rPr lang="en-GB" altLang="en-US" sz="3200" b="1" dirty="0">
                <a:solidFill>
                  <a:srgbClr val="901929"/>
                </a:solidFill>
                <a:effectLst>
                  <a:outerShdw blurRad="38100" dist="38100" dir="2700000" algn="tl">
                    <a:srgbClr val="000000"/>
                  </a:outerShdw>
                </a:effectLst>
                <a:latin typeface="Book Antiqua" panose="02040602050305030304" pitchFamily="18" charset="0"/>
              </a:rPr>
            </a:br>
            <a:r>
              <a:rPr lang="en-GB" altLang="en-US" sz="3200" b="1" dirty="0">
                <a:solidFill>
                  <a:srgbClr val="901929"/>
                </a:solidFill>
                <a:effectLst>
                  <a:outerShdw blurRad="38100" dist="38100" dir="2700000" algn="tl">
                    <a:srgbClr val="000000"/>
                  </a:outerShdw>
                </a:effectLst>
                <a:latin typeface="Book Antiqua" panose="02040602050305030304" pitchFamily="18" charset="0"/>
              </a:rPr>
              <a:t>(N. GLOSSOPHARYNGEUS) </a:t>
            </a:r>
            <a:endParaRPr lang="en-US" altLang="en-US" sz="3200" b="1" dirty="0">
              <a:solidFill>
                <a:srgbClr val="901929"/>
              </a:solidFill>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371460206"/>
      </p:ext>
    </p:extLst>
  </p:cSld>
  <p:clrMapOvr>
    <a:masterClrMapping/>
  </p:clrMapOvr>
</p:sld>
</file>

<file path=ppt/theme/theme1.xml><?xml version="1.0" encoding="utf-8"?>
<a:theme xmlns:a="http://schemas.openxmlformats.org/drawingml/2006/main" name="Aspect">
  <a:themeElements>
    <a:clrScheme name="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spect">
  <a:themeElements>
    <a:clrScheme name="1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1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1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spect">
  <a:themeElements>
    <a:clrScheme name="2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2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2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spect">
  <a:themeElements>
    <a:clrScheme name="3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3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3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spect">
  <a:themeElements>
    <a:clrScheme name="4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4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4_Aspect 1">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Aspect</Template>
  <TotalTime>16844</TotalTime>
  <Pages>0</Pages>
  <Words>14414</Words>
  <Characters>0</Characters>
  <Application>Microsoft Office PowerPoint</Application>
  <DocSecurity>0</DocSecurity>
  <PresentationFormat>On-screen Show (4:3)</PresentationFormat>
  <Lines>0</Lines>
  <Paragraphs>679</Paragraphs>
  <Slides>111</Slides>
  <Notes>1</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111</vt:i4>
      </vt:variant>
    </vt:vector>
  </HeadingPairs>
  <TitlesOfParts>
    <vt:vector size="123" baseType="lpstr">
      <vt:lpstr>Arial</vt:lpstr>
      <vt:lpstr>Book Antiqua</vt:lpstr>
      <vt:lpstr>Calibri</vt:lpstr>
      <vt:lpstr>PlutoSansLight</vt:lpstr>
      <vt:lpstr>Verdana</vt:lpstr>
      <vt:lpstr>Wingdings</vt:lpstr>
      <vt:lpstr>Wingdings 2</vt:lpstr>
      <vt:lpstr>Aspect</vt:lpstr>
      <vt:lpstr>1_Aspect</vt:lpstr>
      <vt:lpstr>2_Aspect</vt:lpstr>
      <vt:lpstr>3_Aspect</vt:lpstr>
      <vt:lpstr>4_Aspect</vt:lpstr>
      <vt:lpstr>Cranial nerves Vegetative ganglia of the head and neck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GANGLION STELATUM</vt:lpstr>
      <vt:lpstr>GANGLION STELATUM</vt:lpstr>
      <vt:lpstr>GANGLION STELATUM</vt:lpstr>
      <vt:lpstr>GANGLION STELATUM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Vista</dc:creator>
  <cp:keywords/>
  <dc:description/>
  <cp:lastModifiedBy>Ivana Macuzic</cp:lastModifiedBy>
  <cp:revision>265</cp:revision>
  <dcterms:created xsi:type="dcterms:W3CDTF">2010-03-28T12:56:21Z</dcterms:created>
  <dcterms:modified xsi:type="dcterms:W3CDTF">2024-03-07T08:54:15Z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